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  <p:sldId id="265" r:id="rId10"/>
    <p:sldId id="266" r:id="rId11"/>
    <p:sldId id="267" r:id="rId12"/>
    <p:sldId id="268" r:id="rId13"/>
    <p:sldId id="271" r:id="rId14"/>
    <p:sldId id="362" r:id="rId15"/>
    <p:sldId id="273" r:id="rId16"/>
    <p:sldId id="339" r:id="rId17"/>
    <p:sldId id="275" r:id="rId18"/>
    <p:sldId id="274" r:id="rId19"/>
    <p:sldId id="359" r:id="rId20"/>
    <p:sldId id="335" r:id="rId21"/>
    <p:sldId id="358" r:id="rId22"/>
    <p:sldId id="279" r:id="rId23"/>
    <p:sldId id="280" r:id="rId24"/>
    <p:sldId id="342" r:id="rId25"/>
    <p:sldId id="282" r:id="rId26"/>
    <p:sldId id="284" r:id="rId27"/>
    <p:sldId id="286" r:id="rId28"/>
    <p:sldId id="288" r:id="rId29"/>
    <p:sldId id="289" r:id="rId30"/>
    <p:sldId id="277" r:id="rId31"/>
    <p:sldId id="290" r:id="rId32"/>
    <p:sldId id="278" r:id="rId33"/>
    <p:sldId id="299" r:id="rId34"/>
    <p:sldId id="300" r:id="rId35"/>
    <p:sldId id="301" r:id="rId36"/>
    <p:sldId id="303" r:id="rId37"/>
    <p:sldId id="293" r:id="rId38"/>
    <p:sldId id="361" r:id="rId39"/>
    <p:sldId id="291" r:id="rId40"/>
    <p:sldId id="292" r:id="rId41"/>
    <p:sldId id="296" r:id="rId42"/>
    <p:sldId id="345" r:id="rId43"/>
    <p:sldId id="360" r:id="rId44"/>
    <p:sldId id="327" r:id="rId45"/>
    <p:sldId id="323" r:id="rId46"/>
    <p:sldId id="324" r:id="rId47"/>
    <p:sldId id="325" r:id="rId48"/>
    <p:sldId id="326" r:id="rId49"/>
    <p:sldId id="304" r:id="rId50"/>
    <p:sldId id="306" r:id="rId51"/>
    <p:sldId id="330" r:id="rId52"/>
    <p:sldId id="328" r:id="rId53"/>
    <p:sldId id="355" r:id="rId54"/>
    <p:sldId id="333" r:id="rId55"/>
    <p:sldId id="332" r:id="rId56"/>
    <p:sldId id="334" r:id="rId57"/>
    <p:sldId id="363" r:id="rId58"/>
    <p:sldId id="308" r:id="rId59"/>
    <p:sldId id="322" r:id="rId60"/>
    <p:sldId id="340" r:id="rId61"/>
    <p:sldId id="314" r:id="rId62"/>
    <p:sldId id="315" r:id="rId63"/>
    <p:sldId id="367" r:id="rId64"/>
    <p:sldId id="316" r:id="rId65"/>
    <p:sldId id="319" r:id="rId66"/>
    <p:sldId id="321" r:id="rId67"/>
    <p:sldId id="320" r:id="rId68"/>
    <p:sldId id="311" r:id="rId69"/>
    <p:sldId id="351" r:id="rId70"/>
    <p:sldId id="366" r:id="rId71"/>
    <p:sldId id="369" r:id="rId72"/>
    <p:sldId id="371" r:id="rId73"/>
    <p:sldId id="372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0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75FE8-A6EA-4A80-8A37-725DF592D79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24EC1-44E8-4557-86C0-31A893EF9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59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2897D7B-AA39-4142-B0D9-F7E9E4F5F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CE0B5-9061-4EC3-B52E-F94B3AB067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3877892-12E0-44A5-9B10-A2B061107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AC0C0AD-2314-4080-8D44-EB16B3D34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61538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2897D7B-AA39-4142-B0D9-F7E9E4F5FC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2CE0B5-9061-4EC3-B52E-F94B3AB067A5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F3877892-12E0-44A5-9B10-A2B061107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AC0C0AD-2314-4080-8D44-EB16B3D34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en-US" dirty="0"/>
          </a:p>
        </p:txBody>
      </p:sp>
    </p:spTree>
    <p:extLst>
      <p:ext uri="{BB962C8B-B14F-4D97-AF65-F5344CB8AC3E}">
        <p14:creationId xmlns:p14="http://schemas.microsoft.com/office/powerpoint/2010/main" val="387768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73000" t="88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1E09-A1C9-4BBC-91DE-FB5AC1C8D64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D25F-26E4-4D32-8C26-21E6B7CF8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.tr/url?sa=i&amp;rct=j&amp;q=&amp;esrc=s&amp;frm=1&amp;source=images&amp;cd=&amp;cad=rja&amp;docid=QX7h_437YY9N9M&amp;tbnid=axJuCVj75F-4vM:&amp;ved=0CAUQjRw&amp;url=http%3A%2F%2Fwww.surgery.wisc.edu%2Fspecialties%2Fendocrine-surgery%2Fconditions-and-procedures%2Fhyperparathyroidism%2F&amp;ei=UD5WUuu8FMqCtAaH5oG4Aw&amp;psig=AFQjCNHZ3x4n8zcI9N0-O3mXX-DxsDJoKA&amp;ust=138147011180453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Update on 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Hyperparathyroidism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Dr Nazmul Kabir Qureshi</a:t>
            </a:r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MBBS MD FACE</a:t>
            </a:r>
          </a:p>
        </p:txBody>
      </p:sp>
      <p:pic>
        <p:nvPicPr>
          <p:cNvPr id="4" name="Picture 5" descr="http://www.surgery.wisc.edu/system/assets/296/HyperparathyroidismForms.jpg?1263419497">
            <a:hlinkClick r:id="rId2"/>
            <a:extLst>
              <a:ext uri="{FF2B5EF4-FFF2-40B4-BE49-F238E27FC236}">
                <a16:creationId xmlns:a16="http://schemas.microsoft.com/office/drawing/2014/main" id="{B6DCBA61-1A5E-4BA0-BABA-2B314D17D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r="1556" b="17023"/>
          <a:stretch>
            <a:fillRect/>
          </a:stretch>
        </p:blipFill>
        <p:spPr bwMode="auto">
          <a:xfrm>
            <a:off x="2438400" y="2484598"/>
            <a:ext cx="4405313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6EF8B-0DD0-4807-B021-3EAE6123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234D-382D-4D36-B26C-8F067F00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Hypercalcemia, Hypercalciuria</a:t>
            </a:r>
          </a:p>
          <a:p>
            <a:pPr algn="just"/>
            <a:r>
              <a:rPr lang="en-US" b="1" dirty="0"/>
              <a:t>Elevated or inappropriately normal serum PTH</a:t>
            </a:r>
          </a:p>
          <a:p>
            <a:pPr algn="just"/>
            <a:r>
              <a:rPr lang="en-US" b="1" dirty="0"/>
              <a:t>Hypophosphatemia.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B333B-7252-4D1E-BDE4-BDFC7D2D9A58}"/>
              </a:ext>
            </a:extLst>
          </p:cNvPr>
          <p:cNvSpPr txBox="1"/>
          <p:nvPr/>
        </p:nvSpPr>
        <p:spPr>
          <a:xfrm flipH="1">
            <a:off x="457200" y="598555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5599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482B-F86C-4ACD-855F-5966001E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5759-CC64-463C-A117-4FA04B889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1 to 4 people/1,000</a:t>
            </a:r>
            <a:r>
              <a:rPr lang="en-US" dirty="0"/>
              <a:t> are known to have the condition.</a:t>
            </a:r>
          </a:p>
          <a:p>
            <a:pPr algn="just"/>
            <a:r>
              <a:rPr lang="en-US" dirty="0"/>
              <a:t>It can develop at </a:t>
            </a:r>
            <a:r>
              <a:rPr lang="en-US" b="1" dirty="0"/>
              <a:t>any age</a:t>
            </a:r>
            <a:r>
              <a:rPr lang="en-US" dirty="0"/>
              <a:t>.</a:t>
            </a:r>
          </a:p>
          <a:p>
            <a:pPr algn="just"/>
            <a:r>
              <a:rPr lang="en-US" b="1" dirty="0"/>
              <a:t>Women </a:t>
            </a:r>
            <a:r>
              <a:rPr lang="en-US" dirty="0"/>
              <a:t>are </a:t>
            </a:r>
            <a:r>
              <a:rPr lang="en-US" b="1" dirty="0"/>
              <a:t>twice</a:t>
            </a:r>
            <a:r>
              <a:rPr lang="en-US" dirty="0"/>
              <a:t> as likely to develop primary hyperparathyroidism as men. </a:t>
            </a:r>
          </a:p>
          <a:p>
            <a:pPr algn="just"/>
            <a:r>
              <a:rPr lang="en-US" dirty="0"/>
              <a:t>Women most often is diagnosed between the ages of </a:t>
            </a:r>
            <a:r>
              <a:rPr lang="en-US" b="1" dirty="0"/>
              <a:t>50 and 60 (post-menopausal).</a:t>
            </a:r>
          </a:p>
          <a:p>
            <a:pPr algn="just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2B2316-2CDC-4F1B-961C-1F17CC97F5FD}"/>
              </a:ext>
            </a:extLst>
          </p:cNvPr>
          <p:cNvSpPr/>
          <p:nvPr/>
        </p:nvSpPr>
        <p:spPr>
          <a:xfrm>
            <a:off x="457200" y="6117254"/>
            <a:ext cx="4552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18386"/>
                </a:solidFill>
                <a:latin typeface="UniversLT-CondensedBold"/>
              </a:rPr>
              <a:t>Australian Family Physician </a:t>
            </a:r>
            <a:r>
              <a:rPr lang="en-US" sz="1400" dirty="0">
                <a:solidFill>
                  <a:srgbClr val="818386"/>
                </a:solidFill>
                <a:latin typeface="UniversLT-UltraCondensed"/>
              </a:rPr>
              <a:t>Vol. 36, No. 12, December 2007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2991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71914-4824-47CD-8FFF-BC0182B64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5723"/>
            <a:ext cx="4953000" cy="385447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Single adenoma</a:t>
            </a:r>
            <a:r>
              <a:rPr lang="en-US" dirty="0"/>
              <a:t>: 85% of cases</a:t>
            </a:r>
          </a:p>
          <a:p>
            <a:r>
              <a:rPr lang="en-US" b="1" dirty="0"/>
              <a:t>Hyperplasia of multiple glands</a:t>
            </a:r>
            <a:r>
              <a:rPr lang="en-US" dirty="0"/>
              <a:t>: 15% of cases. </a:t>
            </a:r>
          </a:p>
          <a:p>
            <a:r>
              <a:rPr lang="en-US" b="1" dirty="0"/>
              <a:t>Parathyroid carcinoma: R</a:t>
            </a:r>
            <a:r>
              <a:rPr lang="en-US" dirty="0"/>
              <a:t>are, &lt;0.5%. </a:t>
            </a:r>
            <a:r>
              <a:rPr lang="en-US"/>
              <a:t>(HRPT2,bcl-1, ki67)</a:t>
            </a:r>
            <a:endParaRPr lang="en-US" dirty="0"/>
          </a:p>
          <a:p>
            <a:r>
              <a:rPr lang="en-US" b="1" dirty="0"/>
              <a:t>Ectopic adenomatous parathyroid </a:t>
            </a:r>
            <a:r>
              <a:rPr lang="en-US" dirty="0"/>
              <a:t>tissue, such as intrathoracic adenomas, have also been reported*.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5B56C-A488-4A7E-B291-5053DA2D2F93}"/>
              </a:ext>
            </a:extLst>
          </p:cNvPr>
          <p:cNvSpPr txBox="1"/>
          <p:nvPr/>
        </p:nvSpPr>
        <p:spPr>
          <a:xfrm>
            <a:off x="914400" y="5410201"/>
            <a:ext cx="65802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Marx SJ. </a:t>
            </a:r>
            <a:r>
              <a:rPr lang="en-US" sz="1600" i="1" dirty="0" err="1"/>
              <a:t>Hyperparathyroid</a:t>
            </a:r>
            <a:r>
              <a:rPr lang="en-US" sz="1600" i="1" dirty="0"/>
              <a:t> and </a:t>
            </a:r>
            <a:r>
              <a:rPr lang="en-US" sz="1600" i="1" dirty="0" err="1"/>
              <a:t>Hypoparathyroid</a:t>
            </a:r>
            <a:r>
              <a:rPr lang="en-US" sz="1600" i="1" dirty="0"/>
              <a:t> Disorders.</a:t>
            </a:r>
          </a:p>
          <a:p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 2000;343:1863–75.</a:t>
            </a:r>
          </a:p>
          <a:p>
            <a:r>
              <a:rPr lang="en-US" sz="1600" i="1" dirty="0"/>
              <a:t>*Souza ER, </a:t>
            </a:r>
            <a:r>
              <a:rPr lang="en-US" sz="1600" i="1" dirty="0" err="1"/>
              <a:t>Scrignoli</a:t>
            </a:r>
            <a:r>
              <a:rPr lang="en-US" sz="1600" i="1" dirty="0"/>
              <a:t> JA, </a:t>
            </a:r>
            <a:r>
              <a:rPr lang="en-US" sz="1600" i="1" dirty="0" err="1"/>
              <a:t>Bezerra</a:t>
            </a:r>
            <a:r>
              <a:rPr lang="en-US" sz="1600" i="1" dirty="0"/>
              <a:t> FC, Ribeiro SL, </a:t>
            </a:r>
            <a:r>
              <a:rPr lang="en-US" sz="1600" i="1" dirty="0" err="1"/>
              <a:t>Passos</a:t>
            </a:r>
            <a:r>
              <a:rPr lang="en-US" sz="1600" i="1" dirty="0"/>
              <a:t> LF. Devastating skeletal</a:t>
            </a:r>
          </a:p>
          <a:p>
            <a:r>
              <a:rPr lang="en-US" sz="1600" i="1" dirty="0"/>
              <a:t>effects of delayed diagnosis of complicated primary hyperparathyroidism</a:t>
            </a:r>
          </a:p>
          <a:p>
            <a:r>
              <a:rPr lang="en-US" sz="1600" i="1" dirty="0"/>
              <a:t>because of ectopic adenoma. J Clin </a:t>
            </a:r>
            <a:r>
              <a:rPr lang="en-US" sz="1600" i="1" dirty="0" err="1"/>
              <a:t>Rheumatol</a:t>
            </a:r>
            <a:r>
              <a:rPr lang="en-US" sz="1600" i="1" dirty="0"/>
              <a:t> 2008;14(5):281-4.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CDA80D-F66B-494D-8699-C36ED99BCC98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0" y="360779"/>
            <a:ext cx="3427288" cy="2992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Four glands located behind the thyroid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Length 6 millimeters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Width 3 millimeters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Thickness 2 millimeters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Often accidentally removed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000" dirty="0">
                <a:latin typeface="Arial" panose="020B0604020202020204" pitchFamily="34" charset="0"/>
              </a:rPr>
              <a:t>Normal function with at least 2 glands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06CF73-8984-4D6C-A895-8B9364E26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26" y="3482962"/>
            <a:ext cx="2063674" cy="206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16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DC4C-826B-4D84-AB2B-BF3541C3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Rare familial disorders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MEN type 1: </a:t>
            </a:r>
            <a:r>
              <a:rPr lang="en-US" i="1" dirty="0"/>
              <a:t>MEN1</a:t>
            </a:r>
          </a:p>
          <a:p>
            <a:r>
              <a:rPr lang="en-US" dirty="0"/>
              <a:t>MEN type 2A: </a:t>
            </a:r>
            <a:r>
              <a:rPr lang="en-US" i="1" dirty="0"/>
              <a:t>RET </a:t>
            </a:r>
            <a:r>
              <a:rPr lang="en-US" dirty="0"/>
              <a:t>genes</a:t>
            </a:r>
          </a:p>
          <a:p>
            <a:r>
              <a:rPr lang="en-US" dirty="0"/>
              <a:t>Familial hyperparathyroidism–jaw tumor syndrome</a:t>
            </a:r>
          </a:p>
          <a:p>
            <a:r>
              <a:rPr lang="en-US" dirty="0"/>
              <a:t>Familial isolated hyperparathyroidism.</a:t>
            </a:r>
          </a:p>
          <a:p>
            <a:r>
              <a:rPr lang="en-US" dirty="0"/>
              <a:t>Neonatal severe hyperparathyroidism</a:t>
            </a:r>
          </a:p>
          <a:p>
            <a:pPr marL="0" indent="0">
              <a:buNone/>
            </a:pPr>
            <a:r>
              <a:rPr lang="en-US" dirty="0"/>
              <a:t>[Familial hypocalciuric hypercalcemia (FHH)]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41D936-C24E-4526-8FE9-C9555FE7779A}"/>
              </a:ext>
            </a:extLst>
          </p:cNvPr>
          <p:cNvSpPr/>
          <p:nvPr/>
        </p:nvSpPr>
        <p:spPr>
          <a:xfrm>
            <a:off x="457200" y="6117254"/>
            <a:ext cx="4552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18386"/>
                </a:solidFill>
                <a:latin typeface="UniversLT-CondensedBold"/>
              </a:rPr>
              <a:t>Australian Family Physician </a:t>
            </a:r>
            <a:r>
              <a:rPr lang="en-US" sz="1400" dirty="0">
                <a:solidFill>
                  <a:srgbClr val="818386"/>
                </a:solidFill>
                <a:latin typeface="UniversLT-UltraCondensed"/>
              </a:rPr>
              <a:t>Vol. 36, No. 12, December 2007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C608D7-5ECE-47C5-AA62-A76401E48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228600"/>
            <a:ext cx="3128625" cy="29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9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E9C20-B80E-4427-B521-8D5FAEF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A15AF-2F72-4B5B-A2B9-9B4490E8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F8E8C1-3DFD-4FE3-859C-130665299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85800"/>
            <a:ext cx="8868706" cy="4191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AAC71F-8A72-4FBF-A579-53B345057B1E}"/>
              </a:ext>
            </a:extLst>
          </p:cNvPr>
          <p:cNvSpPr/>
          <p:nvPr/>
        </p:nvSpPr>
        <p:spPr>
          <a:xfrm>
            <a:off x="457200" y="6117254"/>
            <a:ext cx="45524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818386"/>
                </a:solidFill>
                <a:latin typeface="UniversLT-CondensedBold"/>
              </a:rPr>
              <a:t>Australian Family Physician </a:t>
            </a:r>
            <a:r>
              <a:rPr lang="en-US" sz="1400" dirty="0">
                <a:solidFill>
                  <a:srgbClr val="818386"/>
                </a:solidFill>
                <a:latin typeface="UniversLT-UltraCondensed"/>
              </a:rPr>
              <a:t>Vol. 36, No. 12, December 2007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0082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B5F02-136E-40BD-B58A-8F9801D6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FHPT-JT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3DCA4-6EC9-484B-93D4-1B98FA12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Familial hyperparathyroidism–jaw </a:t>
            </a:r>
            <a:r>
              <a:rPr lang="en-US" dirty="0" err="1"/>
              <a:t>tumour</a:t>
            </a:r>
            <a:r>
              <a:rPr lang="en-US" dirty="0"/>
              <a:t> syndrome: </a:t>
            </a:r>
            <a:r>
              <a:rPr lang="en-US" i="1" dirty="0"/>
              <a:t>HRPT2 </a:t>
            </a:r>
            <a:r>
              <a:rPr lang="en-US" dirty="0"/>
              <a:t>gene,</a:t>
            </a:r>
          </a:p>
          <a:p>
            <a:pPr algn="just"/>
            <a:r>
              <a:rPr lang="en-US" dirty="0"/>
              <a:t>AD, </a:t>
            </a:r>
          </a:p>
          <a:p>
            <a:pPr algn="just"/>
            <a:r>
              <a:rPr lang="en-US" dirty="0"/>
              <a:t>Young adults </a:t>
            </a:r>
          </a:p>
          <a:p>
            <a:pPr algn="just"/>
            <a:r>
              <a:rPr lang="en-US" dirty="0"/>
              <a:t>Single parathyroid adenomas</a:t>
            </a:r>
          </a:p>
          <a:p>
            <a:pPr algn="just"/>
            <a:r>
              <a:rPr lang="en-US" dirty="0"/>
              <a:t>Bony lesions of the jaw, renal hamartomas, or cystic kidney disease.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78399-32C3-4898-AE3A-95898FFFC2C9}"/>
              </a:ext>
            </a:extLst>
          </p:cNvPr>
          <p:cNvSpPr txBox="1"/>
          <p:nvPr/>
        </p:nvSpPr>
        <p:spPr>
          <a:xfrm>
            <a:off x="533400" y="5791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/>
              <a:t>Teh</a:t>
            </a:r>
            <a:r>
              <a:rPr lang="en-US" sz="1400" i="1" dirty="0"/>
              <a:t> BT, </a:t>
            </a:r>
            <a:r>
              <a:rPr lang="en-US" sz="1400" i="1" dirty="0" err="1"/>
              <a:t>Farnebo</a:t>
            </a:r>
            <a:r>
              <a:rPr lang="en-US" sz="1400" i="1" dirty="0"/>
              <a:t> F, </a:t>
            </a:r>
            <a:r>
              <a:rPr lang="en-US" sz="1400" i="1" dirty="0" err="1"/>
              <a:t>Kristoffersson</a:t>
            </a:r>
            <a:r>
              <a:rPr lang="en-US" sz="1400" i="1" dirty="0"/>
              <a:t> U, </a:t>
            </a:r>
            <a:r>
              <a:rPr lang="en-US" sz="1400" i="1" dirty="0" err="1"/>
              <a:t>Sundelin</a:t>
            </a:r>
            <a:r>
              <a:rPr lang="en-US" sz="1400" i="1" dirty="0"/>
              <a:t> B, Cardinal J, Axelson R, et al. Autosomal dominant primary hyperparathyroidism and jaw tumor syndrome associated with renal hamartomas and cystic kidney disease: linkage to 1q21- q32 and loss of the wild type allele in renal hamartomas.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 1996;81(12):4204-11.</a:t>
            </a:r>
          </a:p>
        </p:txBody>
      </p:sp>
    </p:spTree>
    <p:extLst>
      <p:ext uri="{BB962C8B-B14F-4D97-AF65-F5344CB8AC3E}">
        <p14:creationId xmlns:p14="http://schemas.microsoft.com/office/powerpoint/2010/main" val="2992332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A77B7-D769-451C-884C-D90900A5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BD827-DE25-4880-B0C2-1FB03B4BB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MEN type I</a:t>
            </a:r>
            <a:r>
              <a:rPr lang="en-US" dirty="0"/>
              <a:t>: PHPT Almost universal feature </a:t>
            </a:r>
            <a:r>
              <a:rPr lang="en-US" b="1" dirty="0"/>
              <a:t>95%</a:t>
            </a:r>
            <a:r>
              <a:rPr lang="en-US" dirty="0"/>
              <a:t>. (pituitary adenomas and pancreatic tumors)</a:t>
            </a:r>
          </a:p>
          <a:p>
            <a:pPr algn="just"/>
            <a:r>
              <a:rPr lang="en-US" b="1" dirty="0"/>
              <a:t>MEN type IIA</a:t>
            </a:r>
            <a:r>
              <a:rPr lang="en-US" dirty="0"/>
              <a:t>: </a:t>
            </a:r>
            <a:r>
              <a:rPr lang="en-US" b="1" dirty="0"/>
              <a:t>35%</a:t>
            </a:r>
            <a:r>
              <a:rPr lang="en-US" dirty="0"/>
              <a:t> of patients PHPT. (medullary thyroid carcinoma, bilateral Pheochromocytoma)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A83D4-1572-4710-8695-3F68B664109C}"/>
              </a:ext>
            </a:extLst>
          </p:cNvPr>
          <p:cNvSpPr/>
          <p:nvPr/>
        </p:nvSpPr>
        <p:spPr>
          <a:xfrm>
            <a:off x="609600" y="6018441"/>
            <a:ext cx="5177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18386"/>
                </a:solidFill>
                <a:latin typeface="UniversLT-CondensedBold"/>
              </a:rPr>
              <a:t>Australian Family Physician </a:t>
            </a:r>
            <a:r>
              <a:rPr lang="en-US" sz="1600" dirty="0">
                <a:solidFill>
                  <a:srgbClr val="818386"/>
                </a:solidFill>
                <a:latin typeface="UniversLT-UltraCondensed"/>
              </a:rPr>
              <a:t>Vol. 36, No. 12, December 2007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0453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DDB0-25BA-4B03-9D55-91085E37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07B7-FD1A-47A7-A0B1-499947542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Lithium</a:t>
            </a:r>
            <a:r>
              <a:rPr lang="en-US" dirty="0"/>
              <a:t>: Decreases the parathyroid gland’s sensitivity to calcium causing parathyroid hyperplasia with prolonged use&gt; increases in serum levels of PTH and Ca.</a:t>
            </a:r>
          </a:p>
          <a:p>
            <a:pPr algn="just"/>
            <a:r>
              <a:rPr lang="en-US" dirty="0"/>
              <a:t>Also unmask pre-existing parathyroid adenomas.</a:t>
            </a:r>
          </a:p>
          <a:p>
            <a:pPr algn="just"/>
            <a:r>
              <a:rPr lang="en-US" dirty="0"/>
              <a:t>Lithium lowers urinary calcium excretion by decreasing the sensitivity of the calcium sensing receptors kidney to calcium.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9747F-057E-4DCD-A3DE-361A2316BB8A}"/>
              </a:ext>
            </a:extLst>
          </p:cNvPr>
          <p:cNvSpPr txBox="1"/>
          <p:nvPr/>
        </p:nvSpPr>
        <p:spPr>
          <a:xfrm>
            <a:off x="685800" y="5939393"/>
            <a:ext cx="617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11. Haden ST, Stoll AT, McCormick S, Scott J, </a:t>
            </a:r>
            <a:r>
              <a:rPr lang="en-US" sz="1400" i="1" dirty="0" err="1"/>
              <a:t>Fuleihan</a:t>
            </a:r>
            <a:r>
              <a:rPr lang="en-US" sz="1400" i="1" dirty="0"/>
              <a:t> G el-H. Alterations in parathyroid hormone dynamics in lithium-treated subjects.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 1997;82(9):2844-8.</a:t>
            </a:r>
          </a:p>
        </p:txBody>
      </p:sp>
    </p:spTree>
    <p:extLst>
      <p:ext uri="{BB962C8B-B14F-4D97-AF65-F5344CB8AC3E}">
        <p14:creationId xmlns:p14="http://schemas.microsoft.com/office/powerpoint/2010/main" val="2377865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3A6C0-D636-4271-900B-496805562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09600"/>
            <a:ext cx="4267200" cy="3657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Thiazide diuretics </a:t>
            </a:r>
            <a:r>
              <a:rPr lang="en-US" dirty="0"/>
              <a:t>might unmask underlying PHPT, as they cause mild hypercalcemia by reducing urinary calcium excretion; </a:t>
            </a:r>
          </a:p>
          <a:p>
            <a:pPr algn="just"/>
            <a:r>
              <a:rPr lang="en-US" dirty="0"/>
              <a:t>PHPT is likely if hypercalcemia persists after stopping the medication.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7C4826-C7CA-43DE-8E8C-4FDCD857550B}"/>
              </a:ext>
            </a:extLst>
          </p:cNvPr>
          <p:cNvSpPr txBox="1"/>
          <p:nvPr/>
        </p:nvSpPr>
        <p:spPr>
          <a:xfrm>
            <a:off x="464049" y="608855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/>
              <a:t>Wermers</a:t>
            </a:r>
            <a:r>
              <a:rPr lang="en-US" sz="1100" i="1" dirty="0"/>
              <a:t> RA, Kearns AE, Jenkins GD, Melton LJ 3rd. Incidence and </a:t>
            </a:r>
            <a:r>
              <a:rPr lang="en-US" sz="1100" i="1" dirty="0" err="1"/>
              <a:t>clinicalspectrum</a:t>
            </a:r>
            <a:r>
              <a:rPr lang="en-US" sz="1100" i="1" dirty="0"/>
              <a:t> of thiazide-associated hypercalcemia. Am J Med 2007;120(10):911. e9-15. </a:t>
            </a:r>
            <a:r>
              <a:rPr lang="en-US" sz="1100" i="1" dirty="0" err="1"/>
              <a:t>Epub</a:t>
            </a:r>
            <a:r>
              <a:rPr lang="en-US" sz="1100" i="1" dirty="0"/>
              <a:t> 2007 Apr 16</a:t>
            </a:r>
          </a:p>
          <a:p>
            <a:endParaRPr lang="en-US" sz="1100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2FF4DB1-328A-4935-B163-3A24C06C59E5}"/>
              </a:ext>
            </a:extLst>
          </p:cNvPr>
          <p:cNvSpPr txBox="1">
            <a:spLocks/>
          </p:cNvSpPr>
          <p:nvPr/>
        </p:nvSpPr>
        <p:spPr>
          <a:xfrm>
            <a:off x="4800600" y="2857500"/>
            <a:ext cx="4114800" cy="2819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Radiation exposure </a:t>
            </a:r>
            <a:r>
              <a:rPr lang="en-US" dirty="0"/>
              <a:t>to the head and neck region</a:t>
            </a:r>
          </a:p>
          <a:p>
            <a:pPr algn="just"/>
            <a:r>
              <a:rPr lang="en-US" b="1" dirty="0"/>
              <a:t>Radioactive iodine therapy</a:t>
            </a:r>
            <a:r>
              <a:rPr lang="en-US" dirty="0"/>
              <a:t> might also contribute to the development of PHPT.</a:t>
            </a:r>
          </a:p>
          <a:p>
            <a:pPr algn="just"/>
            <a:r>
              <a:rPr lang="en-US" dirty="0"/>
              <a:t>[</a:t>
            </a:r>
            <a:r>
              <a:rPr lang="en-US" sz="3000" dirty="0"/>
              <a:t>only small case series supporting this pathogenesis</a:t>
            </a:r>
            <a:r>
              <a:rPr lang="en-US" dirty="0"/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10732-7DE2-46CD-893E-F6C6A1320A73}"/>
              </a:ext>
            </a:extLst>
          </p:cNvPr>
          <p:cNvSpPr txBox="1"/>
          <p:nvPr/>
        </p:nvSpPr>
        <p:spPr>
          <a:xfrm>
            <a:off x="482029" y="4096277"/>
            <a:ext cx="4242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Beard CM, Heath H 3rd, O’Fallon WM, Anderson JA, Earle JD, Melton LJ 3rd. Therapeutic radiation and hyperparathyroidism. A case-control study in </a:t>
            </a:r>
            <a:r>
              <a:rPr lang="de-DE" sz="1400" i="1" dirty="0"/>
              <a:t>Rochester, Minn. Arch Intern Med. 1989;149(8):1887-90.</a:t>
            </a:r>
          </a:p>
          <a:p>
            <a:r>
              <a:rPr lang="en-US" sz="1400" i="1" dirty="0"/>
              <a:t>Schneider AB, </a:t>
            </a:r>
            <a:r>
              <a:rPr lang="en-US" sz="1400" i="1" dirty="0" err="1"/>
              <a:t>Gierlowski</a:t>
            </a:r>
            <a:r>
              <a:rPr lang="en-US" sz="1400" i="1" dirty="0"/>
              <a:t> TC, Shore-Freedman E, Stovall M, Ron E, </a:t>
            </a:r>
            <a:r>
              <a:rPr lang="en-US" sz="1400" i="1" dirty="0" err="1"/>
              <a:t>Lubin</a:t>
            </a:r>
            <a:r>
              <a:rPr lang="en-US" sz="1400" i="1" dirty="0"/>
              <a:t> J. Dose-response relationships for radiation-induced hyperparathyroidism.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 1995;80(1):254-7.</a:t>
            </a:r>
          </a:p>
        </p:txBody>
      </p:sp>
    </p:spTree>
    <p:extLst>
      <p:ext uri="{BB962C8B-B14F-4D97-AF65-F5344CB8AC3E}">
        <p14:creationId xmlns:p14="http://schemas.microsoft.com/office/powerpoint/2010/main" val="61218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43FC4-12B1-45B2-B182-FF1A9DDA5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639567"/>
            <a:ext cx="3810000" cy="2057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Family members should also be assessed.</a:t>
            </a:r>
          </a:p>
          <a:p>
            <a:pPr algn="just"/>
            <a:r>
              <a:rPr lang="en-US" b="1" dirty="0"/>
              <a:t>Homozygote</a:t>
            </a:r>
            <a:r>
              <a:rPr lang="en-US" dirty="0"/>
              <a:t> </a:t>
            </a:r>
            <a:r>
              <a:rPr lang="en-US" b="1" dirty="0"/>
              <a:t>state</a:t>
            </a:r>
            <a:r>
              <a:rPr lang="en-US" dirty="0"/>
              <a:t> causes life threatening </a:t>
            </a:r>
            <a:r>
              <a:rPr lang="en-US" b="1" dirty="0"/>
              <a:t>neonatal hyperparathyroidism</a:t>
            </a:r>
            <a:r>
              <a:rPr lang="en-US" dirty="0"/>
              <a:t> requiring total parathyroidectomy.</a:t>
            </a:r>
          </a:p>
          <a:p>
            <a:pPr algn="just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9A221-F25C-4C6E-A332-714127A8B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4622"/>
            <a:ext cx="9144000" cy="251459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F8CA3A-AD13-448C-BD8F-EC5D578ECEFD}"/>
              </a:ext>
            </a:extLst>
          </p:cNvPr>
          <p:cNvSpPr txBox="1">
            <a:spLocks/>
          </p:cNvSpPr>
          <p:nvPr/>
        </p:nvSpPr>
        <p:spPr>
          <a:xfrm>
            <a:off x="152400" y="475411"/>
            <a:ext cx="5181600" cy="3182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FHH</a:t>
            </a:r>
            <a:r>
              <a:rPr lang="en-US" dirty="0"/>
              <a:t>: AD, high penetrance, benign.</a:t>
            </a:r>
          </a:p>
          <a:p>
            <a:pPr algn="just"/>
            <a:r>
              <a:rPr lang="en-US" b="1" dirty="0"/>
              <a:t>Inactivating mutation of the calcium-sensing receptor gene</a:t>
            </a:r>
            <a:r>
              <a:rPr lang="en-US" dirty="0"/>
              <a:t>, which makes the receptor less sensitive to calcium in the </a:t>
            </a:r>
            <a:r>
              <a:rPr lang="en-US" b="1" dirty="0"/>
              <a:t>parathyroid glands and the kidneys. 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Parathyroid</a:t>
            </a:r>
            <a:r>
              <a:rPr lang="en-US" dirty="0"/>
              <a:t>: Higher serum calcium level is required to reduce PTH secretion. </a:t>
            </a:r>
          </a:p>
          <a:p>
            <a:pPr algn="just"/>
            <a:r>
              <a:rPr lang="en-US" b="1" dirty="0"/>
              <a:t>Kidney</a:t>
            </a:r>
            <a:r>
              <a:rPr lang="en-US" dirty="0"/>
              <a:t>: renal calcium clearance is inappropriately low.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D266C-7A77-4633-8399-CF03E15D2828}"/>
              </a:ext>
            </a:extLst>
          </p:cNvPr>
          <p:cNvSpPr txBox="1"/>
          <p:nvPr/>
        </p:nvSpPr>
        <p:spPr>
          <a:xfrm>
            <a:off x="304800" y="6325406"/>
            <a:ext cx="579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i="1" dirty="0" err="1"/>
              <a:t>Eastell</a:t>
            </a:r>
            <a:r>
              <a:rPr lang="en-US" sz="1000" i="1" dirty="0"/>
              <a:t> R, Arnold A, Brandi ML, Brown EM, </a:t>
            </a:r>
            <a:r>
              <a:rPr lang="en-US" sz="1000" i="1" dirty="0" err="1"/>
              <a:t>D’Amour</a:t>
            </a:r>
            <a:r>
              <a:rPr lang="en-US" sz="1000" i="1" dirty="0"/>
              <a:t> P, Hanley DA, et al. Diagnosis of asymptomatic primary hyperparathyroidism: proceedings of </a:t>
            </a:r>
            <a:r>
              <a:rPr lang="en-US" sz="1000" i="1" dirty="0" err="1"/>
              <a:t>thethird</a:t>
            </a:r>
            <a:r>
              <a:rPr lang="en-US" sz="1000" i="1" dirty="0"/>
              <a:t> international workshop. J Clin Endocrinol </a:t>
            </a:r>
            <a:r>
              <a:rPr lang="en-US" sz="1000" i="1" dirty="0" err="1"/>
              <a:t>Metab</a:t>
            </a:r>
            <a:r>
              <a:rPr lang="en-US" sz="1000" i="1" dirty="0"/>
              <a:t> 2009;94(2):340-50.</a:t>
            </a:r>
          </a:p>
        </p:txBody>
      </p:sp>
    </p:spTree>
    <p:extLst>
      <p:ext uri="{BB962C8B-B14F-4D97-AF65-F5344CB8AC3E}">
        <p14:creationId xmlns:p14="http://schemas.microsoft.com/office/powerpoint/2010/main" val="382305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</a:t>
            </a:r>
            <a:r>
              <a:rPr lang="en-US" dirty="0"/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err="1"/>
              <a:t>Mrs</a:t>
            </a:r>
            <a:r>
              <a:rPr lang="en-US" b="1" dirty="0"/>
              <a:t> X, 65 years of age</a:t>
            </a:r>
            <a:r>
              <a:rPr lang="en-US" dirty="0"/>
              <a:t>, </a:t>
            </a:r>
          </a:p>
          <a:p>
            <a:pPr algn="just"/>
            <a:r>
              <a:rPr lang="en-US" dirty="0"/>
              <a:t>Has hypertension, treated with ACE I. </a:t>
            </a:r>
          </a:p>
          <a:p>
            <a:pPr algn="just"/>
            <a:r>
              <a:rPr lang="en-US" dirty="0"/>
              <a:t>Had complaints of </a:t>
            </a:r>
            <a:r>
              <a:rPr lang="en-US" b="1" dirty="0"/>
              <a:t>constipation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Her TFT was normal and serum total calcium level was </a:t>
            </a:r>
            <a:r>
              <a:rPr lang="en-US" b="1" dirty="0"/>
              <a:t>2.70 mmol/L </a:t>
            </a:r>
            <a:r>
              <a:rPr lang="en-US" dirty="0"/>
              <a:t>(range 2.12–2.62).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87E6-F186-4B2E-ACDB-0E79A33BB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82986"/>
            <a:ext cx="3886200" cy="54844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/>
              <a:t>Secondary Causes of Elevated PTH Levels:</a:t>
            </a:r>
          </a:p>
          <a:p>
            <a:pPr algn="just"/>
            <a:r>
              <a:rPr lang="en-US" b="1" dirty="0"/>
              <a:t>CKD</a:t>
            </a:r>
            <a:r>
              <a:rPr lang="en-US" dirty="0"/>
              <a:t>: Creatinine clearance &lt;60 ml/min</a:t>
            </a:r>
          </a:p>
          <a:p>
            <a:pPr algn="just"/>
            <a:r>
              <a:rPr lang="en-US" b="1" dirty="0"/>
              <a:t>Malabsorption syndromes </a:t>
            </a:r>
            <a:r>
              <a:rPr lang="en-US" dirty="0"/>
              <a:t>Celiac disease, inflammatory bowel disease, gastric bypass surgery.</a:t>
            </a:r>
          </a:p>
          <a:p>
            <a:pPr algn="just"/>
            <a:r>
              <a:rPr lang="en-US" b="1" dirty="0"/>
              <a:t>Vitamin D Insufficiency/ deficiency</a:t>
            </a:r>
          </a:p>
          <a:p>
            <a:pPr algn="just"/>
            <a:r>
              <a:rPr lang="it-IT" b="1" dirty="0"/>
              <a:t>Hypercalciuria</a:t>
            </a:r>
            <a:r>
              <a:rPr lang="it-IT" dirty="0"/>
              <a:t> secondary to renal leak Renal hypercalciuria</a:t>
            </a:r>
          </a:p>
          <a:p>
            <a:pPr algn="just"/>
            <a:r>
              <a:rPr lang="en-US" b="1" dirty="0"/>
              <a:t>Medications</a:t>
            </a:r>
            <a:r>
              <a:rPr lang="en-US" dirty="0"/>
              <a:t> (calcium normal or low): Thiazide and loop diuretics, lithium</a:t>
            </a:r>
            <a:endParaRPr lang="it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D883FE-BB22-48EA-B315-6BED358C9C5C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175F88-4EB6-463D-99E2-9244BA25BC82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862211"/>
            <a:ext cx="3733800" cy="4525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Font typeface="Arial" pitchFamily="34" charset="0"/>
              <a:buNone/>
            </a:pPr>
            <a:r>
              <a:rPr lang="en-US" altLang="en-US" dirty="0"/>
              <a:t>Usually asymptomatic.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Diagnosis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Elevated PTH in the setting of low or normal serum calcium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phosphorous is elevated, cause is renal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phosphorous is low, other causes: Vit D Def.</a:t>
            </a:r>
            <a:endParaRPr lang="tr-TR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D6011F6-ECE4-4A3A-8353-9C8A85828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599" y="115888"/>
            <a:ext cx="3838575" cy="8509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Secondary HPT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10155E6-F688-44FD-87A3-5FE13EE2D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045450" cy="7207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Tertiary HPT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AC771F4F-A3BD-4FB5-853B-F9083C233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704138" cy="4911725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  <a:defRPr/>
            </a:pPr>
            <a:r>
              <a:rPr lang="en-US" dirty="0"/>
              <a:t>Results from Long-standing secondary hyperparathyroidism (chronic </a:t>
            </a:r>
            <a:r>
              <a:rPr lang="en-US" dirty="0" err="1"/>
              <a:t>hypocalcaemia</a:t>
            </a:r>
            <a:r>
              <a:rPr lang="en-US" dirty="0"/>
              <a:t>)</a:t>
            </a:r>
          </a:p>
          <a:p>
            <a:pPr lvl="1" algn="just">
              <a:lnSpc>
                <a:spcPct val="80000"/>
              </a:lnSpc>
              <a:defRPr/>
            </a:pPr>
            <a:r>
              <a:rPr lang="en-US" dirty="0"/>
              <a:t>commonly CKD, also in other states, which stimulates the growth of an autonomous adenoma. </a:t>
            </a:r>
            <a:endParaRPr lang="tr-TR" dirty="0"/>
          </a:p>
          <a:p>
            <a:pPr lvl="1" algn="just" eaLnBrk="1" hangingPunct="1">
              <a:lnSpc>
                <a:spcPct val="80000"/>
              </a:lnSpc>
              <a:defRPr/>
            </a:pPr>
            <a:endParaRPr lang="tr-TR" dirty="0"/>
          </a:p>
          <a:p>
            <a:pPr marL="457200" lvl="1" indent="0" algn="just" eaLnBrk="1" hangingPunct="1">
              <a:lnSpc>
                <a:spcPct val="80000"/>
              </a:lnSpc>
              <a:buNone/>
              <a:defRPr/>
            </a:pPr>
            <a:r>
              <a:rPr lang="en-US" dirty="0"/>
              <a:t>Intractable hypercalcemia and/or an inability to control </a:t>
            </a:r>
            <a:r>
              <a:rPr lang="en-US" dirty="0" err="1"/>
              <a:t>osteomalacia</a:t>
            </a:r>
            <a:r>
              <a:rPr lang="en-US" dirty="0"/>
              <a:t> despite vitamin D therapy.</a:t>
            </a:r>
          </a:p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  <a:p>
            <a:pPr lvl="1" algn="just"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718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6E8F-D39E-41EE-8CD4-A9459A23B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52C85-800D-4B21-87F5-70D45EF85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4783382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US" b="1" dirty="0"/>
              <a:t>Presentations:</a:t>
            </a:r>
          </a:p>
          <a:p>
            <a:pPr algn="just"/>
            <a:r>
              <a:rPr lang="en-US" sz="2800" b="1" dirty="0"/>
              <a:t>Symptomatic</a:t>
            </a:r>
            <a:r>
              <a:rPr lang="en-US" sz="2800" dirty="0"/>
              <a:t> &amp; Hypercalcemia:</a:t>
            </a:r>
          </a:p>
          <a:p>
            <a:pPr algn="just"/>
            <a:r>
              <a:rPr lang="en-US" sz="2800" b="1" dirty="0"/>
              <a:t>Asymptomatic</a:t>
            </a:r>
            <a:r>
              <a:rPr lang="en-US" sz="2800" dirty="0"/>
              <a:t>;  Hypercalcemia detected  incidentally, or </a:t>
            </a:r>
          </a:p>
          <a:p>
            <a:pPr algn="just"/>
            <a:r>
              <a:rPr lang="en-US" sz="2800" b="1" dirty="0"/>
              <a:t>End-organ damage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[</a:t>
            </a:r>
            <a:r>
              <a:rPr lang="en-US" sz="2800" i="1" dirty="0" err="1"/>
              <a:t>Normocalcemic</a:t>
            </a:r>
            <a:r>
              <a:rPr lang="en-US" sz="2800" i="1" dirty="0"/>
              <a:t> hyperparathyroidism.</a:t>
            </a:r>
            <a:r>
              <a:rPr lang="en-US" sz="2800" dirty="0"/>
              <a:t>]</a:t>
            </a:r>
          </a:p>
          <a:p>
            <a:pPr algn="just"/>
            <a:r>
              <a:rPr lang="en-US" sz="2800" b="1" dirty="0"/>
              <a:t>Often may not correlate </a:t>
            </a:r>
            <a:r>
              <a:rPr lang="en-US" sz="2800" dirty="0"/>
              <a:t>with degree of </a:t>
            </a:r>
            <a:r>
              <a:rPr lang="en-US" sz="2800" b="1" dirty="0"/>
              <a:t>Hypercalcemia</a:t>
            </a:r>
            <a:endParaRPr lang="en-US" sz="2800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38E985-780A-42B3-A25F-F7C234BCAA62}"/>
              </a:ext>
            </a:extLst>
          </p:cNvPr>
          <p:cNvSpPr txBox="1"/>
          <p:nvPr/>
        </p:nvSpPr>
        <p:spPr>
          <a:xfrm>
            <a:off x="533400" y="56298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Pallan</a:t>
            </a:r>
            <a:r>
              <a:rPr lang="en-US" i="1" dirty="0"/>
              <a:t> S, Khan A. </a:t>
            </a:r>
            <a:r>
              <a:rPr lang="en-US" b="1" i="1" dirty="0"/>
              <a:t>Primary hyperparathyroidism. </a:t>
            </a:r>
            <a:r>
              <a:rPr lang="en-US" i="1" dirty="0"/>
              <a:t>Update on presentation, diagnosis, and management in primary care. Can Fam Physician 2011;57:184-9</a:t>
            </a:r>
          </a:p>
        </p:txBody>
      </p:sp>
      <p:pic>
        <p:nvPicPr>
          <p:cNvPr id="5" name="Picture 5" descr="old_man_with_cane">
            <a:extLst>
              <a:ext uri="{FF2B5EF4-FFF2-40B4-BE49-F238E27FC236}">
                <a16:creationId xmlns:a16="http://schemas.microsoft.com/office/drawing/2014/main" id="{D15033A8-D414-4ED4-91FD-E00C45026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82" y="2590800"/>
            <a:ext cx="273660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normalbone1">
            <a:extLst>
              <a:ext uri="{FF2B5EF4-FFF2-40B4-BE49-F238E27FC236}">
                <a16:creationId xmlns:a16="http://schemas.microsoft.com/office/drawing/2014/main" id="{29891988-9E6A-4C75-81E3-E6A22EADA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" t="2831" r="3807" b="2831"/>
          <a:stretch>
            <a:fillRect/>
          </a:stretch>
        </p:blipFill>
        <p:spPr bwMode="auto">
          <a:xfrm>
            <a:off x="7010399" y="69594"/>
            <a:ext cx="1818621" cy="249676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51730-0373-4754-97BD-5001A4741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29" y="3810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Symptomatic hypercalcemia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Long standing</a:t>
            </a:r>
          </a:p>
          <a:p>
            <a:pPr algn="just"/>
            <a:r>
              <a:rPr lang="en-US" dirty="0"/>
              <a:t>Developing countries</a:t>
            </a:r>
          </a:p>
          <a:p>
            <a:pPr algn="just"/>
            <a:r>
              <a:rPr lang="en-US" dirty="0"/>
              <a:t>Younger</a:t>
            </a:r>
          </a:p>
          <a:p>
            <a:pPr algn="just"/>
            <a:r>
              <a:rPr lang="en-US" dirty="0"/>
              <a:t>Renal and skeletal complications: might be present at initial presentation.</a:t>
            </a:r>
          </a:p>
          <a:p>
            <a:pPr algn="just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E8F2D-1B5E-4C78-AF29-9E8D5D2C3FED}"/>
              </a:ext>
            </a:extLst>
          </p:cNvPr>
          <p:cNvSpPr txBox="1"/>
          <p:nvPr/>
        </p:nvSpPr>
        <p:spPr>
          <a:xfrm>
            <a:off x="482029" y="57150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Pallan</a:t>
            </a:r>
            <a:r>
              <a:rPr lang="en-US" sz="1400" i="1" dirty="0"/>
              <a:t> S, Khan A. </a:t>
            </a:r>
            <a:r>
              <a:rPr lang="en-US" sz="1400" b="1" i="1" dirty="0"/>
              <a:t>Primary hyperparathyroidism. </a:t>
            </a:r>
            <a:r>
              <a:rPr lang="en-US" sz="1400" i="1" dirty="0"/>
              <a:t>Update on presentation, diagnosis, and management in primary care. Can Fam Physician 2011;57:184-9</a:t>
            </a:r>
          </a:p>
          <a:p>
            <a:r>
              <a:rPr lang="en-US" sz="1400" i="1" dirty="0"/>
              <a:t>Mishra SK, Agarwal G, Kar DK, Gupta SK, </a:t>
            </a:r>
            <a:r>
              <a:rPr lang="en-US" sz="1400" i="1" dirty="0" err="1"/>
              <a:t>Mithal</a:t>
            </a:r>
            <a:r>
              <a:rPr lang="en-US" sz="1400" i="1" dirty="0"/>
              <a:t> A, </a:t>
            </a:r>
            <a:r>
              <a:rPr lang="en-US" sz="1400" i="1" dirty="0" err="1"/>
              <a:t>Rastad</a:t>
            </a:r>
            <a:r>
              <a:rPr lang="en-US" sz="1400" i="1" dirty="0"/>
              <a:t> J. Unique clinical characteristics of primary hyperparathyroidism in India. Br J Surg2001;88(5):708-14.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B98CD78-A85B-4043-BE52-5DAAFA314D75}"/>
              </a:ext>
            </a:extLst>
          </p:cNvPr>
          <p:cNvSpPr txBox="1">
            <a:spLocks/>
          </p:cNvSpPr>
          <p:nvPr/>
        </p:nvSpPr>
        <p:spPr>
          <a:xfrm>
            <a:off x="4547171" y="533400"/>
            <a:ext cx="411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/>
              <a:t>Classic presentations</a:t>
            </a:r>
            <a:r>
              <a:rPr lang="en-US" sz="2800"/>
              <a:t>: </a:t>
            </a:r>
          </a:p>
          <a:p>
            <a:pPr marL="0" indent="0" algn="just">
              <a:buFont typeface="Arial" pitchFamily="34" charset="0"/>
              <a:buNone/>
            </a:pPr>
            <a:endParaRPr lang="en-US" sz="2800"/>
          </a:p>
          <a:p>
            <a:pPr algn="just"/>
            <a:r>
              <a:rPr lang="en-US" sz="2800" b="1"/>
              <a:t>Bones: </a:t>
            </a:r>
            <a:r>
              <a:rPr lang="en-US" sz="2800"/>
              <a:t>Fractures…</a:t>
            </a:r>
            <a:endParaRPr lang="en-US" sz="2800" b="1"/>
          </a:p>
          <a:p>
            <a:pPr algn="just"/>
            <a:r>
              <a:rPr lang="en-US" sz="2800" b="1"/>
              <a:t>Stones: </a:t>
            </a:r>
            <a:r>
              <a:rPr lang="en-US" sz="2800"/>
              <a:t>Renal calculi…</a:t>
            </a:r>
            <a:endParaRPr lang="en-US" sz="2800" b="1"/>
          </a:p>
          <a:p>
            <a:pPr algn="just"/>
            <a:r>
              <a:rPr lang="en-US" sz="2800" b="1"/>
              <a:t>Abdominal moans: </a:t>
            </a:r>
            <a:r>
              <a:rPr lang="en-US" sz="2800"/>
              <a:t>Pancreatitis….</a:t>
            </a:r>
            <a:endParaRPr lang="en-US" sz="2800" b="1"/>
          </a:p>
          <a:p>
            <a:pPr algn="just"/>
            <a:r>
              <a:rPr lang="en-US" sz="2800" b="1"/>
              <a:t>Psychic groans: </a:t>
            </a:r>
            <a:r>
              <a:rPr lang="en-US" sz="2800"/>
              <a:t>Neuropsychiatric disturbances…</a:t>
            </a:r>
            <a:endParaRPr lang="en-US" sz="2800" b="1"/>
          </a:p>
          <a:p>
            <a:pPr marL="0" indent="0" algn="just">
              <a:buFont typeface="Arial" pitchFamily="34" charset="0"/>
              <a:buNone/>
            </a:pPr>
            <a:endParaRPr lang="en-US" sz="2000" i="1"/>
          </a:p>
          <a:p>
            <a:pPr marL="0" indent="0" algn="just">
              <a:buFont typeface="Arial" pitchFamily="34" charset="0"/>
              <a:buNone/>
            </a:pPr>
            <a:endParaRPr lang="en-US" sz="2000" i="1"/>
          </a:p>
          <a:p>
            <a:pPr marL="0" indent="0" algn="just">
              <a:buFont typeface="Arial" pitchFamily="34" charset="0"/>
              <a:buNone/>
            </a:pPr>
            <a:r>
              <a:rPr lang="en-US" sz="2000" i="1"/>
              <a:t>[*With increased availability of serum calcium testing, these classic symptoms are now uncommon.]</a:t>
            </a:r>
            <a:endParaRPr lang="en-US" sz="2000"/>
          </a:p>
          <a:p>
            <a:pPr algn="just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256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0">
            <a:extLst>
              <a:ext uri="{FF2B5EF4-FFF2-40B4-BE49-F238E27FC236}">
                <a16:creationId xmlns:a16="http://schemas.microsoft.com/office/drawing/2014/main" id="{F80A32B4-D53C-42A7-9221-80F9073A8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8593" y="152400"/>
            <a:ext cx="3276600" cy="16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37EAB08-DB4A-476E-B168-A19511693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7481" y="1666038"/>
            <a:ext cx="3690319" cy="2601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F17B59-4115-4585-A5F5-73330A6C6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82750"/>
            <a:ext cx="4343400" cy="201325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41D2888-E3B4-47FA-A1F6-538206C9FDFE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4038600" cy="46482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b="1" dirty="0"/>
              <a:t>Spectrum of bone disease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Low BMD most substantial at cortical sites </a:t>
            </a:r>
          </a:p>
          <a:p>
            <a:pPr algn="just"/>
            <a:r>
              <a:rPr lang="en-US" dirty="0"/>
              <a:t>Osteoporosis, all sites, &gt; peripheral cortical bones&gt; Fragility fractures.</a:t>
            </a:r>
          </a:p>
          <a:p>
            <a:pPr algn="just"/>
            <a:r>
              <a:rPr lang="en-US" dirty="0"/>
              <a:t>Radiographic changes: uncommon; subperiosteal resorption, abnormal skull vault, eroded lamina dura around teeth, bone cyst</a:t>
            </a:r>
          </a:p>
          <a:p>
            <a:pPr algn="just"/>
            <a:r>
              <a:rPr lang="en-US" dirty="0"/>
              <a:t>Rarely, osteitis fibrosa cystica.</a:t>
            </a:r>
          </a:p>
          <a:p>
            <a:pPr algn="just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E9666-CFB6-43EE-B3CF-89DE193AA44C}"/>
              </a:ext>
            </a:extLst>
          </p:cNvPr>
          <p:cNvSpPr txBox="1"/>
          <p:nvPr/>
        </p:nvSpPr>
        <p:spPr>
          <a:xfrm>
            <a:off x="458056" y="608345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Pallan</a:t>
            </a:r>
            <a:r>
              <a:rPr lang="en-US" sz="1400" i="1" dirty="0"/>
              <a:t> S, Khan A. </a:t>
            </a:r>
            <a:r>
              <a:rPr lang="en-US" sz="1400" b="1" i="1" dirty="0"/>
              <a:t>Primary hyperparathyroidism. </a:t>
            </a:r>
            <a:r>
              <a:rPr lang="en-US" sz="1400" i="1" dirty="0"/>
              <a:t>Update on presentation, diagnosis, and management in primary care. Can Fam Physician 2011;57:184-9</a:t>
            </a:r>
          </a:p>
        </p:txBody>
      </p:sp>
    </p:spTree>
    <p:extLst>
      <p:ext uri="{BB962C8B-B14F-4D97-AF65-F5344CB8AC3E}">
        <p14:creationId xmlns:p14="http://schemas.microsoft.com/office/powerpoint/2010/main" val="17212039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4286D-7084-44CF-AC0F-53308578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4426-F41B-4FD7-89BA-8276A668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/>
              <a:t>Renal manifestation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Nephrolithiasis </a:t>
            </a:r>
          </a:p>
          <a:p>
            <a:pPr algn="just"/>
            <a:r>
              <a:rPr lang="en-US" dirty="0" err="1"/>
              <a:t>Nephrocalcinosis</a:t>
            </a:r>
            <a:endParaRPr lang="en-US" dirty="0"/>
          </a:p>
          <a:p>
            <a:pPr algn="just"/>
            <a:r>
              <a:rPr lang="en-US" dirty="0"/>
              <a:t>Polyuria</a:t>
            </a:r>
          </a:p>
          <a:p>
            <a:pPr algn="just"/>
            <a:r>
              <a:rPr lang="en-US" dirty="0"/>
              <a:t>Renal insufficiency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D5A7C-6E47-4677-B58B-0B1A9FB9AB6A}"/>
              </a:ext>
            </a:extLst>
          </p:cNvPr>
          <p:cNvSpPr txBox="1"/>
          <p:nvPr/>
        </p:nvSpPr>
        <p:spPr>
          <a:xfrm>
            <a:off x="533400" y="5562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err="1"/>
              <a:t>Pallan</a:t>
            </a:r>
            <a:r>
              <a:rPr lang="en-US" sz="1200" i="1" dirty="0"/>
              <a:t> S, Khan A. </a:t>
            </a:r>
            <a:r>
              <a:rPr lang="en-US" sz="1200" b="1" i="1" dirty="0"/>
              <a:t>Primary hyperparathyroidism. </a:t>
            </a:r>
            <a:r>
              <a:rPr lang="en-US" sz="1200" i="1" dirty="0"/>
              <a:t>Update on presentation, diagnosis, and management in primary care. Can Fam Physician 2011;57:184-9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3D49BB-BB65-433B-9895-69E23F02854D}"/>
              </a:ext>
            </a:extLst>
          </p:cNvPr>
          <p:cNvSpPr txBox="1">
            <a:spLocks/>
          </p:cNvSpPr>
          <p:nvPr/>
        </p:nvSpPr>
        <p:spPr>
          <a:xfrm>
            <a:off x="4572000" y="1600201"/>
            <a:ext cx="4114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b="1"/>
              <a:t>Gastrointestinal symptoms</a:t>
            </a:r>
            <a:r>
              <a:rPr lang="en-US"/>
              <a:t>:</a:t>
            </a:r>
          </a:p>
          <a:p>
            <a:pPr algn="just"/>
            <a:r>
              <a:rPr lang="en-US"/>
              <a:t>Nausea, PUD, constipation, and pancreatitis. 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b="1"/>
              <a:t>Neuropsychiatric disturbances</a:t>
            </a:r>
            <a:r>
              <a:rPr lang="en-US"/>
              <a:t>:</a:t>
            </a:r>
          </a:p>
          <a:p>
            <a:pPr algn="just"/>
            <a:r>
              <a:rPr lang="en-US"/>
              <a:t>Lethargy, decreased cognitive and social function, psychosis, coma with severe hypercalcemia.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99FA59-0AE1-4CAB-8603-5D16BA315665}"/>
              </a:ext>
            </a:extLst>
          </p:cNvPr>
          <p:cNvSpPr txBox="1"/>
          <p:nvPr/>
        </p:nvSpPr>
        <p:spPr>
          <a:xfrm>
            <a:off x="470043" y="5985942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Carroll MF, Schade DS. A practical approach to hypercalcemia. Am Fam Physician 2003;67(9):1959-66.</a:t>
            </a:r>
          </a:p>
        </p:txBody>
      </p:sp>
    </p:spTree>
    <p:extLst>
      <p:ext uri="{BB962C8B-B14F-4D97-AF65-F5344CB8AC3E}">
        <p14:creationId xmlns:p14="http://schemas.microsoft.com/office/powerpoint/2010/main" val="1147952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55F-6DF8-42D0-85D2-62967471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3E29-1496-4BD9-85C5-B9A25E2B3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03859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/>
              <a:t>Joints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Chondrocalcinosis</a:t>
            </a:r>
          </a:p>
          <a:p>
            <a:pPr algn="just"/>
            <a:r>
              <a:rPr lang="en-US" dirty="0"/>
              <a:t> Pseudogout</a:t>
            </a:r>
          </a:p>
          <a:p>
            <a:pPr marL="0" indent="0" algn="just">
              <a:buNone/>
            </a:pPr>
            <a:r>
              <a:rPr lang="en-US" b="1" dirty="0"/>
              <a:t>Cardiovascular: </a:t>
            </a:r>
          </a:p>
          <a:p>
            <a:pPr algn="just"/>
            <a:r>
              <a:rPr lang="en-US" dirty="0"/>
              <a:t>Left ventricular hypertrophy, endothelial dysfunction, conduction abnormalities shortened QT intervals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95C0C-90D3-4FE5-88A0-18C037848730}"/>
              </a:ext>
            </a:extLst>
          </p:cNvPr>
          <p:cNvSpPr txBox="1"/>
          <p:nvPr/>
        </p:nvSpPr>
        <p:spPr>
          <a:xfrm>
            <a:off x="479461" y="56388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Helliwell M. Rheumatic symptoms in primary hyperparathyroidism. Postgrad</a:t>
            </a:r>
          </a:p>
          <a:p>
            <a:r>
              <a:rPr lang="en-US" sz="1200" i="1" dirty="0"/>
              <a:t>Med J 1983;59(690):236-40.</a:t>
            </a:r>
          </a:p>
          <a:p>
            <a:r>
              <a:rPr lang="en-US" sz="1200" i="1" dirty="0"/>
              <a:t>Silverberg SJ, </a:t>
            </a:r>
            <a:r>
              <a:rPr lang="en-US" sz="1200" i="1" dirty="0" err="1"/>
              <a:t>Lewiecki</a:t>
            </a:r>
            <a:r>
              <a:rPr lang="en-US" sz="1200" i="1" dirty="0"/>
              <a:t> EM, </a:t>
            </a:r>
            <a:r>
              <a:rPr lang="en-US" sz="1200" i="1" dirty="0" err="1"/>
              <a:t>Mosekilde</a:t>
            </a:r>
            <a:r>
              <a:rPr lang="en-US" sz="1200" i="1" dirty="0"/>
              <a:t> L, Peacock M, Rubin MR. Presentation of asymptomatic primary hyperparathyroidism: proceedings of the third international workshop.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 2009;94(2):351-65.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4A2759-6347-49A7-9A92-42ECE1FF5D67}"/>
              </a:ext>
            </a:extLst>
          </p:cNvPr>
          <p:cNvSpPr txBox="1">
            <a:spLocks/>
          </p:cNvSpPr>
          <p:nvPr/>
        </p:nvSpPr>
        <p:spPr>
          <a:xfrm>
            <a:off x="4572000" y="1600201"/>
            <a:ext cx="41148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Non-specific symptoms</a:t>
            </a:r>
          </a:p>
          <a:p>
            <a:r>
              <a:rPr lang="en-US" dirty="0"/>
              <a:t>Fatigue</a:t>
            </a:r>
          </a:p>
          <a:p>
            <a:r>
              <a:rPr lang="en-US" dirty="0"/>
              <a:t>Mild depression</a:t>
            </a:r>
          </a:p>
          <a:p>
            <a:r>
              <a:rPr lang="en-US" dirty="0"/>
              <a:t>Cognitive impairment</a:t>
            </a:r>
          </a:p>
        </p:txBody>
      </p:sp>
    </p:spTree>
    <p:extLst>
      <p:ext uri="{BB962C8B-B14F-4D97-AF65-F5344CB8AC3E}">
        <p14:creationId xmlns:p14="http://schemas.microsoft.com/office/powerpoint/2010/main" val="1930279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51AA-6ED9-4722-99ED-414BAFFB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CD26-76C6-4F76-8FE9-83D7FA082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Hypercalcemic crisis</a:t>
            </a:r>
            <a:r>
              <a:rPr lang="en-US" dirty="0"/>
              <a:t>: </a:t>
            </a:r>
            <a:r>
              <a:rPr lang="en-US" b="1" dirty="0"/>
              <a:t>rare</a:t>
            </a:r>
          </a:p>
          <a:p>
            <a:pPr algn="just"/>
            <a:r>
              <a:rPr lang="en-US" dirty="0"/>
              <a:t>Precipitated by an intercurrent illness or volume depletion</a:t>
            </a:r>
          </a:p>
          <a:p>
            <a:pPr algn="just"/>
            <a:r>
              <a:rPr lang="en-US" dirty="0"/>
              <a:t>Usually presents with very high serum calcium and PTH levels.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258AA8-C685-4C95-8634-539E3615EAE8}"/>
              </a:ext>
            </a:extLst>
          </p:cNvPr>
          <p:cNvSpPr txBox="1"/>
          <p:nvPr/>
        </p:nvSpPr>
        <p:spPr>
          <a:xfrm>
            <a:off x="533400" y="562987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err="1"/>
              <a:t>Pallan</a:t>
            </a:r>
            <a:r>
              <a:rPr lang="en-US" i="1" dirty="0"/>
              <a:t> S, Khan A. </a:t>
            </a:r>
            <a:r>
              <a:rPr lang="en-US" b="1" i="1" dirty="0"/>
              <a:t>Primary hyperparathyroidism. </a:t>
            </a:r>
            <a:r>
              <a:rPr lang="en-US" i="1" dirty="0"/>
              <a:t>Update on presentation, diagnosis, and management in primary care. Can Fam Physician 2011;57:184-9</a:t>
            </a:r>
          </a:p>
        </p:txBody>
      </p:sp>
    </p:spTree>
    <p:extLst>
      <p:ext uri="{BB962C8B-B14F-4D97-AF65-F5344CB8AC3E}">
        <p14:creationId xmlns:p14="http://schemas.microsoft.com/office/powerpoint/2010/main" val="3873442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FF11D-3610-435B-A872-22DCEC66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B2827-3D12-4059-A9A9-9191F6AF8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i="1" dirty="0" err="1">
                <a:solidFill>
                  <a:schemeClr val="accent6">
                    <a:lumMod val="75000"/>
                  </a:schemeClr>
                </a:solidFill>
              </a:rPr>
              <a:t>Normocalcemic</a:t>
            </a:r>
            <a:r>
              <a:rPr lang="en-US" b="1" i="1" dirty="0">
                <a:solidFill>
                  <a:schemeClr val="accent6">
                    <a:lumMod val="75000"/>
                  </a:schemeClr>
                </a:solidFill>
              </a:rPr>
              <a:t> Hyperparathyroidism</a:t>
            </a:r>
            <a:r>
              <a:rPr lang="en-US" i="1" dirty="0"/>
              <a:t>: </a:t>
            </a:r>
            <a:r>
              <a:rPr lang="en-US" dirty="0"/>
              <a:t>Less common</a:t>
            </a:r>
          </a:p>
          <a:p>
            <a:pPr algn="just"/>
            <a:r>
              <a:rPr lang="en-US" dirty="0"/>
              <a:t>Might initially present for evaluation of low BMD, osteoporosis, or fragility fractures.</a:t>
            </a:r>
          </a:p>
          <a:p>
            <a:pPr algn="just"/>
            <a:r>
              <a:rPr lang="en-US" b="1" dirty="0"/>
              <a:t>Normal serum calcium </a:t>
            </a:r>
            <a:r>
              <a:rPr lang="en-US" dirty="0"/>
              <a:t>and </a:t>
            </a:r>
            <a:r>
              <a:rPr lang="en-US" b="1" dirty="0"/>
              <a:t>persistently elevated PTH</a:t>
            </a:r>
            <a:r>
              <a:rPr lang="en-US" dirty="0"/>
              <a:t> in the absence of vitamin D insufficiency or chronic kidney disease. 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007E83-1B8E-42EB-9D23-2F52330AAA88}"/>
              </a:ext>
            </a:extLst>
          </p:cNvPr>
          <p:cNvSpPr txBox="1"/>
          <p:nvPr/>
        </p:nvSpPr>
        <p:spPr>
          <a:xfrm>
            <a:off x="685800" y="5980837"/>
            <a:ext cx="632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Lowe H, McMahon DJ, Rubin MR, </a:t>
            </a:r>
            <a:r>
              <a:rPr lang="en-US" sz="1400" i="1" dirty="0" err="1"/>
              <a:t>Bilezikian</a:t>
            </a:r>
            <a:r>
              <a:rPr lang="en-US" sz="1400" i="1" dirty="0"/>
              <a:t> JP, Silverberg SJ. </a:t>
            </a:r>
            <a:r>
              <a:rPr lang="en-US" sz="1400" i="1" dirty="0" err="1"/>
              <a:t>Normocalcemic</a:t>
            </a:r>
            <a:r>
              <a:rPr lang="en-US" sz="1400" i="1" dirty="0"/>
              <a:t> primary hyperparathyroidism: further </a:t>
            </a:r>
            <a:r>
              <a:rPr lang="en-US" sz="1400" i="1" dirty="0" err="1"/>
              <a:t>characterizatioof</a:t>
            </a:r>
            <a:r>
              <a:rPr lang="en-US" sz="1400" i="1" dirty="0"/>
              <a:t> a new clinical phenotype.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 2007;92(8):3001-5. </a:t>
            </a:r>
            <a:r>
              <a:rPr lang="en-US" sz="1400" i="1" dirty="0" err="1"/>
              <a:t>Epub</a:t>
            </a:r>
            <a:r>
              <a:rPr lang="en-US" sz="1400" i="1" dirty="0"/>
              <a:t> 2007</a:t>
            </a:r>
          </a:p>
        </p:txBody>
      </p:sp>
    </p:spTree>
    <p:extLst>
      <p:ext uri="{BB962C8B-B14F-4D97-AF65-F5344CB8AC3E}">
        <p14:creationId xmlns:p14="http://schemas.microsoft.com/office/powerpoint/2010/main" val="369326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0B0B6-453E-4192-B907-D557262A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06355-8875-4E55-91C5-DA348DEF8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Natural history: is not well known.</a:t>
            </a:r>
          </a:p>
          <a:p>
            <a:pPr algn="just"/>
            <a:r>
              <a:rPr lang="en-US" sz="2800" b="1" dirty="0"/>
              <a:t>Some patients progress to hypercalcemic hyperparathyroidism.</a:t>
            </a:r>
          </a:p>
          <a:p>
            <a:pPr algn="just"/>
            <a:r>
              <a:rPr lang="en-US" sz="2800" dirty="0"/>
              <a:t>Before confirming this diagnosis, it is essential to </a:t>
            </a:r>
            <a:r>
              <a:rPr lang="en-US" sz="2800" b="1" dirty="0"/>
              <a:t>exclude vitamin D deficiency and CKD</a:t>
            </a:r>
            <a:r>
              <a:rPr lang="en-US" sz="2800" dirty="0"/>
              <a:t>, as these conditions can present with increased PTH levels and normal calcium.</a:t>
            </a: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C1E2E-1D64-418C-9286-87C78C8B797A}"/>
              </a:ext>
            </a:extLst>
          </p:cNvPr>
          <p:cNvSpPr txBox="1"/>
          <p:nvPr/>
        </p:nvSpPr>
        <p:spPr>
          <a:xfrm>
            <a:off x="436652" y="5570917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/>
              <a:t>Lundgren E, </a:t>
            </a:r>
            <a:r>
              <a:rPr lang="en-US" sz="1400" i="1" dirty="0" err="1"/>
              <a:t>Hagström</a:t>
            </a:r>
            <a:r>
              <a:rPr lang="en-US" sz="1400" i="1" dirty="0"/>
              <a:t> EG, Lundin J, </a:t>
            </a:r>
            <a:r>
              <a:rPr lang="en-US" sz="1400" i="1" dirty="0" err="1"/>
              <a:t>Winnerbäck</a:t>
            </a:r>
            <a:r>
              <a:rPr lang="en-US" sz="1400" i="1" dirty="0"/>
              <a:t> K, </a:t>
            </a:r>
            <a:r>
              <a:rPr lang="en-US" sz="1400" i="1" dirty="0" err="1"/>
              <a:t>Roos</a:t>
            </a:r>
            <a:r>
              <a:rPr lang="en-US" sz="1400" i="1" dirty="0"/>
              <a:t> J, </a:t>
            </a:r>
            <a:r>
              <a:rPr lang="en-US" sz="1400" i="1" dirty="0" err="1"/>
              <a:t>Ljunghall</a:t>
            </a:r>
            <a:r>
              <a:rPr lang="en-US" sz="1400" i="1" dirty="0"/>
              <a:t> S, et al. Primary hyperparathyroidism revisited in menopausal women with serum calcium in the upper normal range at population-based screening 8 years ago. World J Surg 2002;26(8):931-6</a:t>
            </a:r>
          </a:p>
        </p:txBody>
      </p:sp>
    </p:spTree>
    <p:extLst>
      <p:ext uri="{BB962C8B-B14F-4D97-AF65-F5344CB8AC3E}">
        <p14:creationId xmlns:p14="http://schemas.microsoft.com/office/powerpoint/2010/main" val="1077062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796E-458B-4F41-8FDE-7E14D3C3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CEC35-3A89-4099-AB92-1B1B97DDD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/>
              <a:t>Further work-up revealed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Serum PTH </a:t>
            </a:r>
            <a:r>
              <a:rPr lang="en-US" b="1" dirty="0"/>
              <a:t>29.8 </a:t>
            </a:r>
            <a:r>
              <a:rPr lang="en-US" b="1" dirty="0" err="1"/>
              <a:t>pmol</a:t>
            </a:r>
            <a:r>
              <a:rPr lang="en-US" b="1" dirty="0"/>
              <a:t>/L</a:t>
            </a:r>
            <a:r>
              <a:rPr lang="en-US" dirty="0"/>
              <a:t> (range 1.6–6.9)</a:t>
            </a:r>
          </a:p>
          <a:p>
            <a:pPr algn="just"/>
            <a:r>
              <a:rPr lang="en-US" dirty="0"/>
              <a:t>Fractional urinary excretion of calcium </a:t>
            </a:r>
            <a:r>
              <a:rPr lang="en-US" b="1" dirty="0"/>
              <a:t>0.023</a:t>
            </a:r>
            <a:r>
              <a:rPr lang="en-US" dirty="0"/>
              <a:t> &gt;0.02 (&gt;0.01). </a:t>
            </a:r>
          </a:p>
          <a:p>
            <a:pPr algn="just"/>
            <a:r>
              <a:rPr lang="en-US" dirty="0"/>
              <a:t>BMD scan of the lumbar spine: T score of </a:t>
            </a:r>
            <a:r>
              <a:rPr lang="en-US" b="1" dirty="0"/>
              <a:t>–3.1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87DD-4758-4EAB-882A-A6A354D3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C3522-F542-4293-9F2F-C0F831FA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pPr algn="just"/>
            <a:r>
              <a:rPr lang="en-US" b="1" dirty="0"/>
              <a:t>Now a days, </a:t>
            </a:r>
          </a:p>
          <a:p>
            <a:pPr marL="0" indent="0" algn="just">
              <a:buNone/>
            </a:pPr>
            <a:r>
              <a:rPr lang="en-US" dirty="0"/>
              <a:t>Approximately &gt;</a:t>
            </a:r>
            <a:r>
              <a:rPr lang="en-US" b="1" dirty="0"/>
              <a:t>80%</a:t>
            </a:r>
            <a:r>
              <a:rPr lang="en-US" dirty="0"/>
              <a:t> of patients with PHPT are </a:t>
            </a:r>
            <a:r>
              <a:rPr lang="en-US" b="1" dirty="0"/>
              <a:t>asymptomatic; detected incidentally </a:t>
            </a:r>
            <a:r>
              <a:rPr lang="en-US" dirty="0"/>
              <a:t>on routine biochemical assays.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CA7AC-4342-4C3C-BA94-EDA4ACC7ADBA}"/>
              </a:ext>
            </a:extLst>
          </p:cNvPr>
          <p:cNvSpPr txBox="1"/>
          <p:nvPr/>
        </p:nvSpPr>
        <p:spPr>
          <a:xfrm>
            <a:off x="762000" y="5985559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Silverberg SJ, </a:t>
            </a:r>
            <a:r>
              <a:rPr lang="en-US" sz="1600" i="1" dirty="0" err="1"/>
              <a:t>Bilzekian</a:t>
            </a:r>
            <a:r>
              <a:rPr lang="en-US" sz="1600" i="1" dirty="0"/>
              <a:t> JP. Primary hyperparathyroidism:</a:t>
            </a:r>
          </a:p>
          <a:p>
            <a:r>
              <a:rPr lang="en-US" sz="1600" i="1" dirty="0"/>
              <a:t>still evolving? J Bone Mine </a:t>
            </a:r>
            <a:r>
              <a:rPr lang="en-US" sz="1600" i="1" dirty="0" err="1"/>
              <a:t>Metab</a:t>
            </a:r>
            <a:r>
              <a:rPr lang="en-US" sz="1600" i="1" dirty="0"/>
              <a:t> 1997;12:856–62.</a:t>
            </a:r>
          </a:p>
        </p:txBody>
      </p:sp>
    </p:spTree>
    <p:extLst>
      <p:ext uri="{BB962C8B-B14F-4D97-AF65-F5344CB8AC3E}">
        <p14:creationId xmlns:p14="http://schemas.microsoft.com/office/powerpoint/2010/main" val="1983628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26C5-A333-4DE2-AECB-6B2DA4E4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Physical findings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33586-E036-4C6F-8005-15B4F882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2672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No specific; </a:t>
            </a:r>
            <a:r>
              <a:rPr lang="en-US" dirty="0"/>
              <a:t>physical signs of complications.</a:t>
            </a:r>
          </a:p>
          <a:p>
            <a:pPr algn="just"/>
            <a:r>
              <a:rPr lang="en-US" b="1" dirty="0"/>
              <a:t>Exclude neck masses: </a:t>
            </a:r>
            <a:r>
              <a:rPr lang="en-US" dirty="0"/>
              <a:t>Parathyroid adenomas or carcinomas are rarely palpable;</a:t>
            </a:r>
          </a:p>
          <a:p>
            <a:pPr algn="just"/>
            <a:r>
              <a:rPr lang="en-US" b="1" dirty="0"/>
              <a:t>Band keratopathy</a:t>
            </a:r>
            <a:r>
              <a:rPr lang="en-US" dirty="0"/>
              <a:t>, which is the deposition of calcium phosphate in the exposed regions of the cornea (detected by a slit-lamp examination) is exceedingly rare.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0B0C77-E793-403C-BE96-0224F23AE6EB}"/>
              </a:ext>
            </a:extLst>
          </p:cNvPr>
          <p:cNvSpPr txBox="1"/>
          <p:nvPr/>
        </p:nvSpPr>
        <p:spPr>
          <a:xfrm>
            <a:off x="609600" y="6049964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Carroll MF, Schade DS. A practical approach to hypercalcemia. Am </a:t>
            </a:r>
            <a:r>
              <a:rPr lang="en-US" sz="1600" i="1" dirty="0" err="1"/>
              <a:t>FamPhysician</a:t>
            </a:r>
            <a:r>
              <a:rPr lang="en-US" sz="1600" i="1" dirty="0"/>
              <a:t> 2003;67(9):1959-66.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D7B0E2-553F-47A1-BD58-54A3B366D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1"/>
            <a:ext cx="2619375" cy="1743075"/>
          </a:xfrm>
          <a:prstGeom prst="rect">
            <a:avLst/>
          </a:prstGeom>
        </p:spPr>
      </p:pic>
      <p:pic>
        <p:nvPicPr>
          <p:cNvPr id="7" name="Picture 4" descr="parathy2">
            <a:extLst>
              <a:ext uri="{FF2B5EF4-FFF2-40B4-BE49-F238E27FC236}">
                <a16:creationId xmlns:a16="http://schemas.microsoft.com/office/drawing/2014/main" id="{E00F76E1-8F56-4713-82AA-2571AB6A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" t="3008" r="31198" b="18045"/>
          <a:stretch>
            <a:fillRect/>
          </a:stretch>
        </p:blipFill>
        <p:spPr>
          <a:xfrm>
            <a:off x="6224764" y="709613"/>
            <a:ext cx="2819045" cy="2562225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9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90E2-0B02-45DF-A4E1-E2A2BFA25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Diagnosis PHPT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27621-F0EB-46A2-B952-B5B1F7004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Albumin-adjusted serum calcium ≥2.6 mmol/L</a:t>
            </a:r>
          </a:p>
          <a:p>
            <a:r>
              <a:rPr lang="en-US" b="1" dirty="0"/>
              <a:t>Elevated or inappropriately ‘normal’ serum PTH level</a:t>
            </a:r>
            <a:r>
              <a:rPr lang="en-US" dirty="0"/>
              <a:t>.</a:t>
            </a:r>
          </a:p>
          <a:p>
            <a:r>
              <a:rPr lang="en-US" b="1" dirty="0"/>
              <a:t>PTH above midpoint </a:t>
            </a:r>
            <a:r>
              <a:rPr lang="en-US" dirty="0"/>
              <a:t>(&gt;3) of the reference range: primary hyperparathyroidism is suspected.</a:t>
            </a:r>
          </a:p>
          <a:p>
            <a:r>
              <a:rPr lang="en-US" dirty="0"/>
              <a:t>Phosphate levels (decreased or low-normal)</a:t>
            </a:r>
          </a:p>
          <a:p>
            <a:r>
              <a:rPr lang="en-US" dirty="0"/>
              <a:t>Fractional urinary excretion of calcium &gt;0.02.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[The fractional excretion of calcium is calculated as: urine calcium </a:t>
            </a:r>
            <a:r>
              <a:rPr lang="it-IT" i="1" dirty="0"/>
              <a:t>x serum creatinine) ÷ (serum calcium x urine creatinine] Fasting state 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E8FBC7-6EA8-4AE5-941E-8D929A0AF495}"/>
              </a:ext>
            </a:extLst>
          </p:cNvPr>
          <p:cNvSpPr txBox="1"/>
          <p:nvPr/>
        </p:nvSpPr>
        <p:spPr>
          <a:xfrm flipH="1">
            <a:off x="457200" y="61970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2161449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3DE-481A-4C67-B289-5D169FADA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Albumin-adjusted Serum 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A43EA-7A34-4CB8-8C86-27CF44990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Following features, might </a:t>
            </a:r>
            <a:r>
              <a:rPr lang="en-US" b="1" dirty="0"/>
              <a:t>indicate primary hyperparathyroidism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symptoms of hypercalcemia, such as thirst, frequent or excessive urination</a:t>
            </a:r>
          </a:p>
          <a:p>
            <a:pPr lvl="1"/>
            <a:r>
              <a:rPr lang="en-US" dirty="0"/>
              <a:t>constipation</a:t>
            </a:r>
          </a:p>
          <a:p>
            <a:pPr lvl="1"/>
            <a:r>
              <a:rPr lang="en-US" dirty="0"/>
              <a:t>osteoporosis or a previous fragility fracture</a:t>
            </a:r>
          </a:p>
          <a:p>
            <a:pPr lvl="1"/>
            <a:r>
              <a:rPr lang="en-US" dirty="0"/>
              <a:t>a renal stone</a:t>
            </a:r>
          </a:p>
          <a:p>
            <a:pPr lvl="1"/>
            <a:r>
              <a:rPr lang="en-US" dirty="0"/>
              <a:t>an incidental finding of elevated albumin-adjusted serum calcium (2.6 mmol/</a:t>
            </a:r>
            <a:r>
              <a:rPr lang="en-US" dirty="0" err="1"/>
              <a:t>litre</a:t>
            </a:r>
            <a:r>
              <a:rPr lang="en-US" dirty="0"/>
              <a:t> or above).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1BFE3-C2F6-4812-91C2-FB7951F57FEA}"/>
              </a:ext>
            </a:extLst>
          </p:cNvPr>
          <p:cNvSpPr txBox="1"/>
          <p:nvPr/>
        </p:nvSpPr>
        <p:spPr>
          <a:xfrm flipH="1">
            <a:off x="457200" y="61970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127114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96048-4D5E-40BC-9A0B-F292FAF0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89934-4457-49C3-9EF0-9763BCA32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Do not measure </a:t>
            </a:r>
            <a:r>
              <a:rPr lang="en-US" dirty="0" err="1"/>
              <a:t>ionised</a:t>
            </a:r>
            <a:r>
              <a:rPr lang="en-US" dirty="0"/>
              <a:t> calcium when testing for primary hyperparathyroidism.</a:t>
            </a:r>
          </a:p>
          <a:p>
            <a:pPr algn="just"/>
            <a:r>
              <a:rPr lang="en-US" dirty="0"/>
              <a:t>Repeat the albumin-adjusted serum calcium measurement at least once if the first measurement is either:</a:t>
            </a:r>
          </a:p>
          <a:p>
            <a:pPr algn="just"/>
            <a:r>
              <a:rPr lang="en-US" dirty="0"/>
              <a:t>2.6mmol/</a:t>
            </a:r>
            <a:r>
              <a:rPr lang="en-US" dirty="0" err="1"/>
              <a:t>litre</a:t>
            </a:r>
            <a:r>
              <a:rPr lang="en-US" dirty="0"/>
              <a:t> or above OR</a:t>
            </a:r>
          </a:p>
          <a:p>
            <a:pPr algn="just"/>
            <a:r>
              <a:rPr lang="en-US" dirty="0"/>
              <a:t>2.5 mmol/</a:t>
            </a:r>
            <a:r>
              <a:rPr lang="en-US" dirty="0" err="1"/>
              <a:t>litre</a:t>
            </a:r>
            <a:r>
              <a:rPr lang="en-US" dirty="0"/>
              <a:t> or above and features of primary hyperparathyroidism are present.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4A494-B23E-4E49-A408-D5EC53DB442E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1636848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1F041-96D1-411F-AE24-FAC269E90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PTH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3A55-DC5C-4872-872F-4A78F487F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Measure PTH in People whose albumin-adjusted serum calcium level is either:</a:t>
            </a:r>
          </a:p>
          <a:p>
            <a:pPr algn="just"/>
            <a:r>
              <a:rPr lang="en-US" dirty="0"/>
              <a:t>2.6mmol/</a:t>
            </a:r>
            <a:r>
              <a:rPr lang="en-US" dirty="0" err="1"/>
              <a:t>litre</a:t>
            </a:r>
            <a:r>
              <a:rPr lang="en-US" dirty="0"/>
              <a:t> or above on at least 2 separate occasions or</a:t>
            </a:r>
          </a:p>
          <a:p>
            <a:pPr algn="just"/>
            <a:r>
              <a:rPr lang="en-US" dirty="0"/>
              <a:t>2.5 mmol/</a:t>
            </a:r>
            <a:r>
              <a:rPr lang="en-US" dirty="0" err="1"/>
              <a:t>litre</a:t>
            </a:r>
            <a:r>
              <a:rPr lang="en-US" dirty="0"/>
              <a:t> or above on at least 2 separate occasions and primary hyperparathyroidism is suspected.</a:t>
            </a:r>
          </a:p>
          <a:p>
            <a:pPr algn="just"/>
            <a:r>
              <a:rPr lang="en-US" dirty="0"/>
              <a:t>10-60pg/ml or 1-6 </a:t>
            </a:r>
            <a:r>
              <a:rPr lang="en-US" dirty="0" err="1"/>
              <a:t>pmol</a:t>
            </a:r>
            <a:r>
              <a:rPr lang="en-US" dirty="0"/>
              <a:t>/L, Fasting/Random sample and a concurrent albumin-adjusted serum calcium level.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DD76-45C4-4451-870C-67DB48D9C143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22731578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44B49-CBBB-4ED4-B11C-CA3F653A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CFFC3-C02A-4B0C-844F-3154E5E51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further investigations</a:t>
            </a:r>
            <a:r>
              <a:rPr lang="en-US" dirty="0"/>
              <a:t> if:</a:t>
            </a:r>
          </a:p>
          <a:p>
            <a:r>
              <a:rPr lang="en-US" dirty="0"/>
              <a:t>PTH is below the midpoint of the reference range and</a:t>
            </a:r>
          </a:p>
          <a:p>
            <a:r>
              <a:rPr lang="en-US" dirty="0"/>
              <a:t>concurrent albumin-adjusted serum calcium level is below 2.6 mmol/</a:t>
            </a:r>
            <a:r>
              <a:rPr lang="en-US" dirty="0" err="1"/>
              <a:t>litre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52DD53-72E8-4043-8F97-C51D278227CE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41386705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4F33-B258-49B5-9A1B-D910E2CF6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D553-F4E1-4680-9C40-D40349A61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25(OH)D, PO4</a:t>
            </a:r>
          </a:p>
          <a:p>
            <a:pPr marL="0" indent="0">
              <a:buNone/>
            </a:pPr>
            <a:r>
              <a:rPr lang="en-US" b="1" dirty="0"/>
              <a:t>End organ damages</a:t>
            </a:r>
          </a:p>
          <a:p>
            <a:r>
              <a:rPr lang="en-US" dirty="0"/>
              <a:t>24 h U ca ( +/- Urine creatinine)</a:t>
            </a:r>
          </a:p>
          <a:p>
            <a:r>
              <a:rPr lang="en-US" dirty="0"/>
              <a:t>Renal USG (calculi, </a:t>
            </a:r>
            <a:r>
              <a:rPr lang="en-US" dirty="0" err="1"/>
              <a:t>nephrocalcinosis</a:t>
            </a:r>
            <a:r>
              <a:rPr lang="en-US" dirty="0"/>
              <a:t>)</a:t>
            </a:r>
          </a:p>
          <a:p>
            <a:r>
              <a:rPr lang="en-US" dirty="0"/>
              <a:t>Skeletal radiograph ( thoracolumbar spine, hands, knees)</a:t>
            </a:r>
          </a:p>
          <a:p>
            <a:r>
              <a:rPr lang="en-US" dirty="0"/>
              <a:t>BMD: lumbar spine, distal radius and hip</a:t>
            </a:r>
          </a:p>
          <a:p>
            <a:r>
              <a:rPr lang="en-US" dirty="0"/>
              <a:t>Bone turn over markers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2E5484-867D-4280-864D-7A50847F1B13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3247689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83B5-F37E-46D8-9514-84256A95B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B2D9E-6363-41E4-A662-F064A760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12BCCC-ABB7-4BE6-A936-44BA6D323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7" y="1066800"/>
            <a:ext cx="87811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77AB-6C5F-41C7-A465-EDF7F3133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9C364-E4D6-4728-BD34-1692521A9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Bone turnover markers</a:t>
            </a:r>
            <a:r>
              <a:rPr lang="en-US" dirty="0"/>
              <a:t>: </a:t>
            </a:r>
          </a:p>
          <a:p>
            <a:pPr algn="just"/>
            <a:r>
              <a:rPr lang="en-US" dirty="0"/>
              <a:t>bone specific alkaline phosphate; mildly elevated.</a:t>
            </a:r>
          </a:p>
          <a:p>
            <a:pPr algn="just"/>
            <a:r>
              <a:rPr lang="en-US" b="1" dirty="0"/>
              <a:t>Genetic testing</a:t>
            </a:r>
          </a:p>
          <a:p>
            <a:pPr lvl="1" algn="just"/>
            <a:r>
              <a:rPr lang="en-US" dirty="0"/>
              <a:t>mutations in the </a:t>
            </a:r>
            <a:r>
              <a:rPr lang="en-US" i="1" dirty="0"/>
              <a:t>MENIN </a:t>
            </a:r>
            <a:r>
              <a:rPr lang="en-US" dirty="0"/>
              <a:t>and </a:t>
            </a:r>
            <a:r>
              <a:rPr lang="en-US" i="1" dirty="0"/>
              <a:t>RET </a:t>
            </a:r>
            <a:r>
              <a:rPr lang="en-US" dirty="0"/>
              <a:t>genes</a:t>
            </a:r>
          </a:p>
          <a:p>
            <a:pPr lvl="1" algn="just"/>
            <a:r>
              <a:rPr lang="en-US" dirty="0"/>
              <a:t>Mutations in the calcium-sensing receptor gene</a:t>
            </a:r>
          </a:p>
          <a:p>
            <a:pPr algn="just"/>
            <a:r>
              <a:rPr lang="en-US" b="1" dirty="0"/>
              <a:t>24-hour urinary calcium </a:t>
            </a:r>
            <a:r>
              <a:rPr lang="en-US" dirty="0"/>
              <a:t>excretion in the family members of the patient is helpful in confirming the presence of a familial parathyroid condition.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6CEAE-FB69-4882-98C1-66AB6720A8F3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186641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DA03-89EC-45A8-A10A-F0827273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7075A-CF0E-4936-94DC-DEADAADED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Parathyroid </a:t>
            </a:r>
            <a:r>
              <a:rPr lang="en-US" dirty="0" err="1"/>
              <a:t>sestamibi</a:t>
            </a:r>
            <a:r>
              <a:rPr lang="en-US" dirty="0"/>
              <a:t> scan: </a:t>
            </a:r>
            <a:r>
              <a:rPr lang="en-US" b="1" dirty="0"/>
              <a:t>single parathyroid adenoma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Primary hyperparathyroidism complicated by osteoporosis. 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Minimally Invasive Parathyroidectomy</a:t>
            </a:r>
            <a:r>
              <a:rPr lang="en-US" dirty="0"/>
              <a:t>: Curative</a:t>
            </a:r>
          </a:p>
          <a:p>
            <a:pPr algn="just"/>
            <a:r>
              <a:rPr lang="en-US" dirty="0"/>
              <a:t>Bone mineral density substantially improved 12 months after successful parathyroid surgery.</a:t>
            </a:r>
          </a:p>
        </p:txBody>
      </p:sp>
    </p:spTree>
    <p:extLst>
      <p:ext uri="{BB962C8B-B14F-4D97-AF65-F5344CB8AC3E}">
        <p14:creationId xmlns:p14="http://schemas.microsoft.com/office/powerpoint/2010/main" val="27703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BBEF0-DC22-46D4-BF7B-71658E5F5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6E486-8B1F-4F13-BED1-41F35460D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Excluding other causes of hypercalcemia</a:t>
            </a:r>
            <a:r>
              <a:rPr lang="en-US" dirty="0"/>
              <a:t>:</a:t>
            </a:r>
          </a:p>
          <a:p>
            <a:pPr algn="just"/>
            <a:r>
              <a:rPr lang="en-US" dirty="0"/>
              <a:t>Bone metastasis, renal disease, calcium intake, vitamin D intoxication, immobilization, GI disorders.</a:t>
            </a:r>
          </a:p>
          <a:p>
            <a:pPr algn="just"/>
            <a:r>
              <a:rPr lang="en-US" dirty="0"/>
              <a:t>Malignancy, sarcoidosis and other granulomatous disease, myeloma, thyroid disease, adrenal insufficiency.</a:t>
            </a:r>
          </a:p>
          <a:p>
            <a:pPr algn="just"/>
            <a:r>
              <a:rPr lang="en-US" dirty="0"/>
              <a:t>Review of medications including thiazide diuretics and lithium.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BFA04-8BF1-4FD2-9323-31EBD06E118F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10533560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98A3C-F25D-4432-A70C-8A0F4F09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Localizing Parathyroid Gland(s)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DA5D-7C79-42FC-9E01-3D5EDBBEC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of </a:t>
            </a:r>
            <a:r>
              <a:rPr lang="en-US" b="1" dirty="0"/>
              <a:t>pre-operative assessment</a:t>
            </a:r>
            <a:r>
              <a:rPr lang="en-US" dirty="0"/>
              <a:t>. </a:t>
            </a:r>
          </a:p>
          <a:p>
            <a:r>
              <a:rPr lang="en-US" b="1" dirty="0"/>
              <a:t>Not indicated for initial assessment.</a:t>
            </a:r>
          </a:p>
          <a:p>
            <a:r>
              <a:rPr lang="en-US" dirty="0"/>
              <a:t>USG</a:t>
            </a:r>
          </a:p>
          <a:p>
            <a:r>
              <a:rPr lang="en-US" dirty="0"/>
              <a:t>99m Tc-</a:t>
            </a:r>
            <a:r>
              <a:rPr lang="en-US" dirty="0" err="1"/>
              <a:t>sestamibi</a:t>
            </a:r>
            <a:r>
              <a:rPr lang="en-US" dirty="0"/>
              <a:t> scan</a:t>
            </a:r>
          </a:p>
          <a:p>
            <a:r>
              <a:rPr lang="en-US" b="1" dirty="0"/>
              <a:t>Separate technique is imperative</a:t>
            </a:r>
            <a:r>
              <a:rPr lang="en-US" dirty="0"/>
              <a:t>: if minimally invasive procedure.</a:t>
            </a:r>
          </a:p>
          <a:p>
            <a:r>
              <a:rPr lang="en-US" dirty="0"/>
              <a:t>[CT, MRI]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BC9F81-74DD-4921-8515-947BA542965D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7267154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3">
            <a:extLst>
              <a:ext uri="{FF2B5EF4-FFF2-40B4-BE49-F238E27FC236}">
                <a16:creationId xmlns:a16="http://schemas.microsoft.com/office/drawing/2014/main" id="{C1F20310-19E6-4652-BE5B-3BF4FA05B637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52389" y="442563"/>
            <a:ext cx="4216359" cy="277392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DEAB83B-F6CC-4302-B002-A9D7CBDB2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70" y="348296"/>
            <a:ext cx="3968840" cy="3212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022CDA-2152-4CF8-96CE-9263C830D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70" y="3545442"/>
            <a:ext cx="3981033" cy="3231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B6FF8C-4ECC-4A4A-A8A6-FB114CDD4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1" y="3352800"/>
            <a:ext cx="3863348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26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82ED3-CC45-4D49-B5D9-01A0834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6CB58-8519-4621-9F77-D3D9520A9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 not offer more preoperative imaging </a:t>
            </a:r>
          </a:p>
          <a:p>
            <a:pPr lvl="1"/>
            <a:r>
              <a:rPr lang="en-US" dirty="0"/>
              <a:t>if the first-modality (usually ultrasound) and second-modality scans (usually a </a:t>
            </a:r>
            <a:r>
              <a:rPr lang="en-US" dirty="0" err="1"/>
              <a:t>sestamibi</a:t>
            </a:r>
            <a:r>
              <a:rPr lang="en-US" dirty="0"/>
              <a:t> scan) do not identify an adenoma or are discordant: </a:t>
            </a:r>
            <a:r>
              <a:rPr lang="en-US" b="1" dirty="0"/>
              <a:t>BE is optimal by experienced surgeon.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9EF6C2-55CC-45B4-B2AD-821FF3C50354}"/>
              </a:ext>
            </a:extLst>
          </p:cNvPr>
          <p:cNvSpPr txBox="1"/>
          <p:nvPr/>
        </p:nvSpPr>
        <p:spPr>
          <a:xfrm flipH="1">
            <a:off x="457200" y="6059269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41555975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0C093-C28E-4AB8-815E-5B5535A9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Parathyroidectomy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59E2-7DA8-4745-B48E-F6B3C45F1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Operative management is more effective, cost-effective than long-term observation or pharmacologic Therapy.</a:t>
            </a:r>
          </a:p>
          <a:p>
            <a:pPr algn="just"/>
            <a:r>
              <a:rPr lang="en-US" sz="2800" dirty="0"/>
              <a:t>Preoperative parathyroid FNA biopsy is not recommended […..except if PCA is suspected].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C2792-7734-4AA2-9A0C-66638D7FFA03}"/>
              </a:ext>
            </a:extLst>
          </p:cNvPr>
          <p:cNvSpPr txBox="1"/>
          <p:nvPr/>
        </p:nvSpPr>
        <p:spPr>
          <a:xfrm>
            <a:off x="489735" y="6126163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895610-6120-4CEC-8672-A1A4E56D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965" y="3882873"/>
            <a:ext cx="6693988" cy="21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621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1389-29E7-41EF-83FA-77DB3847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133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Indication</a:t>
            </a:r>
            <a:br>
              <a:rPr lang="en-US" sz="3200" b="1" dirty="0"/>
            </a:br>
            <a:r>
              <a:rPr lang="en-US" sz="3200" b="1" dirty="0"/>
              <a:t>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EAC67-B6EB-46CA-B84E-0A313CC0E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Symptomatic</a:t>
            </a:r>
            <a:r>
              <a:rPr lang="en-US" sz="2800" dirty="0"/>
              <a:t> </a:t>
            </a:r>
            <a:r>
              <a:rPr lang="en-US" sz="2800" dirty="0" err="1"/>
              <a:t>pHPT</a:t>
            </a:r>
            <a:endParaRPr lang="en-US" sz="2800" dirty="0"/>
          </a:p>
          <a:p>
            <a:r>
              <a:rPr lang="en-US" sz="2800" b="1" dirty="0"/>
              <a:t>Serum calcium lev</a:t>
            </a:r>
            <a:r>
              <a:rPr lang="en-US" sz="2800" dirty="0"/>
              <a:t>el is greater than 1mg/dL above normal, regardless of whether objective symptoms</a:t>
            </a:r>
          </a:p>
          <a:p>
            <a:r>
              <a:rPr lang="en-US" sz="2800" b="1" dirty="0"/>
              <a:t>Evidence of renal involvement</a:t>
            </a:r>
            <a:r>
              <a:rPr lang="en-US" sz="2800" dirty="0"/>
              <a:t>, including silent nephrolithiasis on renal imaging,</a:t>
            </a:r>
          </a:p>
          <a:p>
            <a:r>
              <a:rPr lang="en-US" sz="2800" b="1" dirty="0" err="1"/>
              <a:t>Nephrocalcinosis</a:t>
            </a:r>
            <a:endParaRPr lang="en-US" sz="2800" b="1" dirty="0"/>
          </a:p>
          <a:p>
            <a:r>
              <a:rPr lang="en-US" sz="2800" b="1" dirty="0"/>
              <a:t>Hypercalciuria</a:t>
            </a:r>
            <a:r>
              <a:rPr lang="en-US" sz="2800" dirty="0"/>
              <a:t> (24-hoururine calcium level &gt;400mg/dL) with increased stone risk, or impaired renal function (glomerular filtration rate &lt;60 mL/min)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770B4-7634-468B-8D88-323F5F0FEB6F}"/>
              </a:ext>
            </a:extLst>
          </p:cNvPr>
          <p:cNvSpPr txBox="1"/>
          <p:nvPr/>
        </p:nvSpPr>
        <p:spPr>
          <a:xfrm>
            <a:off x="457200" y="6126163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2F25F-24E9-4557-8EC2-E04505FE7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4571"/>
            <a:ext cx="6326776" cy="16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66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AD05-EE05-4B74-90D3-6E7E463F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70E0-F487-40F5-AB5C-B3442E287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Patients with </a:t>
            </a:r>
            <a:r>
              <a:rPr lang="en-US" b="1" dirty="0" err="1"/>
              <a:t>pHPT</a:t>
            </a:r>
            <a:r>
              <a:rPr lang="en-US" b="1" dirty="0"/>
              <a:t> and osteoporosis</a:t>
            </a:r>
            <a:r>
              <a:rPr lang="en-US" dirty="0"/>
              <a:t>, fragility fracture, or evidence of vertebral compression fracture on spine imaging.</a:t>
            </a:r>
          </a:p>
          <a:p>
            <a:pPr algn="just"/>
            <a:r>
              <a:rPr lang="en-US" dirty="0" err="1"/>
              <a:t>pHPT</a:t>
            </a:r>
            <a:r>
              <a:rPr lang="en-US" dirty="0"/>
              <a:t> is diagnosed at </a:t>
            </a:r>
            <a:r>
              <a:rPr lang="en-US" b="1" dirty="0"/>
              <a:t>50 years or younger </a:t>
            </a:r>
            <a:r>
              <a:rPr lang="en-US" dirty="0"/>
              <a:t>regardless of objective or subjective features</a:t>
            </a:r>
          </a:p>
          <a:p>
            <a:pPr algn="just"/>
            <a:r>
              <a:rPr lang="en-US" dirty="0"/>
              <a:t>Patient present with </a:t>
            </a:r>
            <a:r>
              <a:rPr lang="en-US" b="1" dirty="0"/>
              <a:t>hypercalcemic crisis </a:t>
            </a:r>
            <a:r>
              <a:rPr lang="en-US" dirty="0"/>
              <a:t>should be medically managed, followed by parathyroidectomy.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89B344-CF9E-4B8B-A942-8DDB369974AE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742224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5910-BCB6-4D02-8DBD-02971A4FA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43726-ADA4-4BD0-A945-A46C2816B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/>
              <a:t>PCA</a:t>
            </a:r>
          </a:p>
          <a:p>
            <a:pPr algn="just"/>
            <a:r>
              <a:rPr lang="en-US" b="1" dirty="0"/>
              <a:t>Unable or unwilling to </a:t>
            </a:r>
            <a:r>
              <a:rPr lang="en-US" dirty="0"/>
              <a:t>comply with observation protocols</a:t>
            </a:r>
          </a:p>
          <a:p>
            <a:pPr algn="just"/>
            <a:r>
              <a:rPr lang="en-US" dirty="0"/>
              <a:t>Recommended for patients with neurocognitive and/or neuropsychiatric symptoms that are attributable to HPT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DA0FE-AD72-489F-BAE3-FD81D2E1C133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1295278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18E7-6C91-4783-A5E3-2965EDF25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D56DE-E057-498A-8CCF-B95F85DBC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/>
              <a:t>May be offered:</a:t>
            </a:r>
            <a:r>
              <a:rPr lang="en-US" sz="2400" dirty="0"/>
              <a:t> to surgical candidates with cardiovascular disease who might benefit from mitigation of potential cardiovascular sequelae other than Hypertension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b="1" dirty="0"/>
              <a:t>May be considered: </a:t>
            </a:r>
            <a:r>
              <a:rPr lang="en-US" sz="2400" dirty="0"/>
              <a:t>nontraditional symptoms of muscle weakness, gastroesophageal reflux and fibromyalgia, abnormal sleep patterns.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0C7F7C-2AD3-45AF-871F-01DF03B9D548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197641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92D95-342D-463B-9594-15D17316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NICE 2019: </a:t>
            </a:r>
            <a:r>
              <a:rPr lang="en-US" i="1" dirty="0"/>
              <a:t>Referral for surgery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1F924-F762-4BD1-A168-CCC3BA25F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/>
              <a:t>Symptoms of </a:t>
            </a:r>
            <a:r>
              <a:rPr lang="en-US" b="1" dirty="0" err="1"/>
              <a:t>hypercalcaemia</a:t>
            </a:r>
            <a:r>
              <a:rPr lang="en-US" b="1" dirty="0"/>
              <a:t> </a:t>
            </a:r>
            <a:r>
              <a:rPr lang="en-US" dirty="0"/>
              <a:t>[such as thirst, frequent or excessive urination, constipation] or</a:t>
            </a:r>
          </a:p>
          <a:p>
            <a:pPr algn="just"/>
            <a:r>
              <a:rPr lang="en-US" b="1" dirty="0"/>
              <a:t>End-organ disease </a:t>
            </a:r>
            <a:r>
              <a:rPr lang="en-US" dirty="0"/>
              <a:t>(renal stones, fragility fractures or osteoporosis) or</a:t>
            </a:r>
          </a:p>
          <a:p>
            <a:pPr algn="just"/>
            <a:r>
              <a:rPr lang="en-US" dirty="0"/>
              <a:t>an albumin-adjusted serum calcium level of </a:t>
            </a:r>
            <a:r>
              <a:rPr lang="en-US" b="1" dirty="0"/>
              <a:t>2.85 mmol/</a:t>
            </a:r>
            <a:r>
              <a:rPr lang="en-US" b="1" dirty="0" err="1"/>
              <a:t>litre</a:t>
            </a:r>
            <a:r>
              <a:rPr lang="en-US" b="1" dirty="0"/>
              <a:t> or above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0198-EDB8-4D87-A081-6FE818E9E858}"/>
              </a:ext>
            </a:extLst>
          </p:cNvPr>
          <p:cNvSpPr txBox="1"/>
          <p:nvPr/>
        </p:nvSpPr>
        <p:spPr>
          <a:xfrm flipH="1">
            <a:off x="428090" y="612616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2D1ABA-F251-443A-8841-158301557D96}"/>
              </a:ext>
            </a:extLst>
          </p:cNvPr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Consider referral to a surgeon </a:t>
            </a:r>
            <a:r>
              <a:rPr lang="en-US" dirty="0"/>
              <a:t>with expertise in parathyroid surgery for </a:t>
            </a:r>
          </a:p>
          <a:p>
            <a:pPr lvl="1" algn="just"/>
            <a:r>
              <a:rPr lang="en-US" dirty="0"/>
              <a:t>people with a confirmed diagnosis of primary hyperparathyroidism </a:t>
            </a:r>
          </a:p>
          <a:p>
            <a:pPr lvl="1" algn="just"/>
            <a:r>
              <a:rPr lang="en-US" dirty="0"/>
              <a:t>even if they do not have the features.</a:t>
            </a:r>
          </a:p>
        </p:txBody>
      </p:sp>
    </p:spTree>
    <p:extLst>
      <p:ext uri="{BB962C8B-B14F-4D97-AF65-F5344CB8AC3E}">
        <p14:creationId xmlns:p14="http://schemas.microsoft.com/office/powerpoint/2010/main" val="8325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F048-4527-43F4-91FC-4AD565665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Case </a:t>
            </a:r>
            <a:r>
              <a:rPr lang="en-US" dirty="0"/>
              <a:t>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E2318-DEAB-433C-8EAC-16AAE48D4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/>
              <a:t>Mr</a:t>
            </a:r>
            <a:r>
              <a:rPr lang="en-US" dirty="0"/>
              <a:t> X, 28 years of age, presents with </a:t>
            </a:r>
            <a:r>
              <a:rPr lang="en-US" b="1" dirty="0"/>
              <a:t>polydipsia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He takes no medication.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Biochemical screening reveals </a:t>
            </a:r>
            <a:r>
              <a:rPr lang="en-US" b="1" dirty="0"/>
              <a:t>normoglycemia</a:t>
            </a:r>
            <a:r>
              <a:rPr lang="en-US" dirty="0"/>
              <a:t> and </a:t>
            </a:r>
          </a:p>
          <a:p>
            <a:pPr algn="just"/>
            <a:r>
              <a:rPr lang="en-US" b="1" dirty="0"/>
              <a:t>Hypercalcemia</a:t>
            </a:r>
            <a:r>
              <a:rPr lang="en-US" dirty="0"/>
              <a:t>: </a:t>
            </a:r>
            <a:r>
              <a:rPr lang="en-US" b="1" dirty="0"/>
              <a:t>2.87</a:t>
            </a:r>
            <a:r>
              <a:rPr lang="en-US" dirty="0"/>
              <a:t> mmol/L (range 2.12–2.62)] </a:t>
            </a:r>
          </a:p>
        </p:txBody>
      </p:sp>
    </p:spTree>
    <p:extLst>
      <p:ext uri="{BB962C8B-B14F-4D97-AF65-F5344CB8AC3E}">
        <p14:creationId xmlns:p14="http://schemas.microsoft.com/office/powerpoint/2010/main" val="360824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3571B-7989-47CA-A6B1-9A79E7D3E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6A36B-BBFB-4ECD-9B45-74E09F28F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Offer: either 4-gland exploration or focused parathyroidectomy: </a:t>
            </a:r>
            <a:r>
              <a:rPr lang="en-US" dirty="0"/>
              <a:t>preoperative imaging </a:t>
            </a:r>
            <a:r>
              <a:rPr lang="en-US" b="1" dirty="0"/>
              <a:t>single adenoma.</a:t>
            </a:r>
          </a:p>
          <a:p>
            <a:pPr algn="just"/>
            <a:r>
              <a:rPr lang="en-US" b="1" dirty="0"/>
              <a:t>Offer: 4-gland exploration </a:t>
            </a:r>
            <a:r>
              <a:rPr lang="en-US" dirty="0"/>
              <a:t>who have had preoperative imaging does not identify a single adenoma.</a:t>
            </a:r>
          </a:p>
          <a:p>
            <a:pPr algn="just"/>
            <a:r>
              <a:rPr lang="en-US" b="1" dirty="0"/>
              <a:t>Consider:</a:t>
            </a:r>
            <a:r>
              <a:rPr lang="en-US" dirty="0"/>
              <a:t> </a:t>
            </a:r>
            <a:r>
              <a:rPr lang="en-US" b="1" dirty="0"/>
              <a:t>4-gland exploration </a:t>
            </a:r>
            <a:r>
              <a:rPr lang="en-US" dirty="0"/>
              <a:t>whose first-modality and second-modality scans are </a:t>
            </a:r>
            <a:r>
              <a:rPr lang="en-US" b="1" dirty="0"/>
              <a:t>discordant.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4B0567-609F-4194-B36C-86DCFE340E5D}"/>
              </a:ext>
            </a:extLst>
          </p:cNvPr>
          <p:cNvSpPr txBox="1"/>
          <p:nvPr/>
        </p:nvSpPr>
        <p:spPr>
          <a:xfrm flipH="1">
            <a:off x="457200" y="5802997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28123804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E4BA-E602-43A8-A0EC-45A99745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Bilateral Exploration (BE)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19020-CB19-4544-B418-37CD3BA0D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Time tested</a:t>
            </a:r>
            <a:r>
              <a:rPr lang="en-US" dirty="0"/>
              <a:t>, standard of definitive treatment of </a:t>
            </a:r>
            <a:r>
              <a:rPr lang="en-US" dirty="0" err="1"/>
              <a:t>pHPT</a:t>
            </a:r>
            <a:endParaRPr lang="en-US" dirty="0"/>
          </a:p>
          <a:p>
            <a:r>
              <a:rPr lang="en-US" dirty="0"/>
              <a:t>lithium-induced </a:t>
            </a:r>
            <a:r>
              <a:rPr lang="en-US" dirty="0" err="1"/>
              <a:t>pHPT</a:t>
            </a:r>
            <a:r>
              <a:rPr lang="en-US" dirty="0"/>
              <a:t>, the surgical approach may be </a:t>
            </a:r>
            <a:r>
              <a:rPr lang="en-US" dirty="0" err="1"/>
              <a:t>BE</a:t>
            </a:r>
            <a:r>
              <a:rPr lang="en-US" dirty="0"/>
              <a:t> or MIP guided by imaging and IPM.</a:t>
            </a:r>
          </a:p>
          <a:p>
            <a:r>
              <a:rPr lang="en-US" dirty="0"/>
              <a:t>MEN 1–associated </a:t>
            </a:r>
            <a:r>
              <a:rPr lang="en-US" dirty="0" err="1"/>
              <a:t>pHPT</a:t>
            </a:r>
            <a:r>
              <a:rPr lang="en-US" dirty="0"/>
              <a:t>, Total/ subtotal (AAES) parathyroidectomy, </a:t>
            </a:r>
            <a:r>
              <a:rPr lang="en-US" dirty="0" err="1"/>
              <a:t>autotransplantation</a:t>
            </a:r>
            <a:endParaRPr lang="en-US" dirty="0"/>
          </a:p>
          <a:p>
            <a:r>
              <a:rPr lang="en-US" dirty="0"/>
              <a:t>of parathyroid tissue to the forearm.</a:t>
            </a:r>
          </a:p>
          <a:p>
            <a:r>
              <a:rPr lang="en-US" dirty="0"/>
              <a:t>MEN 2A–associated </a:t>
            </a:r>
            <a:r>
              <a:rPr lang="en-US" dirty="0" err="1"/>
              <a:t>pHPT</a:t>
            </a:r>
            <a:r>
              <a:rPr lang="en-US" dirty="0"/>
              <a:t>, resection of only visibly enlarged glands is recommended.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701C6-764C-49A8-9032-6DDFA66956E5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21254965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45F0F-CD76-4401-8BBD-0E238ADDC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Minimally Invasive Parathyroidectomy (</a:t>
            </a:r>
            <a:r>
              <a:rPr lang="en-US" b="1" dirty="0"/>
              <a:t>MIP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9B7CA-A873-4E4F-AD5F-EC03B372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/>
              <a:t>Single parathyroid adenoma.</a:t>
            </a:r>
          </a:p>
          <a:p>
            <a:pPr algn="just"/>
            <a:r>
              <a:rPr lang="en-US" dirty="0"/>
              <a:t>Not routinely recommended in known or suspected high risk of MGD.</a:t>
            </a:r>
          </a:p>
          <a:p>
            <a:pPr algn="just"/>
            <a:r>
              <a:rPr lang="en-US" dirty="0"/>
              <a:t>When focused parathyroidectomy is planned, </a:t>
            </a:r>
            <a:r>
              <a:rPr lang="en-US" b="1" dirty="0"/>
              <a:t>IPM</a:t>
            </a:r>
            <a:r>
              <a:rPr lang="en-US" dirty="0"/>
              <a:t> is suggested to avoid higher operative failure rates.</a:t>
            </a:r>
          </a:p>
          <a:p>
            <a:pPr algn="just"/>
            <a:r>
              <a:rPr lang="en-US" dirty="0"/>
              <a:t>During MIP, the discovery of MGD, or the failure to achieve an appropriate </a:t>
            </a:r>
            <a:r>
              <a:rPr lang="en-US" b="1" dirty="0"/>
              <a:t>IPM</a:t>
            </a:r>
            <a:r>
              <a:rPr lang="en-US" dirty="0"/>
              <a:t> decrease should prompt conversion to BE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9C6C47-2695-4919-BBC4-C0F5706260D7}"/>
              </a:ext>
            </a:extLst>
          </p:cNvPr>
          <p:cNvSpPr txBox="1"/>
          <p:nvPr/>
        </p:nvSpPr>
        <p:spPr>
          <a:xfrm>
            <a:off x="457200" y="630872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2857548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EEE68D5-F11A-4067-AAB3-9CBFC7B0A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777875"/>
          </a:xfrm>
        </p:spPr>
        <p:txBody>
          <a:bodyPr/>
          <a:lstStyle/>
          <a:p>
            <a:pPr algn="ctr" eaLnBrk="1" hangingPunct="1"/>
            <a:r>
              <a:rPr lang="en-US" altLang="en-US" b="1" dirty="0">
                <a:cs typeface="Times New Roman" panose="02020603050405020304" pitchFamily="18" charset="0"/>
              </a:rPr>
              <a:t>Extent of </a:t>
            </a:r>
            <a:r>
              <a:rPr lang="tr-TR" altLang="en-US" b="1" dirty="0">
                <a:cs typeface="Times New Roman" panose="02020603050405020304" pitchFamily="18" charset="0"/>
              </a:rPr>
              <a:t>P</a:t>
            </a:r>
            <a:r>
              <a:rPr lang="en-US" altLang="en-US" b="1" dirty="0" err="1">
                <a:cs typeface="Times New Roman" panose="02020603050405020304" pitchFamily="18" charset="0"/>
              </a:rPr>
              <a:t>arathyroidectomy</a:t>
            </a:r>
            <a:endParaRPr lang="tr-TR" altLang="en-US" b="1" dirty="0">
              <a:cs typeface="Times New Roman" panose="02020603050405020304" pitchFamily="18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3D6F6ED2-D19A-4F42-8D5D-ACF45C0A4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5975" y="1484313"/>
            <a:ext cx="7643813" cy="4114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en-US" altLang="en-US" sz="2400" b="1" u="sng" dirty="0">
                <a:cs typeface="Times New Roman" panose="02020603050405020304" pitchFamily="18" charset="0"/>
              </a:rPr>
              <a:t>Number of Glands Involved</a:t>
            </a:r>
            <a:r>
              <a:rPr lang="en-US" altLang="en-US" sz="2400" b="1" dirty="0">
                <a:cs typeface="Times New Roman" panose="02020603050405020304" pitchFamily="18" charset="0"/>
              </a:rPr>
              <a:t> 		</a:t>
            </a:r>
            <a:r>
              <a:rPr lang="en-US" altLang="en-US" sz="2400" b="1" u="sng" dirty="0">
                <a:cs typeface="Times New Roman" panose="02020603050405020304" pitchFamily="18" charset="0"/>
              </a:rPr>
              <a:t>Procedure</a:t>
            </a:r>
            <a:r>
              <a:rPr lang="en-US" altLang="en-US" sz="2400" b="1" dirty="0">
                <a:cs typeface="Times New Roman" panose="02020603050405020304" pitchFamily="18" charset="0"/>
              </a:rPr>
              <a:t> </a:t>
            </a:r>
          </a:p>
          <a:p>
            <a:pPr lvl="1" algn="just" eaLnBrk="1" hangingPunct="1">
              <a:lnSpc>
                <a:spcPct val="130000"/>
              </a:lnSpc>
              <a:buFontTx/>
              <a:buNone/>
            </a:pPr>
            <a:r>
              <a:rPr lang="en-US" altLang="en-US" sz="2400" b="1" dirty="0">
                <a:cs typeface="Times New Roman" panose="02020603050405020304" pitchFamily="18" charset="0"/>
              </a:rPr>
              <a:t>All 4</a:t>
            </a:r>
            <a:r>
              <a:rPr lang="en-US" altLang="en-US" sz="2400" dirty="0">
                <a:cs typeface="Times New Roman" panose="02020603050405020304" pitchFamily="18" charset="0"/>
              </a:rPr>
              <a:t> 	Removal of 3 glands and all but 35-</a:t>
            </a:r>
            <a:r>
              <a:rPr lang="tr-TR" altLang="en-US" sz="2400" dirty="0">
                <a:cs typeface="Times New Roman" panose="02020603050405020304" pitchFamily="18" charset="0"/>
              </a:rPr>
              <a:t>					</a:t>
            </a:r>
            <a:r>
              <a:rPr lang="en-US" altLang="en-US" sz="2400" dirty="0">
                <a:cs typeface="Times New Roman" panose="02020603050405020304" pitchFamily="18" charset="0"/>
              </a:rPr>
              <a:t>50 mg of the fourth gland</a:t>
            </a:r>
            <a:endParaRPr lang="tr-TR" altLang="en-US" sz="2400" dirty="0"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13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tr-TR" altLang="en-US" sz="2400" dirty="0"/>
              <a:t>	  </a:t>
            </a:r>
            <a:r>
              <a:rPr lang="en-US" altLang="en-US" sz="2400" b="1" dirty="0">
                <a:cs typeface="Times New Roman" panose="02020603050405020304" pitchFamily="18" charset="0"/>
              </a:rPr>
              <a:t>Two or 3 </a:t>
            </a:r>
            <a:r>
              <a:rPr lang="en-US" altLang="en-US" sz="2400" dirty="0">
                <a:cs typeface="Times New Roman" panose="02020603050405020304" pitchFamily="18" charset="0"/>
              </a:rPr>
              <a:t>	Removal of all but half of a normal </a:t>
            </a:r>
            <a:r>
              <a:rPr lang="tr-TR" altLang="en-US" sz="2400" dirty="0"/>
              <a:t>				</a:t>
            </a:r>
            <a:r>
              <a:rPr lang="en-US" altLang="en-US" sz="2400" dirty="0">
                <a:cs typeface="Times New Roman" panose="02020603050405020304" pitchFamily="18" charset="0"/>
              </a:rPr>
              <a:t>gland; suture tagging of remaining half. </a:t>
            </a:r>
            <a:endParaRPr lang="tr-TR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buFontTx/>
              <a:buNone/>
            </a:pPr>
            <a:r>
              <a:rPr lang="tr-TR" altLang="en-US" sz="2400" dirty="0"/>
              <a:t>	  </a:t>
            </a:r>
            <a:r>
              <a:rPr lang="en-US" altLang="en-US" sz="2400" b="1" dirty="0">
                <a:cs typeface="Times New Roman" panose="02020603050405020304" pitchFamily="18" charset="0"/>
              </a:rPr>
              <a:t>One</a:t>
            </a:r>
            <a:r>
              <a:rPr lang="en-US" altLang="en-US" sz="2400" dirty="0">
                <a:cs typeface="Times New Roman" panose="02020603050405020304" pitchFamily="18" charset="0"/>
              </a:rPr>
              <a:t> 	Removal of involved gland; </a:t>
            </a:r>
            <a:r>
              <a:rPr lang="tr-TR" altLang="en-US" sz="2400" dirty="0"/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1657365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3CF45-F1E2-49C5-A92A-36096968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43A38-6E1D-44A7-BD12-A04692A49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Auto-transplantation</a:t>
            </a:r>
            <a:r>
              <a:rPr lang="en-US" dirty="0"/>
              <a:t>: </a:t>
            </a:r>
            <a:r>
              <a:rPr lang="en-US" i="1" dirty="0"/>
              <a:t>Treat each parathyroid gland as carefully as if it were the last.</a:t>
            </a:r>
          </a:p>
          <a:p>
            <a:pPr lvl="1"/>
            <a:r>
              <a:rPr lang="en-US" dirty="0"/>
              <a:t>maximal amount of normal parathyroid tissue possible.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AE51AA-AB9B-4519-AFE1-ED8109632733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3918164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91913-B4F2-44D3-9159-5641A6608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4800"/>
            <a:ext cx="4114800" cy="5334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b="1" dirty="0"/>
              <a:t>Parathyroid carcinoma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With intraoperative suspicion, complete resection avoiding capsular disruption.</a:t>
            </a:r>
          </a:p>
          <a:p>
            <a:pPr lvl="1" algn="just"/>
            <a:r>
              <a:rPr lang="en-US" dirty="0"/>
              <a:t>May require </a:t>
            </a:r>
            <a:r>
              <a:rPr lang="en-US" dirty="0" err="1"/>
              <a:t>en</a:t>
            </a:r>
            <a:r>
              <a:rPr lang="en-US" dirty="0"/>
              <a:t> bloc resection of adherent tissues</a:t>
            </a:r>
          </a:p>
          <a:p>
            <a:pPr lvl="1" algn="just"/>
            <a:r>
              <a:rPr lang="en-US" dirty="0"/>
              <a:t>Adjuvant external beam radiotherapy should not be routinely performed after surgical resection of PCA and is reserved as a palliative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CE07C-E130-4E72-B082-40D350063A27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15E0FF9-2E6C-4046-AF29-31B3DADC7747}"/>
              </a:ext>
            </a:extLst>
          </p:cNvPr>
          <p:cNvSpPr txBox="1">
            <a:spLocks/>
          </p:cNvSpPr>
          <p:nvPr/>
        </p:nvSpPr>
        <p:spPr>
          <a:xfrm>
            <a:off x="4579706" y="385555"/>
            <a:ext cx="4114800" cy="45259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Thyroid Evaluation</a:t>
            </a:r>
            <a:r>
              <a:rPr lang="en-US" dirty="0"/>
              <a:t>:</a:t>
            </a:r>
          </a:p>
          <a:p>
            <a:pPr lvl="1" algn="just"/>
            <a:r>
              <a:rPr lang="en-US" dirty="0"/>
              <a:t> should have preoperative thyroid evaluation because of the high rate of concomitant disease</a:t>
            </a:r>
          </a:p>
          <a:p>
            <a:pPr algn="just"/>
            <a:r>
              <a:rPr lang="en-US" dirty="0"/>
              <a:t>Concomitant </a:t>
            </a:r>
            <a:r>
              <a:rPr lang="en-US" dirty="0" err="1"/>
              <a:t>pHPT</a:t>
            </a:r>
            <a:r>
              <a:rPr lang="en-US" dirty="0"/>
              <a:t> and  thyroid disease that requires resection</a:t>
            </a:r>
          </a:p>
          <a:p>
            <a:pPr lvl="1" algn="just"/>
            <a:r>
              <a:rPr lang="en-US" dirty="0"/>
              <a:t>thyroid resection at the time of parathyroidectomy.</a:t>
            </a:r>
          </a:p>
        </p:txBody>
      </p:sp>
    </p:spTree>
    <p:extLst>
      <p:ext uri="{BB962C8B-B14F-4D97-AF65-F5344CB8AC3E}">
        <p14:creationId xmlns:p14="http://schemas.microsoft.com/office/powerpoint/2010/main" val="334759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9BBAD-DC93-4EC6-8D4B-2C34AD3D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After parathyroidectomy,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9C65-EA9C-4ECC-ACAB-F7DA6323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Compressive hematoma </a:t>
            </a:r>
            <a:r>
              <a:rPr lang="en-US" dirty="0"/>
              <a:t>prompt emergency decompression</a:t>
            </a:r>
          </a:p>
          <a:p>
            <a:pPr algn="just"/>
            <a:r>
              <a:rPr lang="en-US" b="1" dirty="0"/>
              <a:t>Vocal cord paresis</a:t>
            </a:r>
            <a:r>
              <a:rPr lang="en-US" dirty="0"/>
              <a:t>: transient</a:t>
            </a:r>
          </a:p>
          <a:p>
            <a:pPr algn="just"/>
            <a:r>
              <a:rPr lang="en-US" b="1" dirty="0"/>
              <a:t>RLN transection </a:t>
            </a:r>
            <a:r>
              <a:rPr lang="en-US" dirty="0"/>
              <a:t>is recognized during parathyroidectomy, a reinnervation procedure should be attempted</a:t>
            </a:r>
          </a:p>
          <a:p>
            <a:pPr algn="just"/>
            <a:r>
              <a:rPr lang="en-US" b="1" dirty="0"/>
              <a:t>Hypocalcemia: </a:t>
            </a:r>
          </a:p>
          <a:p>
            <a:pPr algn="just"/>
            <a:r>
              <a:rPr lang="en-US" b="1" dirty="0"/>
              <a:t>Transient hypoparathyroidism: </a:t>
            </a:r>
            <a:r>
              <a:rPr lang="en-US" dirty="0"/>
              <a:t>treated with calcium and, if necessary, calcitriol supplements, which should be weaned as tolerated.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E029A-41E7-4FCC-A627-23352B79732B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3707026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CB52-907B-4C0D-B57B-32D402A2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1F3D1-93F4-4E32-AEFC-147BE3DF4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Prolonged hypoparathyroidism: &gt;6/12 months, </a:t>
            </a:r>
            <a:r>
              <a:rPr lang="en-US" dirty="0"/>
              <a:t>considered for </a:t>
            </a:r>
            <a:r>
              <a:rPr lang="en-US" dirty="0" err="1"/>
              <a:t>rPTH</a:t>
            </a:r>
            <a:r>
              <a:rPr lang="en-US" dirty="0"/>
              <a:t> therapy (1-84, </a:t>
            </a:r>
            <a:r>
              <a:rPr lang="en-US" dirty="0" err="1"/>
              <a:t>Natpara</a:t>
            </a:r>
            <a:r>
              <a:rPr lang="en-US" dirty="0"/>
              <a:t>, 50mcg S/C, AE</a:t>
            </a:r>
            <a:r>
              <a:rPr lang="en-US"/>
              <a:t>: Osteosarcoma) </a:t>
            </a:r>
            <a:r>
              <a:rPr lang="en-US" dirty="0"/>
              <a:t>FDA-approved.</a:t>
            </a:r>
          </a:p>
          <a:p>
            <a:pPr marL="0" indent="0">
              <a:buNone/>
            </a:pPr>
            <a:r>
              <a:rPr lang="en-US" b="1" dirty="0"/>
              <a:t>	Monitoring</a:t>
            </a:r>
            <a:r>
              <a:rPr lang="en-US" dirty="0"/>
              <a:t>: to avoid complications of 	hypercalcemia,</a:t>
            </a:r>
          </a:p>
          <a:p>
            <a:pPr lvl="1"/>
            <a:r>
              <a:rPr lang="en-US" dirty="0"/>
              <a:t>nephrolithiasis, </a:t>
            </a:r>
            <a:r>
              <a:rPr lang="en-US" dirty="0" err="1"/>
              <a:t>nephrocalcinosis</a:t>
            </a:r>
            <a:r>
              <a:rPr lang="en-US" dirty="0"/>
              <a:t>, renal insufficiency, </a:t>
            </a:r>
          </a:p>
          <a:p>
            <a:pPr lvl="1"/>
            <a:r>
              <a:rPr lang="en-US" dirty="0"/>
              <a:t>soft tissue calcification, cataracts, </a:t>
            </a:r>
          </a:p>
          <a:p>
            <a:pPr lvl="1"/>
            <a:r>
              <a:rPr lang="en-US" dirty="0"/>
              <a:t>Depression, basal ganglia calcification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b="1" dirty="0"/>
              <a:t>Severe Hypocalcemia</a:t>
            </a:r>
            <a:r>
              <a:rPr lang="en-US" dirty="0"/>
              <a:t>: due to hungry bone disease, with pre-existing bone disease; pre-treatment, oral/IV ca.</a:t>
            </a:r>
          </a:p>
        </p:txBody>
      </p:sp>
    </p:spTree>
    <p:extLst>
      <p:ext uri="{BB962C8B-B14F-4D97-AF65-F5344CB8AC3E}">
        <p14:creationId xmlns:p14="http://schemas.microsoft.com/office/powerpoint/2010/main" val="31176223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9C0CF-1D99-4DEF-A1C6-6392FE36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420EA-E10E-40D1-B7CD-223EA7D1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/>
              <a:t>Serum calcium and PTH before discharge: A</a:t>
            </a:r>
            <a:r>
              <a:rPr lang="en-US" dirty="0"/>
              <a:t>fter surgery for primary hyperparathyroidism to provide baseline information for later follow-up.</a:t>
            </a:r>
          </a:p>
          <a:p>
            <a:pPr algn="just"/>
            <a:r>
              <a:rPr lang="en-US" dirty="0"/>
              <a:t>If albumin-adjusted serum calcium is within the reference range 3 to</a:t>
            </a:r>
            <a:r>
              <a:rPr lang="en-US" b="1" dirty="0"/>
              <a:t> 6 months after surgery </a:t>
            </a:r>
            <a:r>
              <a:rPr lang="en-US" dirty="0"/>
              <a:t>for primary hyperparathyroidism, regard the surgery as successful. </a:t>
            </a:r>
          </a:p>
          <a:p>
            <a:pPr algn="just"/>
            <a:r>
              <a:rPr lang="en-US" dirty="0"/>
              <a:t>Monitor albumin-adjusted serum calcium once a year.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1CFAF-0FAF-46B8-A06B-9642747971C5}"/>
              </a:ext>
            </a:extLst>
          </p:cNvPr>
          <p:cNvSpPr txBox="1"/>
          <p:nvPr/>
        </p:nvSpPr>
        <p:spPr>
          <a:xfrm flipH="1">
            <a:off x="457200" y="5985559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3715934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35B2-1C72-4CE0-B7C9-C4D729EE9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A864AA-749C-4EA5-9F1D-0633EFD728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4638"/>
            <a:ext cx="6907055" cy="518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A7DA86-B245-48C5-9505-5251BE66569F}"/>
              </a:ext>
            </a:extLst>
          </p:cNvPr>
          <p:cNvSpPr txBox="1"/>
          <p:nvPr/>
        </p:nvSpPr>
        <p:spPr>
          <a:xfrm>
            <a:off x="464906" y="5949225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AAES Guidelines for Primary Hyperparathyroidism Management. JAMA Surgery October 2016 Volume 151, Number 10</a:t>
            </a:r>
          </a:p>
        </p:txBody>
      </p:sp>
    </p:spTree>
    <p:extLst>
      <p:ext uri="{BB962C8B-B14F-4D97-AF65-F5344CB8AC3E}">
        <p14:creationId xmlns:p14="http://schemas.microsoft.com/office/powerpoint/2010/main" val="400488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939B-5FAD-4A9D-89CB-002630C51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1C10B-863C-47F7-B874-43F9D941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Serum PTH </a:t>
            </a:r>
            <a:r>
              <a:rPr lang="en-US" i="1" dirty="0"/>
              <a:t>5.9 </a:t>
            </a:r>
            <a:r>
              <a:rPr lang="en-US" i="1" dirty="0" err="1"/>
              <a:t>pmol</a:t>
            </a:r>
            <a:r>
              <a:rPr lang="en-US" i="1" dirty="0"/>
              <a:t>/L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fractional urinary excretion of calcium </a:t>
            </a:r>
            <a:r>
              <a:rPr lang="en-US" i="1" dirty="0"/>
              <a:t>0.009, &lt;</a:t>
            </a:r>
            <a:r>
              <a:rPr lang="en-US" dirty="0"/>
              <a:t>0.01.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 bone mineral density scan shows a lumbar spine T score of </a:t>
            </a:r>
            <a:r>
              <a:rPr lang="en-US" i="1" dirty="0"/>
              <a:t>0.3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544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3E78-ED9A-48A3-A19F-54AA15D5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1FAFB-9A9D-4E6F-877C-A040A2D22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MEN type IIA: exclude </a:t>
            </a:r>
            <a:r>
              <a:rPr lang="en-US" dirty="0" err="1"/>
              <a:t>phaeochromocytoma</a:t>
            </a:r>
            <a:r>
              <a:rPr lang="en-US" dirty="0"/>
              <a:t> before parathyroid surgery in order to prevent a possible life threatening </a:t>
            </a:r>
            <a:r>
              <a:rPr lang="en-US" dirty="0" err="1"/>
              <a:t>phaeochromocytoma</a:t>
            </a:r>
            <a:r>
              <a:rPr lang="en-US" dirty="0"/>
              <a:t> crisis precipitated by anesthesia.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46082F-357F-4795-998D-6C1B609DDAED}"/>
              </a:ext>
            </a:extLst>
          </p:cNvPr>
          <p:cNvSpPr/>
          <p:nvPr/>
        </p:nvSpPr>
        <p:spPr>
          <a:xfrm>
            <a:off x="762000" y="6277046"/>
            <a:ext cx="51776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818386"/>
                </a:solidFill>
                <a:latin typeface="UniversLT-CondensedBold"/>
              </a:rPr>
              <a:t>Australian Family Physician </a:t>
            </a:r>
            <a:r>
              <a:rPr lang="en-US" sz="1600" dirty="0">
                <a:solidFill>
                  <a:srgbClr val="818386"/>
                </a:solidFill>
                <a:latin typeface="UniversLT-UltraCondensed"/>
              </a:rPr>
              <a:t>Vol. 36, No. 12, December 2007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765653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52BF-F35D-4CC0-A1FD-6DD7B5D54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021AD-AA40-4B73-9EF4-AEF7BD813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Designed to target </a:t>
            </a:r>
            <a:r>
              <a:rPr lang="en-US" b="1" dirty="0"/>
              <a:t>skeletal protection </a:t>
            </a:r>
            <a:r>
              <a:rPr lang="en-US" dirty="0"/>
              <a:t>or </a:t>
            </a:r>
            <a:r>
              <a:rPr lang="en-US" b="1" dirty="0"/>
              <a:t>lower serum calcium. </a:t>
            </a:r>
          </a:p>
          <a:p>
            <a:pPr algn="just"/>
            <a:r>
              <a:rPr lang="en-US" i="1" dirty="0"/>
              <a:t>Mild disease, no organ damage</a:t>
            </a:r>
          </a:p>
          <a:p>
            <a:pPr algn="just"/>
            <a:r>
              <a:rPr lang="en-US" i="1" dirty="0"/>
              <a:t>Those with contraindications to, or those who do not wish to have, surgery.</a:t>
            </a:r>
          </a:p>
          <a:p>
            <a:pPr lvl="1" algn="just"/>
            <a:r>
              <a:rPr lang="en-US" b="1" dirty="0"/>
              <a:t>Bisphosphonate</a:t>
            </a:r>
            <a:r>
              <a:rPr lang="en-US" dirty="0"/>
              <a:t> class, </a:t>
            </a:r>
            <a:r>
              <a:rPr lang="en-US" b="1" dirty="0"/>
              <a:t>alendronate</a:t>
            </a:r>
            <a:r>
              <a:rPr lang="en-US" dirty="0"/>
              <a:t> in particular has been shown to decrease bone turnover and increase BMD in PHPT.</a:t>
            </a:r>
          </a:p>
          <a:p>
            <a:pPr lvl="1" algn="just"/>
            <a:r>
              <a:rPr lang="en-US" b="1" dirty="0"/>
              <a:t>Hormone replacement therapy (HRT) </a:t>
            </a:r>
            <a:r>
              <a:rPr lang="en-US" dirty="0"/>
              <a:t>also improved BMD in postmenopausal women with mild PHPT.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21445-97D1-4595-9C6B-5D6087D68902}"/>
              </a:ext>
            </a:extLst>
          </p:cNvPr>
          <p:cNvSpPr txBox="1"/>
          <p:nvPr/>
        </p:nvSpPr>
        <p:spPr>
          <a:xfrm>
            <a:off x="533400" y="6172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Pallan</a:t>
            </a:r>
            <a:r>
              <a:rPr lang="en-US" sz="1400" i="1" dirty="0"/>
              <a:t> S, Khan A. </a:t>
            </a:r>
            <a:r>
              <a:rPr lang="en-US" sz="1400" b="1" i="1" dirty="0"/>
              <a:t>Primary hyperparathyroidism. </a:t>
            </a:r>
            <a:r>
              <a:rPr lang="en-US" sz="1400" i="1" dirty="0"/>
              <a:t>Update on presentation, diagnosis, and management in primary care. Can Fam Physician 2011;57:184-9</a:t>
            </a:r>
          </a:p>
        </p:txBody>
      </p:sp>
    </p:spTree>
    <p:extLst>
      <p:ext uri="{BB962C8B-B14F-4D97-AF65-F5344CB8AC3E}">
        <p14:creationId xmlns:p14="http://schemas.microsoft.com/office/powerpoint/2010/main" val="2128378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586ED-1E21-4153-8C7E-1C0B135F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73D2-877C-449F-A637-B5CC2F2BF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Bisphosphonates, HRT, and </a:t>
            </a:r>
            <a:r>
              <a:rPr lang="en-US" b="1" dirty="0"/>
              <a:t>raloxifene</a:t>
            </a:r>
            <a:r>
              <a:rPr lang="en-US" dirty="0"/>
              <a:t> do not lower serum calcium or PTH levels. </a:t>
            </a:r>
          </a:p>
          <a:p>
            <a:pPr algn="just"/>
            <a:r>
              <a:rPr lang="en-US" b="1" dirty="0"/>
              <a:t>Cinacalcet 30 mg </a:t>
            </a:r>
            <a:r>
              <a:rPr lang="en-US" b="1" dirty="0" err="1"/>
              <a:t>tds</a:t>
            </a:r>
            <a:r>
              <a:rPr lang="en-US" b="1" dirty="0"/>
              <a:t> (</a:t>
            </a:r>
            <a:r>
              <a:rPr lang="en-US" b="1" dirty="0" err="1"/>
              <a:t>Mimpara</a:t>
            </a:r>
            <a:r>
              <a:rPr lang="en-US" b="1" dirty="0"/>
              <a:t>)</a:t>
            </a:r>
            <a:r>
              <a:rPr lang="en-US" dirty="0"/>
              <a:t>: A </a:t>
            </a:r>
            <a:r>
              <a:rPr lang="en-US" dirty="0" err="1"/>
              <a:t>calcimimetic</a:t>
            </a:r>
            <a:r>
              <a:rPr lang="en-US" dirty="0"/>
              <a:t> agent, reduces both serum calcium and PTH levels, not urinary Ca. Does not have any effects on bone turnover or BMD.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3A8A70-C05E-4797-B1A5-B5E004037FC0}"/>
              </a:ext>
            </a:extLst>
          </p:cNvPr>
          <p:cNvSpPr txBox="1"/>
          <p:nvPr/>
        </p:nvSpPr>
        <p:spPr>
          <a:xfrm>
            <a:off x="533400" y="6172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Pallan</a:t>
            </a:r>
            <a:r>
              <a:rPr lang="en-US" sz="1400" i="1" dirty="0"/>
              <a:t> S, Khan A. </a:t>
            </a:r>
            <a:r>
              <a:rPr lang="en-US" sz="1400" b="1" i="1" dirty="0"/>
              <a:t>Primary hyperparathyroidism. </a:t>
            </a:r>
            <a:r>
              <a:rPr lang="en-US" sz="1400" i="1" dirty="0"/>
              <a:t>Update on presentation, diagnosis, and management in primary care. Can Fam Physician 2011;57:184-9</a:t>
            </a:r>
          </a:p>
        </p:txBody>
      </p:sp>
    </p:spTree>
    <p:extLst>
      <p:ext uri="{BB962C8B-B14F-4D97-AF65-F5344CB8AC3E}">
        <p14:creationId xmlns:p14="http://schemas.microsoft.com/office/powerpoint/2010/main" val="3455686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ED1A-EF50-48DF-BE48-B408A8D69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35A1B-3C50-4832-A977-CF1F3AD07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Cinacalcet </a:t>
            </a:r>
            <a:r>
              <a:rPr lang="en-US" dirty="0"/>
              <a:t>is not routinely used for management of asymptomatic PHPT. (2</a:t>
            </a:r>
            <a:r>
              <a:rPr lang="en-US" sz="2400" baseline="30000" dirty="0"/>
              <a:t>nd</a:t>
            </a:r>
            <a:r>
              <a:rPr lang="en-US" sz="2400" dirty="0"/>
              <a:t> /</a:t>
            </a:r>
            <a:r>
              <a:rPr lang="tr-TR" altLang="en-US" dirty="0"/>
              <a:t>intractable case of</a:t>
            </a:r>
            <a:r>
              <a:rPr lang="en-US" altLang="en-US" dirty="0"/>
              <a:t> primary HPT/THPT/Ca-Para)</a:t>
            </a:r>
          </a:p>
          <a:p>
            <a:pPr algn="just"/>
            <a:r>
              <a:rPr lang="en-US" b="1" dirty="0"/>
              <a:t>Consider cinacalcet in PHPT:</a:t>
            </a:r>
            <a:endParaRPr lang="en-US" dirty="0"/>
          </a:p>
          <a:p>
            <a:pPr lvl="1" algn="just"/>
            <a:r>
              <a:rPr lang="en-US" dirty="0"/>
              <a:t>if surgery has been unsuccessful, </a:t>
            </a:r>
          </a:p>
          <a:p>
            <a:pPr lvl="1" algn="just"/>
            <a:r>
              <a:rPr lang="en-US" dirty="0"/>
              <a:t>is unsuitable</a:t>
            </a:r>
          </a:p>
          <a:p>
            <a:pPr lvl="1" algn="just"/>
            <a:r>
              <a:rPr lang="en-US" dirty="0"/>
              <a:t>has been declined</a:t>
            </a:r>
          </a:p>
          <a:p>
            <a:pPr lvl="1" algn="just"/>
            <a:r>
              <a:rPr lang="en-US" dirty="0"/>
              <a:t>if their albumin adjusted serum calcium level is either: 2.85mmol/</a:t>
            </a:r>
            <a:r>
              <a:rPr lang="en-US" dirty="0" err="1"/>
              <a:t>litre</a:t>
            </a:r>
            <a:r>
              <a:rPr lang="en-US" dirty="0"/>
              <a:t> or above with symptoms</a:t>
            </a:r>
          </a:p>
          <a:p>
            <a:pPr lvl="1" algn="just"/>
            <a:r>
              <a:rPr lang="en-US" dirty="0"/>
              <a:t>3.0 mmol/</a:t>
            </a:r>
            <a:r>
              <a:rPr lang="en-US" dirty="0" err="1"/>
              <a:t>litre</a:t>
            </a:r>
            <a:r>
              <a:rPr lang="en-US" dirty="0"/>
              <a:t> or above with or without symptoms of </a:t>
            </a:r>
            <a:r>
              <a:rPr lang="en-US" dirty="0" err="1"/>
              <a:t>hypercalcaemia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E3687F-3103-4FCA-ADE3-4025621CA8A7}"/>
              </a:ext>
            </a:extLst>
          </p:cNvPr>
          <p:cNvSpPr txBox="1"/>
          <p:nvPr/>
        </p:nvSpPr>
        <p:spPr>
          <a:xfrm flipH="1">
            <a:off x="457200" y="5985559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25954351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46A6-1FB3-4CB9-8A68-59FF2E929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48" y="6858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/>
              <a:t>Physical activity </a:t>
            </a:r>
            <a:r>
              <a:rPr lang="en-US" dirty="0"/>
              <a:t>(to decrease bone resorption) and</a:t>
            </a:r>
          </a:p>
          <a:p>
            <a:pPr algn="just"/>
            <a:r>
              <a:rPr lang="en-US" b="1" dirty="0"/>
              <a:t>Adequate hydra</a:t>
            </a:r>
            <a:r>
              <a:rPr lang="en-US" dirty="0"/>
              <a:t>tion (to reduce the risk of developing serious hypercalcemia or nephrolithiasis).</a:t>
            </a:r>
          </a:p>
          <a:p>
            <a:pPr algn="just"/>
            <a:r>
              <a:rPr lang="en-US" b="1" dirty="0"/>
              <a:t>Moderate calcium and vitamin D </a:t>
            </a:r>
            <a:r>
              <a:rPr lang="en-US" dirty="0"/>
              <a:t>intake should be maintained. </a:t>
            </a:r>
          </a:p>
          <a:p>
            <a:pPr algn="just"/>
            <a:r>
              <a:rPr lang="en-US" i="1" dirty="0"/>
              <a:t>Vitamin D should be </a:t>
            </a:r>
            <a:r>
              <a:rPr lang="en-US" i="1" dirty="0" err="1"/>
              <a:t>repleted</a:t>
            </a:r>
            <a:r>
              <a:rPr lang="en-US" i="1" dirty="0"/>
              <a:t> carefully, to reduce the risk of worsening hypercalcemia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ED9FC-3286-4166-A253-51A3DD8B02C7}"/>
              </a:ext>
            </a:extLst>
          </p:cNvPr>
          <p:cNvSpPr txBox="1"/>
          <p:nvPr/>
        </p:nvSpPr>
        <p:spPr>
          <a:xfrm>
            <a:off x="533400" y="6172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Pallan</a:t>
            </a:r>
            <a:r>
              <a:rPr lang="en-US" sz="1400" i="1" dirty="0"/>
              <a:t> S, Khan A. </a:t>
            </a:r>
            <a:r>
              <a:rPr lang="en-US" sz="1400" b="1" i="1" dirty="0"/>
              <a:t>Primary hyperparathyroidism. </a:t>
            </a:r>
            <a:r>
              <a:rPr lang="en-US" sz="1400" i="1" dirty="0"/>
              <a:t>Update on presentation, diagnosis, and management in primary care. Can Fam Physician 2011;57:184-9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C6ADDB-7B0D-4408-BAF1-C1ADEB7C3C47}"/>
              </a:ext>
            </a:extLst>
          </p:cNvPr>
          <p:cNvSpPr txBox="1">
            <a:spLocks/>
          </p:cNvSpPr>
          <p:nvPr/>
        </p:nvSpPr>
        <p:spPr>
          <a:xfrm>
            <a:off x="4572000" y="1600200"/>
            <a:ext cx="4114800" cy="4525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Avoid factors </a:t>
            </a:r>
            <a:r>
              <a:rPr lang="en-US" dirty="0"/>
              <a:t>that exacerbate hypercalcemia:</a:t>
            </a:r>
          </a:p>
          <a:p>
            <a:pPr lvl="1" algn="just"/>
            <a:r>
              <a:rPr lang="en-US" dirty="0"/>
              <a:t>Lithium</a:t>
            </a:r>
          </a:p>
          <a:p>
            <a:pPr lvl="1" algn="just"/>
            <a:r>
              <a:rPr lang="en-US" dirty="0"/>
              <a:t>Hydrochlorothiazide therapy</a:t>
            </a:r>
          </a:p>
          <a:p>
            <a:pPr lvl="1" algn="just"/>
            <a:r>
              <a:rPr lang="en-US" dirty="0"/>
              <a:t>Immobilization</a:t>
            </a:r>
          </a:p>
          <a:p>
            <a:pPr lvl="1" algn="just"/>
            <a:r>
              <a:rPr lang="en-US" dirty="0"/>
              <a:t>Volume depletion.</a:t>
            </a:r>
          </a:p>
        </p:txBody>
      </p:sp>
    </p:spTree>
    <p:extLst>
      <p:ext uri="{BB962C8B-B14F-4D97-AF65-F5344CB8AC3E}">
        <p14:creationId xmlns:p14="http://schemas.microsoft.com/office/powerpoint/2010/main" val="14938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17DE-CC08-4056-AABA-44CF0B4D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Observation &amp; surveillance: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F383A-BB04-4E9F-B601-4FF27E3A3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i="1" dirty="0"/>
              <a:t>Patients with asymptomatic PHPT, mild disease, no organ damage:</a:t>
            </a:r>
          </a:p>
          <a:p>
            <a:pPr algn="just"/>
            <a:r>
              <a:rPr lang="en-US" b="1" dirty="0"/>
              <a:t>Serum calcium</a:t>
            </a:r>
            <a:r>
              <a:rPr lang="en-US" dirty="0"/>
              <a:t>: Annually</a:t>
            </a:r>
          </a:p>
          <a:p>
            <a:pPr algn="just"/>
            <a:r>
              <a:rPr lang="en-US" b="1" dirty="0"/>
              <a:t>Serum creatinine: </a:t>
            </a:r>
            <a:r>
              <a:rPr lang="en-US" dirty="0"/>
              <a:t>Annually</a:t>
            </a:r>
          </a:p>
          <a:p>
            <a:pPr algn="just"/>
            <a:r>
              <a:rPr lang="en-US" b="1" dirty="0"/>
              <a:t>Creatinine clearance:</a:t>
            </a:r>
            <a:r>
              <a:rPr lang="en-US" dirty="0"/>
              <a:t> Annually</a:t>
            </a:r>
          </a:p>
          <a:p>
            <a:pPr algn="just"/>
            <a:r>
              <a:rPr lang="en-US" b="1" dirty="0"/>
              <a:t>Bone mineral densit</a:t>
            </a:r>
            <a:r>
              <a:rPr lang="en-US" dirty="0"/>
              <a:t>y Every 1-2-3 y (3 sites)</a:t>
            </a:r>
          </a:p>
          <a:p>
            <a:pPr algn="just"/>
            <a:r>
              <a:rPr lang="en-US" b="1" dirty="0"/>
              <a:t>Abdominal x-ray</a:t>
            </a:r>
            <a:r>
              <a:rPr lang="en-US" dirty="0"/>
              <a:t> with or without ultrasound: Every 1-2-3 y</a:t>
            </a:r>
          </a:p>
          <a:p>
            <a:pPr algn="just"/>
            <a:r>
              <a:rPr lang="en-US" i="1" dirty="0"/>
              <a:t>[24-h urinary calcium, PTH, BP]</a:t>
            </a:r>
          </a:p>
          <a:p>
            <a:pPr algn="just"/>
            <a:r>
              <a:rPr lang="en-US" i="1" dirty="0"/>
              <a:t>Any significant deterioration&gt; Surgery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12F97-FA0C-46DE-90FA-55D8817C5C3F}"/>
              </a:ext>
            </a:extLst>
          </p:cNvPr>
          <p:cNvSpPr txBox="1"/>
          <p:nvPr/>
        </p:nvSpPr>
        <p:spPr>
          <a:xfrm>
            <a:off x="457200" y="6119336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Bilezikian</a:t>
            </a:r>
            <a:r>
              <a:rPr lang="en-US" sz="1200" i="1" dirty="0"/>
              <a:t> JP, Khan AA, Potts JT Jr. Guidelines for the management of asymptomatic primary hyperparathyroidism: summary statement from the third international workshop.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 2009;94(2):335-9.</a:t>
            </a:r>
          </a:p>
        </p:txBody>
      </p:sp>
    </p:spTree>
    <p:extLst>
      <p:ext uri="{BB962C8B-B14F-4D97-AF65-F5344CB8AC3E}">
        <p14:creationId xmlns:p14="http://schemas.microsoft.com/office/powerpoint/2010/main" val="32505682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D2ED-180F-4370-B872-9FEBC5DAB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863E00-A464-4840-8378-9A1616256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708" y="268645"/>
            <a:ext cx="8164647" cy="5047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44CD02-91F8-443E-9AB1-2D58A7C32220}"/>
              </a:ext>
            </a:extLst>
          </p:cNvPr>
          <p:cNvSpPr txBox="1"/>
          <p:nvPr/>
        </p:nvSpPr>
        <p:spPr>
          <a:xfrm>
            <a:off x="152400" y="6172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err="1"/>
              <a:t>Bilezikian</a:t>
            </a:r>
            <a:r>
              <a:rPr lang="en-US" sz="1400" i="1" dirty="0"/>
              <a:t> et al Primary Hyperparathyroidism: Management Guidelines J Clin Endocrinol </a:t>
            </a:r>
            <a:r>
              <a:rPr lang="en-US" sz="1400" i="1" dirty="0" err="1"/>
              <a:t>Metab</a:t>
            </a:r>
            <a:r>
              <a:rPr lang="en-US" sz="1400" i="1" dirty="0"/>
              <a:t>, October 2014, 99(10):3561–3569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C887136A-1050-4065-AB03-B6A3F927634A}"/>
              </a:ext>
            </a:extLst>
          </p:cNvPr>
          <p:cNvSpPr/>
          <p:nvPr/>
        </p:nvSpPr>
        <p:spPr>
          <a:xfrm>
            <a:off x="6647262" y="1066800"/>
            <a:ext cx="2268137" cy="4895448"/>
          </a:xfrm>
          <a:prstGeom prst="fram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9218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2578-0A69-43E8-ADD9-D8AAB45F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7E99F57-9C61-4817-91A9-0E4004C697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143000"/>
            <a:ext cx="6975053" cy="351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20C933-5046-486A-90DD-A16703F89B16}"/>
              </a:ext>
            </a:extLst>
          </p:cNvPr>
          <p:cNvSpPr txBox="1"/>
          <p:nvPr/>
        </p:nvSpPr>
        <p:spPr>
          <a:xfrm>
            <a:off x="228600" y="613454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i="1" dirty="0" err="1"/>
              <a:t>Bilezikian</a:t>
            </a:r>
            <a:r>
              <a:rPr lang="en-US" sz="1200" i="1" dirty="0"/>
              <a:t> et al Primary Hyperparathyroidism: Management Guidelines J Clin Endocrinol </a:t>
            </a:r>
            <a:r>
              <a:rPr lang="en-US" sz="1200" i="1" dirty="0" err="1"/>
              <a:t>Metab</a:t>
            </a:r>
            <a:r>
              <a:rPr lang="en-US" sz="1200" i="1" dirty="0"/>
              <a:t>, October 2014, 99(10):3561–3569</a:t>
            </a:r>
          </a:p>
        </p:txBody>
      </p:sp>
    </p:spTree>
    <p:extLst>
      <p:ext uri="{BB962C8B-B14F-4D97-AF65-F5344CB8AC3E}">
        <p14:creationId xmlns:p14="http://schemas.microsoft.com/office/powerpoint/2010/main" val="13288646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BC517-ADD4-41B9-BC36-E4A73BEE9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AAE0-F5DC-4948-8153-CC3C5863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Before Pregnancy</a:t>
            </a:r>
            <a:r>
              <a:rPr lang="en-US" dirty="0"/>
              <a:t>: Offer parathyroid surgery to women who have primary hyperparathyroidism and are considering pregnancy.</a:t>
            </a:r>
            <a:endParaRPr lang="en-US" b="1" dirty="0"/>
          </a:p>
          <a:p>
            <a:pPr algn="just"/>
            <a:r>
              <a:rPr lang="en-US" b="1" dirty="0"/>
              <a:t>During: MDT</a:t>
            </a:r>
            <a:r>
              <a:rPr lang="en-US" dirty="0"/>
              <a:t> in a specialist </a:t>
            </a:r>
            <a:r>
              <a:rPr lang="en-US" dirty="0" err="1"/>
              <a:t>centre;The</a:t>
            </a:r>
            <a:r>
              <a:rPr lang="en-US" dirty="0"/>
              <a:t> MDT should include:</a:t>
            </a:r>
          </a:p>
          <a:p>
            <a:pPr algn="just"/>
            <a:r>
              <a:rPr lang="en-US" dirty="0"/>
              <a:t>an obstetrician</a:t>
            </a:r>
          </a:p>
          <a:p>
            <a:pPr algn="just"/>
            <a:r>
              <a:rPr lang="en-US" dirty="0"/>
              <a:t>a physician with expertise in primary hyperparathyroidism a surgeon</a:t>
            </a:r>
          </a:p>
          <a:p>
            <a:pPr algn="just"/>
            <a:r>
              <a:rPr lang="en-US" dirty="0"/>
              <a:t>a midwife</a:t>
            </a:r>
          </a:p>
          <a:p>
            <a:pPr algn="just"/>
            <a:r>
              <a:rPr lang="en-US" dirty="0"/>
              <a:t>an </a:t>
            </a:r>
            <a:r>
              <a:rPr lang="en-US" dirty="0" err="1"/>
              <a:t>anaesthetist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b="1" dirty="0"/>
              <a:t>Do not offer cinacalcet, bisphosphonate</a:t>
            </a:r>
            <a:endParaRPr lang="en-US" dirty="0"/>
          </a:p>
          <a:p>
            <a:pPr algn="just"/>
            <a:r>
              <a:rPr lang="en-US" dirty="0"/>
              <a:t>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56E9F-0673-4F21-A725-CCD6D1022C14}"/>
              </a:ext>
            </a:extLst>
          </p:cNvPr>
          <p:cNvSpPr txBox="1"/>
          <p:nvPr/>
        </p:nvSpPr>
        <p:spPr>
          <a:xfrm flipH="1">
            <a:off x="457200" y="614585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Hyperparathyroidism (primary): diagnosis, assessment and initial management. NICE guideline 2019. </a:t>
            </a:r>
          </a:p>
        </p:txBody>
      </p:sp>
    </p:spTree>
    <p:extLst>
      <p:ext uri="{BB962C8B-B14F-4D97-AF65-F5344CB8AC3E}">
        <p14:creationId xmlns:p14="http://schemas.microsoft.com/office/powerpoint/2010/main" val="102699933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2E14A96-1838-4B91-B711-724CF7F16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912"/>
            <a:ext cx="7772400" cy="1411287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cs typeface="Times New Roman" panose="02020603050405020304" pitchFamily="18" charset="0"/>
              </a:rPr>
              <a:t>Acute severe (&gt; 15 mg/dL) hypercalcemia</a:t>
            </a:r>
            <a:endParaRPr lang="tr-TR" altLang="en-US" b="1" dirty="0">
              <a:solidFill>
                <a:srgbClr val="FFC000"/>
              </a:solidFill>
            </a:endParaRP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65CF090-AB9C-4419-BB1B-102DDDC21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268413"/>
            <a:ext cx="7632700" cy="425926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dirty="0"/>
              <a:t>Hospitalization, Calcium restriction</a:t>
            </a:r>
            <a:endParaRPr lang="tr-TR" altLang="en-US" sz="2000" dirty="0"/>
          </a:p>
          <a:p>
            <a:pPr algn="just">
              <a:lnSpc>
                <a:spcPct val="150000"/>
              </a:lnSpc>
            </a:pPr>
            <a:r>
              <a:rPr lang="en-US" altLang="en-US" sz="2000" b="1" dirty="0"/>
              <a:t>Hydration</a:t>
            </a:r>
            <a:r>
              <a:rPr lang="en-US" altLang="en-US" sz="2000" dirty="0"/>
              <a:t> and </a:t>
            </a:r>
            <a:r>
              <a:rPr lang="en-US" altLang="en-US" sz="2000" b="1" dirty="0"/>
              <a:t>diuretic</a:t>
            </a:r>
            <a:r>
              <a:rPr lang="en-US" altLang="en-US" sz="2000" dirty="0"/>
              <a:t>s- 4-6 L of isotonic saline </a:t>
            </a:r>
            <a:r>
              <a:rPr lang="tr-TR" altLang="en-US" sz="2000" dirty="0"/>
              <a:t>IV+ </a:t>
            </a:r>
            <a:r>
              <a:rPr lang="en-US" altLang="en-US" sz="2000" dirty="0"/>
              <a:t>furosemide 20-100 mg every 1-2 hours/ </a:t>
            </a:r>
            <a:r>
              <a:rPr lang="tr-TR" altLang="en-US" sz="2000" dirty="0"/>
              <a:t>F</a:t>
            </a:r>
            <a:r>
              <a:rPr lang="en-US" altLang="en-US" sz="2000" dirty="0" err="1"/>
              <a:t>urosemide</a:t>
            </a:r>
            <a:r>
              <a:rPr lang="en-US" altLang="en-US" sz="2000" dirty="0"/>
              <a:t> ( 40-160 mg/d orally) (when </a:t>
            </a:r>
            <a:r>
              <a:rPr lang="en-US" altLang="en-US" sz="2000" dirty="0" err="1"/>
              <a:t>normovolumeia</a:t>
            </a:r>
            <a:r>
              <a:rPr lang="en-US" altLang="en-US" sz="2000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b="1" dirty="0"/>
              <a:t>Pamidronate disodium</a:t>
            </a:r>
            <a:r>
              <a:rPr lang="en-US" altLang="en-US" sz="2000" dirty="0"/>
              <a:t>. The initial dose is 60-90 mg by intravenous infusion over 4-24 hours.</a:t>
            </a:r>
          </a:p>
          <a:p>
            <a:pPr algn="just">
              <a:lnSpc>
                <a:spcPct val="150000"/>
              </a:lnSpc>
            </a:pPr>
            <a:r>
              <a:rPr lang="en-US" altLang="en-US" sz="2000" b="1" dirty="0"/>
              <a:t>Glucocorticoids</a:t>
            </a:r>
            <a:r>
              <a:rPr lang="en-US" altLang="en-US" sz="2000" dirty="0"/>
              <a:t>: </a:t>
            </a:r>
            <a:r>
              <a:rPr lang="en-US" altLang="en-US" sz="2000" dirty="0" err="1"/>
              <a:t>Pred</a:t>
            </a:r>
            <a:r>
              <a:rPr lang="en-US" altLang="en-US" sz="2000" dirty="0"/>
              <a:t> 40 mg /day: </a:t>
            </a:r>
            <a:r>
              <a:rPr lang="en-US" altLang="en-US" sz="2000" dirty="0">
                <a:latin typeface="Arial" panose="020B0604020202020204" pitchFamily="34" charset="0"/>
              </a:rPr>
              <a:t>counteracting the effects of vitamin D</a:t>
            </a:r>
            <a:endParaRPr lang="en-US" altLang="en-US" sz="2000" dirty="0"/>
          </a:p>
          <a:p>
            <a:pPr algn="just">
              <a:lnSpc>
                <a:spcPct val="150000"/>
              </a:lnSpc>
            </a:pPr>
            <a:r>
              <a:rPr lang="en-US" altLang="en-US" sz="2000" b="1" dirty="0"/>
              <a:t>Salmon calcitonin</a:t>
            </a:r>
            <a:r>
              <a:rPr lang="en-US" altLang="en-US" sz="2000" dirty="0"/>
              <a:t>: 400 IU IM q 6hr</a:t>
            </a:r>
          </a:p>
          <a:p>
            <a:pPr algn="just">
              <a:lnSpc>
                <a:spcPct val="150000"/>
              </a:lnSpc>
              <a:buNone/>
            </a:pPr>
            <a:endParaRPr lang="tr-T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612339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5309-CB73-4E0D-AF5D-1C8B33E5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4F8A9-F340-4F73-BE54-DDF90E37C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Parathyroid </a:t>
            </a:r>
            <a:r>
              <a:rPr lang="en-US" dirty="0" err="1"/>
              <a:t>sestamibi</a:t>
            </a:r>
            <a:r>
              <a:rPr lang="en-US" dirty="0"/>
              <a:t> scan: </a:t>
            </a:r>
            <a:r>
              <a:rPr lang="en-US" b="1" dirty="0"/>
              <a:t>not an adenoma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F/H:</a:t>
            </a:r>
            <a:r>
              <a:rPr lang="en-US" dirty="0"/>
              <a:t> His father and cousin had a history of mild hypercalcemia.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Familial hypocalciuric hypercalcemia (FHH) that does not require any treatment.</a:t>
            </a:r>
          </a:p>
          <a:p>
            <a:pPr algn="just"/>
            <a:r>
              <a:rPr lang="en-US" dirty="0"/>
              <a:t>Genetic counselling should be arranged.</a:t>
            </a:r>
          </a:p>
          <a:p>
            <a:pPr algn="just"/>
            <a:r>
              <a:rPr lang="en-US" dirty="0"/>
              <a:t>FHH mutation: confirmed.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8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F10155E6-F688-44FD-87A3-5FE13EE2D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3041650" cy="7207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Tertiary HPT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AC771F4F-A3BD-4FB5-853B-F9083C233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443697"/>
            <a:ext cx="3816350" cy="43021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3200" b="1" dirty="0"/>
              <a:t>Surgical Referral: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/>
              <a:t>severe bone disease and pain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/>
              <a:t>intractable pruritus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/>
              <a:t>extensive soft tissue calcification</a:t>
            </a:r>
          </a:p>
          <a:p>
            <a:pPr lvl="1">
              <a:lnSpc>
                <a:spcPct val="80000"/>
              </a:lnSpc>
              <a:defRPr/>
            </a:pPr>
            <a:r>
              <a:rPr lang="en-US" sz="3200" dirty="0"/>
              <a:t>calciphylaxis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sz="32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11441E-E228-4F81-919E-D8AFED8D5C3E}"/>
              </a:ext>
            </a:extLst>
          </p:cNvPr>
          <p:cNvSpPr txBox="1">
            <a:spLocks noChangeArrowheads="1"/>
          </p:cNvSpPr>
          <p:nvPr/>
        </p:nvSpPr>
        <p:spPr>
          <a:xfrm>
            <a:off x="4859338" y="2057400"/>
            <a:ext cx="3744912" cy="38814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r>
              <a:rPr lang="tr-TR" altLang="en-US" sz="3200" dirty="0"/>
              <a:t>Treatment</a:t>
            </a:r>
          </a:p>
          <a:p>
            <a:pPr lvl="1"/>
            <a:r>
              <a:rPr lang="tr-TR" altLang="en-US" sz="3200" dirty="0"/>
              <a:t>Vit D replacement</a:t>
            </a:r>
          </a:p>
          <a:p>
            <a:pPr lvl="1"/>
            <a:r>
              <a:rPr lang="tr-TR" altLang="en-US" sz="3200" dirty="0"/>
              <a:t>Phosphorus binders</a:t>
            </a:r>
          </a:p>
          <a:p>
            <a:pPr lvl="1"/>
            <a:r>
              <a:rPr lang="tr-TR" altLang="en-US" sz="3200" dirty="0"/>
              <a:t>Calcimimetic agents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FEE29FF-0AE3-4DFD-A9F0-F57FE1A471C9}"/>
              </a:ext>
            </a:extLst>
          </p:cNvPr>
          <p:cNvSpPr txBox="1">
            <a:spLocks noChangeArrowheads="1"/>
          </p:cNvSpPr>
          <p:nvPr/>
        </p:nvSpPr>
        <p:spPr>
          <a:xfrm>
            <a:off x="4419600" y="582523"/>
            <a:ext cx="4219575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</a:rPr>
              <a:t>Secondary HPT</a:t>
            </a:r>
            <a:endParaRPr lang="tr-TR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0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nimBg="1"/>
      <p:bldP spid="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A9BC-DBE4-4BB6-B8FF-01AA2C1F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Summary: HPT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35A96-9C3B-4774-BF57-BDBA21BD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1023"/>
            <a:ext cx="4038600" cy="47243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Excess PTH secreti</a:t>
            </a:r>
            <a:r>
              <a:rPr lang="en-US" dirty="0"/>
              <a:t>on from </a:t>
            </a:r>
            <a:r>
              <a:rPr lang="en-US" b="1" dirty="0"/>
              <a:t>one or more of the four overactive </a:t>
            </a:r>
            <a:r>
              <a:rPr lang="en-US" dirty="0"/>
              <a:t>parathyroid glands.</a:t>
            </a:r>
          </a:p>
          <a:p>
            <a:r>
              <a:rPr lang="en-US" b="1" dirty="0"/>
              <a:t>Post-menopausal</a:t>
            </a:r>
          </a:p>
          <a:p>
            <a:r>
              <a:rPr lang="en-US" b="1" dirty="0"/>
              <a:t>Single adenoma</a:t>
            </a:r>
            <a:r>
              <a:rPr lang="en-US" dirty="0"/>
              <a:t>: </a:t>
            </a:r>
            <a:r>
              <a:rPr lang="en-US" b="1" dirty="0"/>
              <a:t>85% of cases</a:t>
            </a:r>
            <a:r>
              <a:rPr lang="en-US" dirty="0"/>
              <a:t>, Rare familial disorders, need to exclude FHH, benign disorder, drug effects.</a:t>
            </a:r>
          </a:p>
          <a:p>
            <a:r>
              <a:rPr lang="en-US" b="1" dirty="0"/>
              <a:t>&gt;80%, asymptomatic, </a:t>
            </a:r>
            <a:r>
              <a:rPr lang="en-US" dirty="0"/>
              <a:t>classical features less common, may present with target organ damage.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DD9A89-B914-44E0-A73C-18C857CC133A}"/>
              </a:ext>
            </a:extLst>
          </p:cNvPr>
          <p:cNvSpPr/>
          <p:nvPr/>
        </p:nvSpPr>
        <p:spPr>
          <a:xfrm>
            <a:off x="4572000" y="1600200"/>
            <a:ext cx="3810000" cy="41549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/>
              <a:t>Alb-ad serum calcium ≥2.6 mmol/L</a:t>
            </a:r>
          </a:p>
          <a:p>
            <a:r>
              <a:rPr lang="en-US" sz="2400" b="1" dirty="0"/>
              <a:t>Elevated or inappropriately ‘normal (&gt;3)’ serum PTH level</a:t>
            </a:r>
            <a:r>
              <a:rPr lang="en-US" sz="2400" dirty="0"/>
              <a:t>.</a:t>
            </a:r>
          </a:p>
          <a:p>
            <a:r>
              <a:rPr lang="en-US" sz="2400" dirty="0"/>
              <a:t>Fractional urinary excretion of calcium &gt;0.02.</a:t>
            </a:r>
          </a:p>
          <a:p>
            <a:r>
              <a:rPr lang="en-US" sz="2400" dirty="0"/>
              <a:t>Exclude Vit D Def and CKD &amp; Other factors (2</a:t>
            </a:r>
            <a:r>
              <a:rPr lang="en-US" sz="2400" baseline="30000" dirty="0"/>
              <a:t>nd</a:t>
            </a:r>
            <a:r>
              <a:rPr lang="en-US" sz="2400" dirty="0"/>
              <a:t> &amp; &gt;S. Ca)</a:t>
            </a:r>
          </a:p>
          <a:p>
            <a:r>
              <a:rPr lang="en-US" sz="2400" b="1" dirty="0"/>
              <a:t>Localizing is indicated during pre-operative assessment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351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3CAF3-D855-4BE2-81E5-4CFC32EC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30B71-8BCF-41D3-8C26-EA538C575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Parathyroidectomy (BE / MIP): </a:t>
            </a:r>
          </a:p>
          <a:p>
            <a:r>
              <a:rPr lang="en-US" b="1" dirty="0"/>
              <a:t>Symptoms of </a:t>
            </a:r>
            <a:r>
              <a:rPr lang="en-US" b="1" dirty="0" err="1"/>
              <a:t>hypercalcaemia</a:t>
            </a:r>
            <a:r>
              <a:rPr lang="en-US" b="1" dirty="0"/>
              <a:t>, </a:t>
            </a:r>
          </a:p>
          <a:p>
            <a:r>
              <a:rPr lang="en-US" b="1" dirty="0"/>
              <a:t>End-organ disease </a:t>
            </a:r>
            <a:r>
              <a:rPr lang="en-US" dirty="0"/>
              <a:t>(renal stones, fragility fractures or osteoporosis), albumin-adjusted Ca </a:t>
            </a:r>
            <a:r>
              <a:rPr lang="en-US" b="1" dirty="0"/>
              <a:t>2.85 mmol/</a:t>
            </a:r>
            <a:r>
              <a:rPr lang="en-US" b="1" dirty="0" err="1"/>
              <a:t>litre</a:t>
            </a:r>
            <a:r>
              <a:rPr lang="en-US" b="1" dirty="0"/>
              <a:t> or above, </a:t>
            </a:r>
          </a:p>
          <a:p>
            <a:r>
              <a:rPr lang="en-US" b="1" dirty="0"/>
              <a:t>&lt;50 age, </a:t>
            </a:r>
          </a:p>
          <a:p>
            <a:r>
              <a:rPr lang="en-US" b="1" dirty="0"/>
              <a:t>24 U Ca&gt;400mg/dl…..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469F60-6F32-4FF0-B931-1F76BE370F32}"/>
              </a:ext>
            </a:extLst>
          </p:cNvPr>
          <p:cNvSpPr/>
          <p:nvPr/>
        </p:nvSpPr>
        <p:spPr>
          <a:xfrm>
            <a:off x="5334000" y="1718370"/>
            <a:ext cx="3657600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Alb-ad serum calcium is within the reference range 3 to</a:t>
            </a:r>
            <a:r>
              <a:rPr lang="en-US" sz="3200" b="1" dirty="0"/>
              <a:t> 6 months after surgery, </a:t>
            </a:r>
          </a:p>
          <a:p>
            <a:pPr algn="just"/>
            <a:r>
              <a:rPr lang="en-US" sz="3200" dirty="0"/>
              <a:t>regard the surgery as successful. </a:t>
            </a:r>
          </a:p>
        </p:txBody>
      </p:sp>
    </p:spTree>
    <p:extLst>
      <p:ext uri="{BB962C8B-B14F-4D97-AF65-F5344CB8AC3E}">
        <p14:creationId xmlns:p14="http://schemas.microsoft.com/office/powerpoint/2010/main" val="297899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68E08-9B80-440F-AE3F-1ACC42F0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49" y="585757"/>
            <a:ext cx="4114800" cy="3276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/>
              <a:t>Medical management: non-operable cases, </a:t>
            </a:r>
            <a:r>
              <a:rPr lang="en-US" i="1" dirty="0"/>
              <a:t>Cinacalcet &amp; </a:t>
            </a:r>
            <a:r>
              <a:rPr lang="en-US" i="1" dirty="0" err="1"/>
              <a:t>Bisphos</a:t>
            </a:r>
            <a:r>
              <a:rPr lang="en-US" i="1" dirty="0"/>
              <a:t> should not be used during </a:t>
            </a:r>
            <a:r>
              <a:rPr lang="en-US" i="1" dirty="0" err="1"/>
              <a:t>pregnanacy</a:t>
            </a: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4B030F-96EF-4391-9B44-F671D5F3EEE3}"/>
              </a:ext>
            </a:extLst>
          </p:cNvPr>
          <p:cNvSpPr/>
          <p:nvPr/>
        </p:nvSpPr>
        <p:spPr>
          <a:xfrm>
            <a:off x="5319213" y="888117"/>
            <a:ext cx="365760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/>
              <a:t>Observation protocol</a:t>
            </a:r>
            <a:r>
              <a:rPr lang="en-US" sz="2400" i="1" dirty="0"/>
              <a:t>: </a:t>
            </a:r>
            <a:r>
              <a:rPr lang="en-US" sz="2400" b="1" i="1" dirty="0"/>
              <a:t>Serum calcium, </a:t>
            </a:r>
          </a:p>
          <a:p>
            <a:r>
              <a:rPr lang="en-US" sz="2400" b="1" i="1" dirty="0"/>
              <a:t>Serum creatinine, Creatinine clearance:</a:t>
            </a:r>
            <a:r>
              <a:rPr lang="en-US" sz="2400" i="1" dirty="0"/>
              <a:t> Annually, </a:t>
            </a:r>
          </a:p>
          <a:p>
            <a:r>
              <a:rPr lang="en-US" sz="2400" b="1" i="1" dirty="0"/>
              <a:t>Bone mineral densit</a:t>
            </a:r>
            <a:r>
              <a:rPr lang="en-US" sz="2400" i="1" dirty="0"/>
              <a:t>y Every 1-2-3 y (3 sites), </a:t>
            </a:r>
          </a:p>
          <a:p>
            <a:r>
              <a:rPr lang="en-US" sz="2400" b="1" i="1" dirty="0"/>
              <a:t>Abdominal x-ray</a:t>
            </a:r>
            <a:r>
              <a:rPr lang="en-US" sz="2400" i="1" dirty="0"/>
              <a:t> with or without ultrasound: Every 1-2-3 y </a:t>
            </a:r>
          </a:p>
          <a:p>
            <a:r>
              <a:rPr lang="en-US" sz="2400" i="1" dirty="0"/>
              <a:t>[24-h urinary calcium, PTH, BP],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00A421-52C6-4389-AFD2-85B3FEBE3967}"/>
              </a:ext>
            </a:extLst>
          </p:cNvPr>
          <p:cNvSpPr/>
          <p:nvPr/>
        </p:nvSpPr>
        <p:spPr>
          <a:xfrm>
            <a:off x="304800" y="5181600"/>
            <a:ext cx="502554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i="1" dirty="0"/>
              <a:t>Any significant deterioration&gt; Surgery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892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4711-EB1E-46B3-9975-8CBC5430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Serum calcium and Parathyroid hormone(PTH):</a:t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BD0C3-0EAE-44DF-8277-A40B20C9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Frequently requested in the work up of osteoporosis, renal and metabolic disorders. 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Primary hyperparathyroidism </a:t>
            </a:r>
            <a:r>
              <a:rPr lang="en-US" dirty="0"/>
              <a:t>and hypercalcemia of malignancy are the most common causes of hypercalcemia (&gt;90%).</a:t>
            </a:r>
          </a:p>
          <a:p>
            <a:pPr algn="just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FE58DE-30E6-46C8-8CD4-084CC8AEAA39}"/>
              </a:ext>
            </a:extLst>
          </p:cNvPr>
          <p:cNvSpPr txBox="1"/>
          <p:nvPr/>
        </p:nvSpPr>
        <p:spPr>
          <a:xfrm>
            <a:off x="914400" y="5802997"/>
            <a:ext cx="508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Marx SJ. </a:t>
            </a:r>
            <a:r>
              <a:rPr lang="en-US" sz="1600" i="1" dirty="0" err="1"/>
              <a:t>Hyperparathyroid</a:t>
            </a:r>
            <a:r>
              <a:rPr lang="en-US" sz="1600" i="1" dirty="0"/>
              <a:t> and </a:t>
            </a:r>
            <a:r>
              <a:rPr lang="en-US" sz="1600" i="1" dirty="0" err="1"/>
              <a:t>Hypoparathyroid</a:t>
            </a:r>
            <a:r>
              <a:rPr lang="en-US" sz="1600" i="1" dirty="0"/>
              <a:t> Disorders.</a:t>
            </a:r>
          </a:p>
          <a:p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 2000;343:1863–75.</a:t>
            </a:r>
          </a:p>
        </p:txBody>
      </p:sp>
    </p:spTree>
    <p:extLst>
      <p:ext uri="{BB962C8B-B14F-4D97-AF65-F5344CB8AC3E}">
        <p14:creationId xmlns:p14="http://schemas.microsoft.com/office/powerpoint/2010/main" val="392268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AD53-9344-4238-B01D-93236B69A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Hyperparathyroidism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0E74A-971F-42D4-B4D0-994E58DFA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b="1" dirty="0"/>
              <a:t>Excess PTH secreti</a:t>
            </a:r>
            <a:r>
              <a:rPr lang="en-US" sz="2800" dirty="0"/>
              <a:t>on from </a:t>
            </a:r>
            <a:r>
              <a:rPr lang="en-US" sz="2800" b="1" dirty="0"/>
              <a:t>one or more of the four overactive </a:t>
            </a:r>
            <a:r>
              <a:rPr lang="en-US" sz="2800" dirty="0"/>
              <a:t>parathyroid glands.</a:t>
            </a:r>
          </a:p>
          <a:p>
            <a:pPr algn="just"/>
            <a:endParaRPr lang="en-US" sz="2800" dirty="0"/>
          </a:p>
          <a:p>
            <a:pPr algn="just"/>
            <a:r>
              <a:rPr lang="en-US" sz="2800" dirty="0"/>
              <a:t>Either due to intrinsic abnormal change: </a:t>
            </a:r>
            <a:r>
              <a:rPr lang="en-US" sz="2800" b="1" dirty="0"/>
              <a:t>Primary(PHPT) or Tertiary hyperparathyroidism.</a:t>
            </a:r>
          </a:p>
          <a:p>
            <a:pPr algn="just"/>
            <a:r>
              <a:rPr lang="en-US" sz="2800" dirty="0"/>
              <a:t>OR from an abnormal calcium homoeostasis affecting production of PTH (</a:t>
            </a:r>
            <a:r>
              <a:rPr lang="en-US" sz="2800" b="1" dirty="0"/>
              <a:t>Secondary hyperparathyroidism</a:t>
            </a:r>
            <a:r>
              <a:rPr lang="en-US" sz="2800" dirty="0"/>
              <a:t>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E2CC9-37F1-4F46-85E4-16EEDAE82018}"/>
              </a:ext>
            </a:extLst>
          </p:cNvPr>
          <p:cNvSpPr txBox="1"/>
          <p:nvPr/>
        </p:nvSpPr>
        <p:spPr>
          <a:xfrm>
            <a:off x="914400" y="5802997"/>
            <a:ext cx="5086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Marx SJ. </a:t>
            </a:r>
            <a:r>
              <a:rPr lang="en-US" sz="1600" i="1" dirty="0" err="1"/>
              <a:t>Hyperparathyroid</a:t>
            </a:r>
            <a:r>
              <a:rPr lang="en-US" sz="1600" i="1" dirty="0"/>
              <a:t> and </a:t>
            </a:r>
            <a:r>
              <a:rPr lang="en-US" sz="1600" i="1" dirty="0" err="1"/>
              <a:t>Hypoparathyroid</a:t>
            </a:r>
            <a:r>
              <a:rPr lang="en-US" sz="1600" i="1" dirty="0"/>
              <a:t> Disorders.</a:t>
            </a:r>
          </a:p>
          <a:p>
            <a:r>
              <a:rPr lang="en-US" sz="1600" i="1" dirty="0"/>
              <a:t>N </a:t>
            </a:r>
            <a:r>
              <a:rPr lang="en-US" sz="1600" i="1" dirty="0" err="1"/>
              <a:t>Engl</a:t>
            </a:r>
            <a:r>
              <a:rPr lang="en-US" sz="1600" i="1" dirty="0"/>
              <a:t> J Med 2000;343:1863–75.</a:t>
            </a:r>
          </a:p>
        </p:txBody>
      </p:sp>
    </p:spTree>
    <p:extLst>
      <p:ext uri="{BB962C8B-B14F-4D97-AF65-F5344CB8AC3E}">
        <p14:creationId xmlns:p14="http://schemas.microsoft.com/office/powerpoint/2010/main" val="1014936450"/>
      </p:ext>
    </p:extLst>
  </p:cSld>
  <p:clrMapOvr>
    <a:masterClrMapping/>
  </p:clrMapOvr>
</p:sld>
</file>

<file path=ppt/theme/theme1.xml><?xml version="1.0" encoding="utf-8"?>
<a:theme xmlns:a="http://schemas.openxmlformats.org/drawingml/2006/main" name="BES 201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BES 2019</Template>
  <TotalTime>1182</TotalTime>
  <Words>4585</Words>
  <Application>Microsoft Office PowerPoint</Application>
  <PresentationFormat>On-screen Show (4:3)</PresentationFormat>
  <Paragraphs>455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9" baseType="lpstr">
      <vt:lpstr>Arial</vt:lpstr>
      <vt:lpstr>Calibri</vt:lpstr>
      <vt:lpstr>UniversLT-CondensedBold</vt:lpstr>
      <vt:lpstr>UniversLT-UltraCondensed</vt:lpstr>
      <vt:lpstr>Wingdings</vt:lpstr>
      <vt:lpstr>BES 2019</vt:lpstr>
      <vt:lpstr>Update on  Hyperparathyroidism Management</vt:lpstr>
      <vt:lpstr>Case A</vt:lpstr>
      <vt:lpstr>PowerPoint Presentation</vt:lpstr>
      <vt:lpstr>PowerPoint Presentation</vt:lpstr>
      <vt:lpstr>Case B</vt:lpstr>
      <vt:lpstr>PowerPoint Presentation</vt:lpstr>
      <vt:lpstr>PowerPoint Presentation</vt:lpstr>
      <vt:lpstr>Serum calcium and Parathyroid hormone(PTH): </vt:lpstr>
      <vt:lpstr>Hyperparathyroidism</vt:lpstr>
      <vt:lpstr>PHPT</vt:lpstr>
      <vt:lpstr>PowerPoint Presentation</vt:lpstr>
      <vt:lpstr>PowerPoint Presentation</vt:lpstr>
      <vt:lpstr>PowerPoint Presentation</vt:lpstr>
      <vt:lpstr>PowerPoint Presentation</vt:lpstr>
      <vt:lpstr>FHPT-JT</vt:lpstr>
      <vt:lpstr>PowerPoint Presentation</vt:lpstr>
      <vt:lpstr>PowerPoint Presentation</vt:lpstr>
      <vt:lpstr>PowerPoint Presentation</vt:lpstr>
      <vt:lpstr>PowerPoint Presentation</vt:lpstr>
      <vt:lpstr>Secondary HPT</vt:lpstr>
      <vt:lpstr>Tertiary HPT</vt:lpstr>
      <vt:lpstr>PHPT</vt:lpstr>
      <vt:lpstr>PowerPoint Presentation</vt:lpstr>
      <vt:lpstr>PowerPoint Presentation</vt:lpstr>
      <vt:lpstr>PowerPoint Presentation</vt:lpstr>
      <vt:lpstr>Others </vt:lpstr>
      <vt:lpstr>PowerPoint Presentation</vt:lpstr>
      <vt:lpstr>PowerPoint Presentation</vt:lpstr>
      <vt:lpstr>PowerPoint Presentation</vt:lpstr>
      <vt:lpstr>PowerPoint Presentation</vt:lpstr>
      <vt:lpstr>Physical findings </vt:lpstr>
      <vt:lpstr>Diagnosis PHPT</vt:lpstr>
      <vt:lpstr>Albumin-adjusted Serum Ca</vt:lpstr>
      <vt:lpstr>PowerPoint Presentation</vt:lpstr>
      <vt:lpstr>PTH</vt:lpstr>
      <vt:lpstr>PowerPoint Presentation</vt:lpstr>
      <vt:lpstr>Others</vt:lpstr>
      <vt:lpstr>PowerPoint Presentation</vt:lpstr>
      <vt:lpstr>PowerPoint Presentation</vt:lpstr>
      <vt:lpstr>PowerPoint Presentation</vt:lpstr>
      <vt:lpstr>Localizing Parathyroid Gland(s)</vt:lpstr>
      <vt:lpstr>PowerPoint Presentation</vt:lpstr>
      <vt:lpstr>PowerPoint Presentation</vt:lpstr>
      <vt:lpstr>Parathyroidectomy</vt:lpstr>
      <vt:lpstr>Indication 2016</vt:lpstr>
      <vt:lpstr>PowerPoint Presentation</vt:lpstr>
      <vt:lpstr>PowerPoint Presentation</vt:lpstr>
      <vt:lpstr>PowerPoint Presentation</vt:lpstr>
      <vt:lpstr>NICE 2019: Referral for surgery</vt:lpstr>
      <vt:lpstr>PowerPoint Presentation</vt:lpstr>
      <vt:lpstr>Bilateral Exploration (BE)</vt:lpstr>
      <vt:lpstr>Minimally Invasive Parathyroidectomy (MIP)</vt:lpstr>
      <vt:lpstr>Extent of Parathyroidectomy</vt:lpstr>
      <vt:lpstr>PowerPoint Presentation</vt:lpstr>
      <vt:lpstr>PowerPoint Presentation</vt:lpstr>
      <vt:lpstr>After parathyroidectomy, monitoring</vt:lpstr>
      <vt:lpstr>PowerPoint Presentation</vt:lpstr>
      <vt:lpstr>PowerPoint Presentation</vt:lpstr>
      <vt:lpstr>PowerPoint Presentation</vt:lpstr>
      <vt:lpstr>PowerPoint Presentation</vt:lpstr>
      <vt:lpstr>Medical Management</vt:lpstr>
      <vt:lpstr>PowerPoint Presentation</vt:lpstr>
      <vt:lpstr>PowerPoint Presentation</vt:lpstr>
      <vt:lpstr>PowerPoint Presentation</vt:lpstr>
      <vt:lpstr>Observation &amp; surveillance: </vt:lpstr>
      <vt:lpstr>PowerPoint Presentation</vt:lpstr>
      <vt:lpstr>PowerPoint Presentation</vt:lpstr>
      <vt:lpstr>Pregnancy</vt:lpstr>
      <vt:lpstr>Acute severe (&gt; 15 mg/dL) hypercalcemia</vt:lpstr>
      <vt:lpstr>Tertiary HPT</vt:lpstr>
      <vt:lpstr>Summary: HPT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ASUS</cp:lastModifiedBy>
  <cp:revision>420</cp:revision>
  <dcterms:created xsi:type="dcterms:W3CDTF">2019-10-22T03:23:06Z</dcterms:created>
  <dcterms:modified xsi:type="dcterms:W3CDTF">2019-11-02T06:01:31Z</dcterms:modified>
</cp:coreProperties>
</file>