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82" r:id="rId16"/>
    <p:sldId id="284" r:id="rId17"/>
    <p:sldId id="283" r:id="rId18"/>
    <p:sldId id="279" r:id="rId19"/>
    <p:sldId id="281" r:id="rId20"/>
    <p:sldId id="272" r:id="rId21"/>
    <p:sldId id="273" r:id="rId22"/>
    <p:sldId id="274" r:id="rId23"/>
    <p:sldId id="275" r:id="rId24"/>
    <p:sldId id="276" r:id="rId25"/>
    <p:sldId id="271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78C"/>
    <a:srgbClr val="EF4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>
      <p:cViewPr varScale="1">
        <p:scale>
          <a:sx n="63" d="100"/>
          <a:sy n="63" d="100"/>
        </p:scale>
        <p:origin x="896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550A6-3BAE-4314-9869-EB46F84A633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4F36-DF0B-4DC8-8973-11C3697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6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55CF5D-EFED-4911-972C-905BD70294F8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9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Notes</a:t>
            </a:r>
          </a:p>
          <a:p>
            <a:r>
              <a:rPr lang="en-GB" dirty="0"/>
              <a:t>Concerns that specific diabetes drugs could potentially be associated with adverse CV outcomes resulted in a regulatory mandate to assess the CV safety of T2D drugs in dedicated CVOTs</a:t>
            </a:r>
            <a:r>
              <a:rPr lang="en-GB" baseline="30000" dirty="0"/>
              <a:t>1,2</a:t>
            </a:r>
          </a:p>
          <a:p>
            <a:r>
              <a:rPr lang="en-GB" dirty="0"/>
              <a:t>EMPA-REG OUTCOME</a:t>
            </a:r>
            <a:r>
              <a:rPr lang="en-GB" altLang="en-US" baseline="30000" dirty="0"/>
              <a:t>®</a:t>
            </a:r>
            <a:r>
              <a:rPr lang="en-GB" dirty="0"/>
              <a:t> is a dedicated CVOT for empagliflozin in patients with T2D and established CV disease</a:t>
            </a:r>
            <a:r>
              <a:rPr lang="en-GB" baseline="30000" dirty="0"/>
              <a:t>3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High risk for CV disease was defined as the presence of at least one of the following:</a:t>
            </a:r>
          </a:p>
          <a:p>
            <a:pPr lvl="2"/>
            <a:r>
              <a:rPr lang="en-GB" dirty="0"/>
              <a:t>Myocardial infarction &gt;2 months prior to informed consent</a:t>
            </a:r>
          </a:p>
          <a:p>
            <a:pPr lvl="2"/>
            <a:r>
              <a:rPr lang="en-GB" dirty="0"/>
              <a:t>Evidence of single- or multi-vessel coronary disease</a:t>
            </a:r>
          </a:p>
          <a:p>
            <a:pPr lvl="2"/>
            <a:r>
              <a:rPr lang="en-GB" dirty="0"/>
              <a:t>Unstable angina &gt;2 months prior to informed consent</a:t>
            </a:r>
          </a:p>
          <a:p>
            <a:pPr lvl="2"/>
            <a:r>
              <a:rPr lang="en-GB" dirty="0"/>
              <a:t>Stroke &gt;2 months prior to informed consent</a:t>
            </a:r>
          </a:p>
          <a:p>
            <a:pPr lvl="2"/>
            <a:r>
              <a:rPr lang="en-GB" dirty="0"/>
              <a:t>Occlusive peripheral artery disease</a:t>
            </a:r>
          </a:p>
          <a:p>
            <a:pPr lvl="1"/>
            <a:r>
              <a:rPr lang="en-GB" dirty="0"/>
              <a:t>Effects of empagliflozin were measured for a median of 3.1 years of observation time </a:t>
            </a:r>
          </a:p>
          <a:p>
            <a:pPr lvl="2"/>
            <a:r>
              <a:rPr lang="en-GB" dirty="0"/>
              <a:t>Median duration of treatment was 2.6 years</a:t>
            </a:r>
          </a:p>
          <a:p>
            <a:pPr lvl="2"/>
            <a:endParaRPr lang="en-GB" dirty="0"/>
          </a:p>
          <a:p>
            <a:pPr marL="0" indent="0">
              <a:buNone/>
            </a:pPr>
            <a:r>
              <a:rPr lang="en-GB" b="1" dirty="0"/>
              <a:t>Abbreviations</a:t>
            </a:r>
          </a:p>
          <a:p>
            <a:pPr marL="0" indent="0">
              <a:buNone/>
            </a:pPr>
            <a:r>
              <a:rPr lang="en-US" dirty="0"/>
              <a:t>CV, cardiovascular; CVOT cardiovascular outcome trial; T2D, type 2 diabetes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References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Udell JA </a:t>
            </a:r>
            <a:r>
              <a:rPr lang="en-GB" i="1" dirty="0"/>
              <a:t>et al. Lancet Diabetes Endocrinol </a:t>
            </a:r>
            <a:r>
              <a:rPr lang="en-GB" dirty="0"/>
              <a:t>2015;3:356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Department of Health and Human Services, Food and Drug Administration. Guidance for industry: diabetes mellitus — evaluating cardiovascular risk in new antidiabetic therapies to treat type 2 diabetes. www.fda.gov/downloads/drugs/guidancecomplianceregulatory</a:t>
            </a:r>
            <a:br>
              <a:rPr lang="en-GB" dirty="0"/>
            </a:br>
            <a:r>
              <a:rPr lang="en-GB" dirty="0"/>
              <a:t>information/guidances/ucm071627.pdf (accessed September 2018)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Zinman B </a:t>
            </a:r>
            <a:r>
              <a:rPr lang="da-DK" i="1" dirty="0"/>
              <a:t>et al. N Engl J Med </a:t>
            </a:r>
            <a:r>
              <a:rPr lang="da-DK" dirty="0"/>
              <a:t>2015;373:2117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2A28-4996-47B4-AC2C-288A394EC056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</p:spTree>
    <p:extLst>
      <p:ext uri="{BB962C8B-B14F-4D97-AF65-F5344CB8AC3E}">
        <p14:creationId xmlns:p14="http://schemas.microsoft.com/office/powerpoint/2010/main" val="337075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AD7133C-5F9C-4F7F-9637-3E296898A7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36000" y="1339200"/>
            <a:ext cx="11520000" cy="43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393529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31" y="188642"/>
            <a:ext cx="11519339" cy="1008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336000" y="6213309"/>
            <a:ext cx="9124800" cy="41429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944832" y="6576731"/>
            <a:ext cx="1247168" cy="212643"/>
          </a:xfrm>
          <a:prstGeom prst="rect">
            <a:avLst/>
          </a:prstGeom>
        </p:spPr>
        <p:txBody>
          <a:bodyPr/>
          <a:lstStyle/>
          <a:p>
            <a:fld id="{4AD7133C-5F9C-4F7F-9637-3E296898A7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05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5429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20034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700" y="78549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C872D-C668-4AF2-BCBD-16EDD74B9A2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9100" y="78549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1100" y="78549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2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f.org/component/attachments/?task=download&amp;id=2155:IDFE-Sick-day-management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f.org/component/attachments/?task=download&amp;id=2155:IDFE-Sick-day-management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f.org/component/attachments/?task=download&amp;id=2155:IDFE-Sick-day-management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specific-groups/people-at-higher-risk.htm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iabetes.org.uk/about_us/news/coronavirus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asd-elearning.org/covid-19/" TargetMode="External"/><Relationship Id="rId5" Type="http://schemas.openxmlformats.org/officeDocument/2006/relationships/hyperlink" Target="https://www.ema.europa.eu/en/news/ema-gives-advice-use-non-steroidal-anti-inflammatories-covid-19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iabetes.ca/en-CA/resources/tools---resources/faq-about-covid-19-and-diabetes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iabetes.ca/en-CA/resources/tools---resources/faq-about-covid-19-and-diabetes" TargetMode="External"/><Relationship Id="rId5" Type="http://schemas.openxmlformats.org/officeDocument/2006/relationships/hyperlink" Target="https://www.diabetes.org.uk/about_us/news/coronaviru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3"/>
          <p:cNvSpPr txBox="1"/>
          <p:nvPr/>
        </p:nvSpPr>
        <p:spPr>
          <a:xfrm>
            <a:off x="548103" y="3531142"/>
            <a:ext cx="5560060" cy="1599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endParaRPr sz="4000" dirty="0">
              <a:latin typeface="Arial"/>
              <a:cs typeface="Arial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6711590-2813-458B-AF5E-B8767FB549C9}"/>
              </a:ext>
            </a:extLst>
          </p:cNvPr>
          <p:cNvSpPr txBox="1">
            <a:spLocks/>
          </p:cNvSpPr>
          <p:nvPr/>
        </p:nvSpPr>
        <p:spPr>
          <a:xfrm>
            <a:off x="82177" y="2809441"/>
            <a:ext cx="9823824" cy="880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601118" indent="-364058" algn="l" defTabSz="482588" rtl="0" eaLnBrk="1" latinLnBrk="0" hangingPunct="1">
              <a:spcBef>
                <a:spcPts val="533"/>
              </a:spcBef>
              <a:buClr>
                <a:schemeClr val="accent1"/>
              </a:buClr>
              <a:buFont typeface="Arial"/>
              <a:buChar char="–"/>
              <a:tabLst>
                <a:tab pos="601118" algn="l"/>
              </a:tabLst>
              <a:defRPr sz="24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2pPr>
            <a:lvl3pPr marL="838179" indent="-237061" algn="l" defTabSz="609585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tabLst>
                <a:tab pos="838179" algn="l"/>
              </a:tabLst>
              <a:defRPr sz="20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3pPr>
            <a:lvl4pPr marL="1193770" indent="-355591" algn="l" defTabSz="609585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4pPr>
            <a:lvl5pPr marL="1439297" indent="-245527" algn="l" defTabSz="609585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»"/>
              <a:tabLst>
                <a:tab pos="1794888" algn="l"/>
              </a:tabLst>
              <a:defRPr sz="18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50000"/>
              </a:lnSpc>
              <a:spcBef>
                <a:spcPts val="209"/>
              </a:spcBef>
            </a:pPr>
            <a:r>
              <a:rPr lang="en-US" sz="1800" b="1" dirty="0">
                <a:solidFill>
                  <a:srgbClr val="F5878C"/>
                </a:solidFill>
                <a:cs typeface="Arial"/>
              </a:rPr>
              <a:t>Ma</a:t>
            </a:r>
            <a:r>
              <a:rPr lang="en-US" sz="1800" b="1" spc="-9" dirty="0">
                <a:solidFill>
                  <a:srgbClr val="F5878C"/>
                </a:solidFill>
                <a:cs typeface="Arial"/>
              </a:rPr>
              <a:t>n</a:t>
            </a:r>
            <a:r>
              <a:rPr lang="en-US" sz="1800" b="1" dirty="0">
                <a:solidFill>
                  <a:srgbClr val="F5878C"/>
                </a:solidFill>
                <a:cs typeface="Arial"/>
              </a:rPr>
              <a:t>age</a:t>
            </a:r>
            <a:r>
              <a:rPr lang="en-US" sz="1800" b="1" spc="-14" dirty="0">
                <a:solidFill>
                  <a:srgbClr val="F5878C"/>
                </a:solidFill>
                <a:cs typeface="Arial"/>
              </a:rPr>
              <a:t>m</a:t>
            </a:r>
            <a:r>
              <a:rPr lang="en-US" sz="1800" b="1" dirty="0">
                <a:solidFill>
                  <a:srgbClr val="F5878C"/>
                </a:solidFill>
                <a:cs typeface="Arial"/>
              </a:rPr>
              <a:t>ent</a:t>
            </a:r>
            <a:r>
              <a:rPr lang="en-US" sz="1800" b="1" spc="-112" dirty="0">
                <a:solidFill>
                  <a:srgbClr val="F5878C"/>
                </a:solidFill>
                <a:cs typeface="Arial"/>
              </a:rPr>
              <a:t> </a:t>
            </a:r>
            <a:r>
              <a:rPr lang="en-US" sz="1800" b="1" dirty="0">
                <a:solidFill>
                  <a:srgbClr val="F5878C"/>
                </a:solidFill>
                <a:cs typeface="Arial"/>
              </a:rPr>
              <a:t>priorities</a:t>
            </a:r>
            <a:r>
              <a:rPr lang="en-US" sz="1800" b="1" spc="-131" dirty="0">
                <a:solidFill>
                  <a:srgbClr val="F5878C"/>
                </a:solidFill>
                <a:cs typeface="Arial"/>
              </a:rPr>
              <a:t> </a:t>
            </a:r>
            <a:r>
              <a:rPr lang="en-US" sz="1800" b="1" dirty="0">
                <a:solidFill>
                  <a:srgbClr val="F5878C"/>
                </a:solidFill>
                <a:cs typeface="Arial"/>
              </a:rPr>
              <a:t>for patients</a:t>
            </a:r>
            <a:r>
              <a:rPr lang="en-US" sz="1800" b="1" spc="9" dirty="0">
                <a:solidFill>
                  <a:srgbClr val="F5878C"/>
                </a:solidFill>
                <a:cs typeface="Arial"/>
              </a:rPr>
              <a:t> </a:t>
            </a:r>
            <a:r>
              <a:rPr lang="en-US" sz="1800" b="1" dirty="0">
                <a:solidFill>
                  <a:srgbClr val="F5878C"/>
                </a:solidFill>
                <a:cs typeface="Arial"/>
              </a:rPr>
              <a:t>with T2D</a:t>
            </a:r>
            <a:r>
              <a:rPr lang="en-US" sz="1800" b="1" spc="-75" dirty="0">
                <a:solidFill>
                  <a:srgbClr val="F5878C"/>
                </a:solidFill>
                <a:cs typeface="Arial"/>
              </a:rPr>
              <a:t> </a:t>
            </a:r>
            <a:r>
              <a:rPr lang="en-US" sz="1800" b="1" dirty="0">
                <a:solidFill>
                  <a:srgbClr val="F5878C"/>
                </a:solidFill>
                <a:cs typeface="Arial"/>
              </a:rPr>
              <a:t>during</a:t>
            </a:r>
            <a:r>
              <a:rPr lang="en-US" sz="1800" b="1" spc="-86" dirty="0">
                <a:solidFill>
                  <a:srgbClr val="F5878C"/>
                </a:solidFill>
                <a:cs typeface="Arial"/>
              </a:rPr>
              <a:t> </a:t>
            </a:r>
            <a:r>
              <a:rPr lang="en-US" sz="1800" b="1" dirty="0">
                <a:solidFill>
                  <a:srgbClr val="F5878C"/>
                </a:solidFill>
                <a:cs typeface="Arial"/>
              </a:rPr>
              <a:t>the</a:t>
            </a:r>
            <a:r>
              <a:rPr lang="en-US" sz="1800" b="1" spc="-55" dirty="0">
                <a:solidFill>
                  <a:srgbClr val="F5878C"/>
                </a:solidFill>
                <a:cs typeface="Arial"/>
              </a:rPr>
              <a:t> </a:t>
            </a:r>
            <a:r>
              <a:rPr lang="en-US" sz="1800" b="1" dirty="0">
                <a:solidFill>
                  <a:srgbClr val="F5878C"/>
                </a:solidFill>
                <a:cs typeface="Arial"/>
              </a:rPr>
              <a:t>COVI</a:t>
            </a:r>
            <a:r>
              <a:rPr lang="en-US" sz="1800" b="1" spc="14" dirty="0">
                <a:solidFill>
                  <a:srgbClr val="F5878C"/>
                </a:solidFill>
                <a:cs typeface="Arial"/>
              </a:rPr>
              <a:t>D</a:t>
            </a:r>
            <a:r>
              <a:rPr lang="en-US" sz="1800" b="1" dirty="0">
                <a:solidFill>
                  <a:srgbClr val="F5878C"/>
                </a:solidFill>
                <a:cs typeface="Arial"/>
              </a:rPr>
              <a:t>-19</a:t>
            </a:r>
            <a:r>
              <a:rPr lang="en-US" sz="1800" b="1" spc="-159" dirty="0">
                <a:solidFill>
                  <a:srgbClr val="F5878C"/>
                </a:solidFill>
                <a:cs typeface="Arial"/>
              </a:rPr>
              <a:t> </a:t>
            </a:r>
            <a:r>
              <a:rPr lang="en-US" sz="1800" b="1" dirty="0">
                <a:solidFill>
                  <a:srgbClr val="F5878C"/>
                </a:solidFill>
                <a:cs typeface="Arial"/>
              </a:rPr>
              <a:t>outbreak &amp; Guideline &amp; evidence based recommendations of SGLT2 Inhibitors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5878C"/>
              </a:solidFill>
              <a:effectLst/>
              <a:uLnTx/>
              <a:uFillTx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25AC1E7-545F-4A70-8715-36695BB4F2B9}"/>
              </a:ext>
            </a:extLst>
          </p:cNvPr>
          <p:cNvSpPr txBox="1">
            <a:spLocks/>
          </p:cNvSpPr>
          <p:nvPr/>
        </p:nvSpPr>
        <p:spPr>
          <a:xfrm>
            <a:off x="82176" y="1395307"/>
            <a:ext cx="9258300" cy="1166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12700">
              <a:spcBef>
                <a:spcPts val="209"/>
              </a:spcBef>
            </a:pPr>
            <a:r>
              <a:rPr lang="en-US" sz="4000" b="1" spc="-22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T2DM management during</a:t>
            </a:r>
            <a:r>
              <a:rPr lang="en-US" sz="4000" b="1" spc="-66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COVI</a:t>
            </a:r>
            <a:r>
              <a:rPr lang="en-US" sz="4000" b="1" spc="4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-19 &amp; Clinical Place of SGLT 2 inhibitors</a:t>
            </a:r>
          </a:p>
        </p:txBody>
      </p:sp>
      <p:sp>
        <p:nvSpPr>
          <p:cNvPr id="19" name="object 17"/>
          <p:cNvSpPr/>
          <p:nvPr/>
        </p:nvSpPr>
        <p:spPr>
          <a:xfrm>
            <a:off x="0" y="6477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0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9"/>
          <p:cNvSpPr/>
          <p:nvPr/>
        </p:nvSpPr>
        <p:spPr>
          <a:xfrm>
            <a:off x="9906000" y="0"/>
            <a:ext cx="2286000" cy="6477000"/>
          </a:xfrm>
          <a:custGeom>
            <a:avLst/>
            <a:gdLst/>
            <a:ahLst/>
            <a:cxnLst/>
            <a:rect l="l" t="t" r="r" b="b"/>
            <a:pathLst>
              <a:path w="6071616" h="4821935">
                <a:moveTo>
                  <a:pt x="0" y="4821935"/>
                </a:moveTo>
                <a:lnTo>
                  <a:pt x="6071616" y="4821935"/>
                </a:lnTo>
                <a:lnTo>
                  <a:pt x="6071616" y="0"/>
                </a:lnTo>
                <a:lnTo>
                  <a:pt x="0" y="0"/>
                </a:lnTo>
                <a:lnTo>
                  <a:pt x="0" y="4821935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600" y="1848612"/>
            <a:ext cx="10972800" cy="1048512"/>
          </a:xfrm>
          <a:custGeom>
            <a:avLst/>
            <a:gdLst/>
            <a:ahLst/>
            <a:cxnLst/>
            <a:rect l="l" t="t" r="r" b="b"/>
            <a:pathLst>
              <a:path w="10972800" h="1048512">
                <a:moveTo>
                  <a:pt x="0" y="1048512"/>
                </a:moveTo>
                <a:lnTo>
                  <a:pt x="10972800" y="1048512"/>
                </a:lnTo>
                <a:lnTo>
                  <a:pt x="10972800" y="0"/>
                </a:lnTo>
                <a:lnTo>
                  <a:pt x="0" y="0"/>
                </a:lnTo>
                <a:lnTo>
                  <a:pt x="0" y="1048512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3316" y="2973324"/>
            <a:ext cx="10972800" cy="1048512"/>
          </a:xfrm>
          <a:custGeom>
            <a:avLst/>
            <a:gdLst/>
            <a:ahLst/>
            <a:cxnLst/>
            <a:rect l="l" t="t" r="r" b="b"/>
            <a:pathLst>
              <a:path w="10972800" h="1048512">
                <a:moveTo>
                  <a:pt x="0" y="1048512"/>
                </a:moveTo>
                <a:lnTo>
                  <a:pt x="10972800" y="1048512"/>
                </a:lnTo>
                <a:lnTo>
                  <a:pt x="10972800" y="0"/>
                </a:lnTo>
                <a:lnTo>
                  <a:pt x="0" y="0"/>
                </a:lnTo>
                <a:lnTo>
                  <a:pt x="0" y="1048512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3316" y="4098036"/>
            <a:ext cx="10972800" cy="1406652"/>
          </a:xfrm>
          <a:custGeom>
            <a:avLst/>
            <a:gdLst/>
            <a:ahLst/>
            <a:cxnLst/>
            <a:rect l="l" t="t" r="r" b="b"/>
            <a:pathLst>
              <a:path w="10972800" h="1406652">
                <a:moveTo>
                  <a:pt x="0" y="1406652"/>
                </a:moveTo>
                <a:lnTo>
                  <a:pt x="10972800" y="1406652"/>
                </a:lnTo>
                <a:lnTo>
                  <a:pt x="10972800" y="0"/>
                </a:lnTo>
                <a:lnTo>
                  <a:pt x="0" y="0"/>
                </a:lnTo>
                <a:lnTo>
                  <a:pt x="0" y="1406652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6900" y="269793"/>
            <a:ext cx="518311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Wh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800" spc="-5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sh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u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-62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be</a:t>
            </a:r>
            <a:r>
              <a:rPr sz="2800" spc="-21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ne</a:t>
            </a:r>
            <a:r>
              <a:rPr sz="2800" spc="-52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if a</a:t>
            </a:r>
            <a:r>
              <a:rPr sz="2800" spc="-15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0063" y="269793"/>
            <a:ext cx="71072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wi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0842" y="269793"/>
            <a:ext cx="142410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b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900" y="696266"/>
            <a:ext cx="35520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2909" y="696266"/>
            <a:ext cx="77066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y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ur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4733" y="696266"/>
            <a:ext cx="77066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5491" y="696266"/>
            <a:ext cx="6516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has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8257" y="696266"/>
            <a:ext cx="191787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CO</a:t>
            </a:r>
            <a:r>
              <a:rPr sz="2800" spc="-14" dirty="0">
                <a:solidFill>
                  <a:srgbClr val="6382C3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14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-19?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lang="en-US" sz="1100" dirty="0">
                <a:solidFill>
                  <a:srgbClr val="9C9C9C"/>
                </a:solidFill>
                <a:latin typeface="Arial"/>
                <a:cs typeface="Arial"/>
              </a:rPr>
              <a:t>9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530" y="6529604"/>
            <a:ext cx="314226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</a:t>
            </a:r>
            <a:r>
              <a:rPr sz="110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.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-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etab</a:t>
            </a:r>
            <a:r>
              <a:rPr sz="110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yn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r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4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: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316" y="4098036"/>
            <a:ext cx="10972800" cy="1406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58"/>
              </a:spcBef>
            </a:pPr>
            <a:endParaRPr sz="1000"/>
          </a:p>
          <a:p>
            <a:pPr marL="144779">
              <a:lnSpc>
                <a:spcPct val="95825"/>
              </a:lnSpc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•</a:t>
            </a:r>
            <a:r>
              <a:rPr sz="2400" spc="35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F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400" b="1" spc="-1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w</a:t>
            </a:r>
            <a:r>
              <a:rPr sz="2400" b="1" spc="-2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g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ral sic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k-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y g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ida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ce 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f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or p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ts</a:t>
            </a:r>
            <a:r>
              <a:rPr sz="2400" b="1" spc="-1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6382C3"/>
                </a:solidFill>
                <a:latin typeface="Arial"/>
                <a:cs typeface="Arial"/>
              </a:rPr>
              <a:t>w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400" b="1" spc="-4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dia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b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etes</a:t>
            </a:r>
            <a:endParaRPr sz="2400">
              <a:latin typeface="Arial"/>
              <a:cs typeface="Arial"/>
            </a:endParaRPr>
          </a:p>
          <a:p>
            <a:pPr marL="381000">
              <a:lnSpc>
                <a:spcPct val="95825"/>
              </a:lnSpc>
              <a:spcBef>
                <a:spcPts val="609"/>
              </a:spcBef>
            </a:pPr>
            <a:r>
              <a:rPr sz="2200" spc="0" dirty="0">
                <a:solidFill>
                  <a:srgbClr val="6382C3"/>
                </a:solidFill>
                <a:latin typeface="Arial"/>
                <a:cs typeface="Arial"/>
              </a:rPr>
              <a:t>– </a:t>
            </a:r>
            <a:r>
              <a:rPr sz="2200" spc="41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The</a:t>
            </a:r>
            <a:r>
              <a:rPr sz="2200" spc="-17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major</a:t>
            </a:r>
            <a:r>
              <a:rPr sz="2200" spc="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ty</a:t>
            </a:r>
            <a:r>
              <a:rPr sz="2200" spc="-66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of</a:t>
            </a:r>
            <a:r>
              <a:rPr sz="2200" spc="-3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pa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nts</a:t>
            </a:r>
            <a:r>
              <a:rPr sz="2200" spc="-76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have</a:t>
            </a:r>
            <a:r>
              <a:rPr sz="2200" spc="-32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200" spc="-12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mi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2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200" spc="-7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and</a:t>
            </a:r>
            <a:r>
              <a:rPr sz="2200" spc="-16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200" spc="-3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be</a:t>
            </a:r>
            <a:r>
              <a:rPr sz="22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mana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ed</a:t>
            </a:r>
            <a:r>
              <a:rPr sz="2200" spc="-71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at</a:t>
            </a:r>
            <a:r>
              <a:rPr sz="2200" spc="-3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home</a:t>
            </a:r>
            <a:endParaRPr sz="2200">
              <a:latin typeface="Arial"/>
              <a:cs typeface="Arial"/>
            </a:endParaRPr>
          </a:p>
          <a:p>
            <a:pPr marL="381000">
              <a:lnSpc>
                <a:spcPct val="95825"/>
              </a:lnSpc>
              <a:spcBef>
                <a:spcPts val="614"/>
              </a:spcBef>
            </a:pPr>
            <a:r>
              <a:rPr sz="2200" spc="0" dirty="0">
                <a:solidFill>
                  <a:srgbClr val="6382C3"/>
                </a:solidFill>
                <a:latin typeface="Arial"/>
                <a:cs typeface="Arial"/>
              </a:rPr>
              <a:t>– </a:t>
            </a:r>
            <a:r>
              <a:rPr sz="2200" spc="41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Sy</a:t>
            </a:r>
            <a:r>
              <a:rPr sz="2200" spc="-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pt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matic</a:t>
            </a:r>
            <a:r>
              <a:rPr sz="2200" spc="-97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tre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tment</a:t>
            </a:r>
            <a:r>
              <a:rPr sz="2200" spc="-52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with</a:t>
            </a:r>
            <a:r>
              <a:rPr sz="220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ra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et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mol,</a:t>
            </a:r>
            <a:r>
              <a:rPr sz="2200" spc="-112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eam</a:t>
            </a:r>
            <a:r>
              <a:rPr sz="2200" spc="-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ti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n,</a:t>
            </a:r>
            <a:r>
              <a:rPr sz="2200" spc="-98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etc.</a:t>
            </a:r>
            <a:r>
              <a:rPr sz="2200" spc="-3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200" spc="-3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2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200" spc="4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2200" spc="0" dirty="0">
                <a:solidFill>
                  <a:srgbClr val="5A5A5A"/>
                </a:solidFill>
                <a:latin typeface="Arial"/>
                <a:cs typeface="Arial"/>
              </a:rPr>
              <a:t>iven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316" y="2973324"/>
            <a:ext cx="10972800" cy="1048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3"/>
              </a:spcBef>
            </a:pPr>
            <a:endParaRPr sz="1300"/>
          </a:p>
          <a:p>
            <a:pPr marL="144779">
              <a:lnSpc>
                <a:spcPct val="95825"/>
              </a:lnSpc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•</a:t>
            </a:r>
            <a:r>
              <a:rPr sz="2400" spc="35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En</a:t>
            </a:r>
            <a:r>
              <a:rPr sz="2400" b="1" spc="-9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ure 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he af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f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ected</a:t>
            </a:r>
            <a:r>
              <a:rPr sz="2400" b="1" spc="-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pers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n is isolated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for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14 days or</a:t>
            </a:r>
            <a:r>
              <a:rPr sz="24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until</a:t>
            </a:r>
            <a:r>
              <a:rPr sz="24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the 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ymp</a:t>
            </a:r>
            <a:r>
              <a:rPr sz="24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oms</a:t>
            </a:r>
            <a:endParaRPr sz="2400">
              <a:latin typeface="Arial"/>
              <a:cs typeface="Arial"/>
            </a:endParaRPr>
          </a:p>
          <a:p>
            <a:pPr marL="381000">
              <a:lnSpc>
                <a:spcPct val="95825"/>
              </a:lnSpc>
              <a:spcBef>
                <a:spcPts val="120"/>
              </a:spcBef>
            </a:pP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reso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ve</a:t>
            </a:r>
            <a:r>
              <a:rPr sz="24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(wh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ch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ver</a:t>
            </a:r>
            <a:r>
              <a:rPr sz="2400" spc="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is 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r)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9600" y="1848612"/>
            <a:ext cx="10972800" cy="1048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38"/>
              </a:spcBef>
            </a:pPr>
            <a:endParaRPr sz="1300" dirty="0"/>
          </a:p>
          <a:p>
            <a:pPr marL="144170">
              <a:lnSpc>
                <a:spcPct val="95825"/>
              </a:lnSpc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•</a:t>
            </a:r>
            <a:r>
              <a:rPr sz="2400" spc="35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400" b="1" spc="-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fy the</a:t>
            </a:r>
            <a:r>
              <a:rPr sz="2400" b="1" spc="-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pro</a:t>
            </a:r>
            <a:r>
              <a:rPr sz="2400" b="1" spc="-9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riate </a:t>
            </a:r>
            <a:r>
              <a:rPr sz="2400" b="1" spc="-9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400" b="1" spc="-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thority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in</a:t>
            </a:r>
            <a:r>
              <a:rPr sz="24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case a person w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th</a:t>
            </a:r>
            <a:r>
              <a:rPr sz="24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endParaRPr sz="2400" dirty="0">
              <a:latin typeface="Arial"/>
              <a:cs typeface="Arial"/>
            </a:endParaRPr>
          </a:p>
          <a:p>
            <a:pPr marL="380390">
              <a:lnSpc>
                <a:spcPct val="95825"/>
              </a:lnSpc>
              <a:spcBef>
                <a:spcPts val="120"/>
              </a:spcBef>
            </a:pP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dev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ps</a:t>
            </a:r>
            <a:r>
              <a:rPr sz="2400" spc="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feve</a:t>
            </a:r>
            <a:r>
              <a:rPr sz="2400" spc="-125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coug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2400" spc="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runny nose</a:t>
            </a:r>
            <a:r>
              <a:rPr sz="24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or 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yspno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4172" y="1359662"/>
            <a:ext cx="3466846" cy="1449577"/>
          </a:xfrm>
          <a:custGeom>
            <a:avLst/>
            <a:gdLst/>
            <a:ahLst/>
            <a:cxnLst/>
            <a:rect l="l" t="t" r="r" b="b"/>
            <a:pathLst>
              <a:path w="3466846" h="1449577">
                <a:moveTo>
                  <a:pt x="0" y="1449577"/>
                </a:moveTo>
                <a:lnTo>
                  <a:pt x="3466846" y="1449577"/>
                </a:lnTo>
                <a:lnTo>
                  <a:pt x="3466846" y="0"/>
                </a:lnTo>
                <a:lnTo>
                  <a:pt x="0" y="0"/>
                </a:lnTo>
                <a:lnTo>
                  <a:pt x="0" y="1449577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600" y="2891536"/>
            <a:ext cx="3466846" cy="1449577"/>
          </a:xfrm>
          <a:custGeom>
            <a:avLst/>
            <a:gdLst/>
            <a:ahLst/>
            <a:cxnLst/>
            <a:rect l="l" t="t" r="r" b="b"/>
            <a:pathLst>
              <a:path w="3466846" h="1449577">
                <a:moveTo>
                  <a:pt x="0" y="1449577"/>
                </a:moveTo>
                <a:lnTo>
                  <a:pt x="3466846" y="1449577"/>
                </a:lnTo>
                <a:lnTo>
                  <a:pt x="3466846" y="0"/>
                </a:lnTo>
                <a:lnTo>
                  <a:pt x="0" y="0"/>
                </a:lnTo>
                <a:lnTo>
                  <a:pt x="0" y="1449577"/>
                </a:lnTo>
                <a:close/>
              </a:path>
            </a:pathLst>
          </a:custGeom>
          <a:solidFill>
            <a:srgbClr val="8F2F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600" y="4437392"/>
            <a:ext cx="3466846" cy="1449577"/>
          </a:xfrm>
          <a:custGeom>
            <a:avLst/>
            <a:gdLst/>
            <a:ahLst/>
            <a:cxnLst/>
            <a:rect l="l" t="t" r="r" b="b"/>
            <a:pathLst>
              <a:path w="3466846" h="1449577">
                <a:moveTo>
                  <a:pt x="0" y="1449577"/>
                </a:moveTo>
                <a:lnTo>
                  <a:pt x="3466846" y="1449577"/>
                </a:lnTo>
                <a:lnTo>
                  <a:pt x="3466846" y="0"/>
                </a:lnTo>
                <a:lnTo>
                  <a:pt x="0" y="0"/>
                </a:lnTo>
                <a:lnTo>
                  <a:pt x="0" y="1449577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71847" y="1590243"/>
            <a:ext cx="6840728" cy="710615"/>
          </a:xfrm>
          <a:custGeom>
            <a:avLst/>
            <a:gdLst/>
            <a:ahLst/>
            <a:cxnLst/>
            <a:rect l="l" t="t" r="r" b="b"/>
            <a:pathLst>
              <a:path w="6840728" h="710615">
                <a:moveTo>
                  <a:pt x="0" y="710615"/>
                </a:moveTo>
                <a:lnTo>
                  <a:pt x="6840728" y="710615"/>
                </a:lnTo>
                <a:lnTo>
                  <a:pt x="6840728" y="0"/>
                </a:lnTo>
                <a:lnTo>
                  <a:pt x="0" y="0"/>
                </a:lnTo>
                <a:lnTo>
                  <a:pt x="0" y="710615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71847" y="2300795"/>
            <a:ext cx="6840728" cy="428434"/>
          </a:xfrm>
          <a:custGeom>
            <a:avLst/>
            <a:gdLst/>
            <a:ahLst/>
            <a:cxnLst/>
            <a:rect l="l" t="t" r="r" b="b"/>
            <a:pathLst>
              <a:path w="6840728" h="428434">
                <a:moveTo>
                  <a:pt x="0" y="428434"/>
                </a:moveTo>
                <a:lnTo>
                  <a:pt x="6840728" y="428434"/>
                </a:lnTo>
                <a:lnTo>
                  <a:pt x="6840728" y="0"/>
                </a:lnTo>
                <a:lnTo>
                  <a:pt x="0" y="0"/>
                </a:lnTo>
                <a:lnTo>
                  <a:pt x="0" y="428434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1847" y="2729229"/>
            <a:ext cx="2808351" cy="1920240"/>
          </a:xfrm>
          <a:custGeom>
            <a:avLst/>
            <a:gdLst/>
            <a:ahLst/>
            <a:cxnLst/>
            <a:rect l="l" t="t" r="r" b="b"/>
            <a:pathLst>
              <a:path w="2808351" h="1920240">
                <a:moveTo>
                  <a:pt x="0" y="1920240"/>
                </a:moveTo>
                <a:lnTo>
                  <a:pt x="2808351" y="1920240"/>
                </a:lnTo>
                <a:lnTo>
                  <a:pt x="2808351" y="0"/>
                </a:lnTo>
                <a:lnTo>
                  <a:pt x="0" y="0"/>
                </a:lnTo>
                <a:lnTo>
                  <a:pt x="0" y="1920240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80198" y="2729229"/>
            <a:ext cx="4032504" cy="1920240"/>
          </a:xfrm>
          <a:custGeom>
            <a:avLst/>
            <a:gdLst/>
            <a:ahLst/>
            <a:cxnLst/>
            <a:rect l="l" t="t" r="r" b="b"/>
            <a:pathLst>
              <a:path w="4032504" h="1920240">
                <a:moveTo>
                  <a:pt x="0" y="1920240"/>
                </a:moveTo>
                <a:lnTo>
                  <a:pt x="4032504" y="1920240"/>
                </a:lnTo>
                <a:lnTo>
                  <a:pt x="4032504" y="0"/>
                </a:lnTo>
                <a:lnTo>
                  <a:pt x="0" y="0"/>
                </a:lnTo>
                <a:lnTo>
                  <a:pt x="0" y="1920240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71847" y="4649546"/>
            <a:ext cx="6840728" cy="675436"/>
          </a:xfrm>
          <a:custGeom>
            <a:avLst/>
            <a:gdLst/>
            <a:ahLst/>
            <a:cxnLst/>
            <a:rect l="l" t="t" r="r" b="b"/>
            <a:pathLst>
              <a:path w="6840728" h="675436">
                <a:moveTo>
                  <a:pt x="0" y="675436"/>
                </a:moveTo>
                <a:lnTo>
                  <a:pt x="6840728" y="675436"/>
                </a:lnTo>
                <a:lnTo>
                  <a:pt x="6840728" y="0"/>
                </a:lnTo>
                <a:lnTo>
                  <a:pt x="0" y="0"/>
                </a:lnTo>
                <a:lnTo>
                  <a:pt x="0" y="675436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71847" y="5324944"/>
            <a:ext cx="6840728" cy="675436"/>
          </a:xfrm>
          <a:custGeom>
            <a:avLst/>
            <a:gdLst/>
            <a:ahLst/>
            <a:cxnLst/>
            <a:rect l="l" t="t" r="r" b="b"/>
            <a:pathLst>
              <a:path w="6840728" h="675436">
                <a:moveTo>
                  <a:pt x="0" y="675436"/>
                </a:moveTo>
                <a:lnTo>
                  <a:pt x="6840728" y="675436"/>
                </a:lnTo>
                <a:lnTo>
                  <a:pt x="6840728" y="0"/>
                </a:lnTo>
                <a:lnTo>
                  <a:pt x="0" y="0"/>
                </a:lnTo>
                <a:lnTo>
                  <a:pt x="0" y="675436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65497" y="2300859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127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65497" y="4649470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127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65497" y="5324983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127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71847" y="1583816"/>
            <a:ext cx="0" cy="4422914"/>
          </a:xfrm>
          <a:custGeom>
            <a:avLst/>
            <a:gdLst/>
            <a:ahLst/>
            <a:cxnLst/>
            <a:rect l="l" t="t" r="r" b="b"/>
            <a:pathLst>
              <a:path h="4422914">
                <a:moveTo>
                  <a:pt x="0" y="0"/>
                </a:moveTo>
                <a:lnTo>
                  <a:pt x="0" y="4422914"/>
                </a:lnTo>
              </a:path>
            </a:pathLst>
          </a:custGeom>
          <a:ln w="127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12575" y="1583816"/>
            <a:ext cx="0" cy="4422914"/>
          </a:xfrm>
          <a:custGeom>
            <a:avLst/>
            <a:gdLst/>
            <a:ahLst/>
            <a:cxnLst/>
            <a:rect l="l" t="t" r="r" b="b"/>
            <a:pathLst>
              <a:path h="4422914">
                <a:moveTo>
                  <a:pt x="0" y="0"/>
                </a:moveTo>
                <a:lnTo>
                  <a:pt x="0" y="4422914"/>
                </a:lnTo>
              </a:path>
            </a:pathLst>
          </a:custGeom>
          <a:ln w="127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65497" y="1590166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127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65497" y="6000381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127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77462" y="1370838"/>
            <a:ext cx="795401" cy="220599"/>
          </a:xfrm>
          <a:custGeom>
            <a:avLst/>
            <a:gdLst/>
            <a:ahLst/>
            <a:cxnLst/>
            <a:rect l="l" t="t" r="r" b="b"/>
            <a:pathLst>
              <a:path w="795401" h="220599">
                <a:moveTo>
                  <a:pt x="0" y="0"/>
                </a:moveTo>
                <a:lnTo>
                  <a:pt x="795401" y="220599"/>
                </a:lnTo>
              </a:path>
            </a:pathLst>
          </a:custGeom>
          <a:ln w="19812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82034" y="2809494"/>
            <a:ext cx="790828" cy="3191103"/>
          </a:xfrm>
          <a:custGeom>
            <a:avLst/>
            <a:gdLst/>
            <a:ahLst/>
            <a:cxnLst/>
            <a:rect l="l" t="t" r="r" b="b"/>
            <a:pathLst>
              <a:path w="790828" h="3191103">
                <a:moveTo>
                  <a:pt x="0" y="0"/>
                </a:moveTo>
                <a:lnTo>
                  <a:pt x="790828" y="3191103"/>
                </a:lnTo>
              </a:path>
            </a:pathLst>
          </a:custGeom>
          <a:ln w="19811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6900" y="269793"/>
            <a:ext cx="81488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In</a:t>
            </a:r>
            <a:r>
              <a:rPr sz="2800" spc="-2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ds</a:t>
            </a:r>
            <a:r>
              <a:rPr sz="2800" spc="-71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of</a:t>
            </a:r>
            <a:r>
              <a:rPr sz="2800" spc="-2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ute</a:t>
            </a:r>
            <a:r>
              <a:rPr sz="2800" spc="-5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s,</a:t>
            </a:r>
            <a:r>
              <a:rPr sz="2800" spc="-85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-2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ts</a:t>
            </a:r>
            <a:r>
              <a:rPr sz="2800" spc="-9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ld</a:t>
            </a:r>
            <a:r>
              <a:rPr sz="2800" spc="-82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f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ll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w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900" y="696266"/>
            <a:ext cx="13849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ck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-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day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01897" y="696266"/>
            <a:ext cx="84992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ru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2620" y="696266"/>
            <a:ext cx="3751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67821" y="696266"/>
            <a:ext cx="148110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minimi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2571" y="696266"/>
            <a:ext cx="328047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k</a:t>
            </a:r>
            <a:r>
              <a:rPr sz="2800" spc="-4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of c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mpli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at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4563" y="696266"/>
            <a:ext cx="51407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(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1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1222" y="1974104"/>
            <a:ext cx="33278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9550" y="1974104"/>
            <a:ext cx="84211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no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mal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530" y="6361964"/>
            <a:ext cx="898500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nte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ati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al</a:t>
            </a:r>
            <a:r>
              <a:rPr sz="1100" spc="-25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etes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F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Si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ck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y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emen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spc="-3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ht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ps: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//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www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u="sng" spc="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f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or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g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co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m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p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nt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hmen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?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ask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=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w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l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&amp;i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d=21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5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5: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FE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Si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k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da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y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9C9C9C"/>
                </a:solidFill>
                <a:latin typeface="Arial"/>
                <a:cs typeface="Arial"/>
              </a:rPr>
              <a:t>1</a:t>
            </a:r>
            <a:r>
              <a:rPr lang="en-US" sz="1100" spc="0" dirty="0">
                <a:solidFill>
                  <a:srgbClr val="9C9C9C"/>
                </a:solidFill>
                <a:latin typeface="Arial"/>
                <a:cs typeface="Arial"/>
              </a:rPr>
              <a:t>0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530" y="6529604"/>
            <a:ext cx="218711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m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g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ement</a:t>
            </a:r>
            <a:r>
              <a:rPr sz="1100" spc="-5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(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acc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ssed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pr 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4437392"/>
            <a:ext cx="3466846" cy="1449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05053">
              <a:lnSpc>
                <a:spcPct val="95825"/>
              </a:lnSpc>
              <a:spcBef>
                <a:spcPts val="3135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8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2891536"/>
            <a:ext cx="3466846" cy="1449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496546" marR="497732" algn="ctr">
              <a:lnSpc>
                <a:spcPct val="95825"/>
              </a:lnSpc>
              <a:spcBef>
                <a:spcPts val="2000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EK</a:t>
            </a:r>
            <a:r>
              <a:rPr sz="2800" b="1" spc="-1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  <a:p>
            <a:pPr marL="882347" marR="881873" algn="ctr">
              <a:lnSpc>
                <a:spcPct val="95825"/>
              </a:lnSpc>
              <a:spcBef>
                <a:spcPts val="110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(from</a:t>
            </a:r>
            <a:r>
              <a:rPr sz="2000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an H</a:t>
            </a:r>
            <a:r>
              <a:rPr sz="2000" spc="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P)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1847" y="1590166"/>
            <a:ext cx="6840728" cy="7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5">
              <a:lnSpc>
                <a:spcPct val="95825"/>
              </a:lnSpc>
              <a:spcBef>
                <a:spcPts val="470"/>
              </a:spcBef>
            </a:pP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000" b="1" spc="-29" dirty="0">
                <a:solidFill>
                  <a:srgbClr val="6382C3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dration sta</a:t>
            </a:r>
            <a:r>
              <a:rPr sz="2000" b="1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u</a:t>
            </a:r>
            <a:r>
              <a:rPr sz="2000" b="1" spc="4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:</a:t>
            </a:r>
            <a:r>
              <a:rPr sz="2000" spc="-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drink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plenty</a:t>
            </a:r>
            <a:r>
              <a:rPr sz="20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of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water</a:t>
            </a:r>
            <a:r>
              <a:rPr sz="20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and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try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to</a:t>
            </a:r>
            <a:r>
              <a:rPr sz="20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1847" y="2300859"/>
            <a:ext cx="6840728" cy="234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1"/>
              </a:spcBef>
            </a:pPr>
            <a:endParaRPr sz="550"/>
          </a:p>
          <a:p>
            <a:pPr marL="92075">
              <a:lnSpc>
                <a:spcPct val="95825"/>
              </a:lnSpc>
            </a:pP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Blood glucose</a:t>
            </a:r>
            <a:endParaRPr sz="2000">
              <a:latin typeface="Arial"/>
              <a:cs typeface="Arial"/>
            </a:endParaRPr>
          </a:p>
          <a:p>
            <a:pPr marL="535558" marR="1074888" indent="-342900">
              <a:lnSpc>
                <a:spcPct val="100041"/>
              </a:lnSpc>
              <a:spcBef>
                <a:spcPts val="947"/>
              </a:spcBef>
              <a:tabLst>
                <a:tab pos="533400" algn="l"/>
              </a:tabLst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•	If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monitored             </a:t>
            </a:r>
            <a:r>
              <a:rPr sz="2000" spc="313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Ch</a:t>
            </a:r>
            <a:r>
              <a:rPr sz="2000" b="1" spc="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ck</a:t>
            </a:r>
            <a:r>
              <a:rPr sz="2000" b="1" spc="-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for</a:t>
            </a:r>
            <a:r>
              <a:rPr sz="2000" b="1" spc="-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000" b="1" spc="-29" dirty="0">
                <a:solidFill>
                  <a:srgbClr val="6382C3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mpto</a:t>
            </a:r>
            <a:r>
              <a:rPr sz="2000" b="1" spc="-9" dirty="0">
                <a:solidFill>
                  <a:srgbClr val="6382C3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000" b="1" spc="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of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utinel</a:t>
            </a:r>
            <a:r>
              <a:rPr sz="2000" spc="-150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check      </a:t>
            </a:r>
            <a:r>
              <a:rPr sz="2000" b="1" spc="55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high b</a:t>
            </a:r>
            <a:r>
              <a:rPr sz="2000" b="1" spc="-9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ood glucose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: 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more</a:t>
            </a:r>
            <a:r>
              <a:rPr sz="2000" b="1" spc="-1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fr</a:t>
            </a:r>
            <a:r>
              <a:rPr sz="2000" b="1" spc="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quently     </a:t>
            </a:r>
            <a:r>
              <a:rPr sz="2000" b="1" spc="16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•  </a:t>
            </a:r>
            <a:r>
              <a:rPr sz="2000" spc="338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Thir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/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2000" spc="-3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mouth</a:t>
            </a:r>
            <a:endParaRPr sz="2000">
              <a:latin typeface="Arial"/>
              <a:cs typeface="Arial"/>
            </a:endParaRPr>
          </a:p>
          <a:p>
            <a:pPr marL="535558">
              <a:lnSpc>
                <a:spcPct val="95825"/>
              </a:lnSpc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(every</a:t>
            </a:r>
            <a:r>
              <a:rPr sz="20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4 hours)        </a:t>
            </a:r>
            <a:r>
              <a:rPr sz="2000" spc="18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•  </a:t>
            </a:r>
            <a:r>
              <a:rPr sz="2000" spc="333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-4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as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ing</a:t>
            </a:r>
            <a:r>
              <a:rPr sz="20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large</a:t>
            </a:r>
            <a:r>
              <a:rPr sz="20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amoun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of</a:t>
            </a:r>
            <a:r>
              <a:rPr sz="20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urine</a:t>
            </a:r>
            <a:endParaRPr sz="2000">
              <a:latin typeface="Arial"/>
              <a:cs typeface="Arial"/>
            </a:endParaRPr>
          </a:p>
          <a:p>
            <a:pPr marL="535558">
              <a:lnSpc>
                <a:spcPct val="95825"/>
              </a:lnSpc>
              <a:spcBef>
                <a:spcPts val="100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and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k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ep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s    </a:t>
            </a:r>
            <a:r>
              <a:rPr sz="2000" spc="388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•  </a:t>
            </a:r>
            <a:r>
              <a:rPr sz="2000" spc="338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ire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ne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2900806">
              <a:lnSpc>
                <a:spcPct val="95825"/>
              </a:lnSpc>
              <a:spcBef>
                <a:spcPts val="100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•  </a:t>
            </a:r>
            <a:r>
              <a:rPr sz="2000" spc="338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-29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eight</a:t>
            </a:r>
            <a:r>
              <a:rPr sz="20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lo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(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he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k</a:t>
            </a:r>
            <a:r>
              <a:rPr sz="2000" spc="-3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every</a:t>
            </a:r>
            <a:r>
              <a:rPr sz="20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day)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1847" y="4649470"/>
            <a:ext cx="6840728" cy="675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6"/>
              </a:spcBef>
            </a:pPr>
            <a:endParaRPr sz="500"/>
          </a:p>
          <a:p>
            <a:pPr marL="92075">
              <a:lnSpc>
                <a:spcPct val="95825"/>
              </a:lnSpc>
              <a:spcBef>
                <a:spcPts val="1000"/>
              </a:spcBef>
            </a:pP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Ke</a:t>
            </a:r>
            <a:r>
              <a:rPr sz="2000" b="1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one</a:t>
            </a:r>
            <a:r>
              <a:rPr sz="2000" b="1" spc="-2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bod</a:t>
            </a:r>
            <a:r>
              <a:rPr sz="2000" b="1" spc="-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000" b="1" spc="4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: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if 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oni</a:t>
            </a:r>
            <a:r>
              <a:rPr sz="200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oring</a:t>
            </a:r>
            <a:r>
              <a:rPr sz="20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ad</a:t>
            </a:r>
            <a:r>
              <a:rPr sz="2000" spc="-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ised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and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kit</a:t>
            </a:r>
            <a:r>
              <a:rPr sz="20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provided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1847" y="5324983"/>
            <a:ext cx="6840728" cy="67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8"/>
              </a:spcBef>
            </a:pPr>
            <a:endParaRPr sz="500"/>
          </a:p>
          <a:p>
            <a:pPr marL="92075">
              <a:lnSpc>
                <a:spcPct val="95825"/>
              </a:lnSpc>
              <a:spcBef>
                <a:spcPts val="1000"/>
              </a:spcBef>
            </a:pPr>
            <a:r>
              <a:rPr sz="2000" b="1" spc="-14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6382C3"/>
                </a:solidFill>
                <a:latin typeface="Arial"/>
                <a:cs typeface="Arial"/>
              </a:rPr>
              <a:t>emperatur</a:t>
            </a:r>
            <a:r>
              <a:rPr sz="2000" b="1" spc="9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:</a:t>
            </a:r>
            <a:r>
              <a:rPr sz="2000" spc="-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every</a:t>
            </a:r>
            <a:r>
              <a:rPr sz="20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mor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ing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and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evening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4172" y="1359662"/>
            <a:ext cx="3466846" cy="1449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98271">
              <a:lnSpc>
                <a:spcPct val="95825"/>
              </a:lnSpc>
              <a:spcBef>
                <a:spcPts val="3129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MONI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4172" y="1359662"/>
            <a:ext cx="3466846" cy="1449577"/>
          </a:xfrm>
          <a:custGeom>
            <a:avLst/>
            <a:gdLst/>
            <a:ahLst/>
            <a:cxnLst/>
            <a:rect l="l" t="t" r="r" b="b"/>
            <a:pathLst>
              <a:path w="3466846" h="1449577">
                <a:moveTo>
                  <a:pt x="0" y="1449577"/>
                </a:moveTo>
                <a:lnTo>
                  <a:pt x="3466846" y="1449577"/>
                </a:lnTo>
                <a:lnTo>
                  <a:pt x="3466846" y="0"/>
                </a:lnTo>
                <a:lnTo>
                  <a:pt x="0" y="0"/>
                </a:lnTo>
                <a:lnTo>
                  <a:pt x="0" y="1449577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600" y="2891536"/>
            <a:ext cx="3466846" cy="1449577"/>
          </a:xfrm>
          <a:custGeom>
            <a:avLst/>
            <a:gdLst/>
            <a:ahLst/>
            <a:cxnLst/>
            <a:rect l="l" t="t" r="r" b="b"/>
            <a:pathLst>
              <a:path w="3466846" h="1449577">
                <a:moveTo>
                  <a:pt x="0" y="1449577"/>
                </a:moveTo>
                <a:lnTo>
                  <a:pt x="3466846" y="1449577"/>
                </a:lnTo>
                <a:lnTo>
                  <a:pt x="3466846" y="0"/>
                </a:lnTo>
                <a:lnTo>
                  <a:pt x="0" y="0"/>
                </a:lnTo>
                <a:lnTo>
                  <a:pt x="0" y="1449577"/>
                </a:lnTo>
                <a:close/>
              </a:path>
            </a:pathLst>
          </a:custGeom>
          <a:solidFill>
            <a:srgbClr val="8F2F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600" y="4437392"/>
            <a:ext cx="3466846" cy="1449577"/>
          </a:xfrm>
          <a:custGeom>
            <a:avLst/>
            <a:gdLst/>
            <a:ahLst/>
            <a:cxnLst/>
            <a:rect l="l" t="t" r="r" b="b"/>
            <a:pathLst>
              <a:path w="3466846" h="1449577">
                <a:moveTo>
                  <a:pt x="0" y="1449577"/>
                </a:moveTo>
                <a:lnTo>
                  <a:pt x="3466846" y="1449577"/>
                </a:lnTo>
                <a:lnTo>
                  <a:pt x="3466846" y="0"/>
                </a:lnTo>
                <a:lnTo>
                  <a:pt x="0" y="0"/>
                </a:lnTo>
                <a:lnTo>
                  <a:pt x="0" y="1449577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76800" y="1359687"/>
            <a:ext cx="6840728" cy="470636"/>
          </a:xfrm>
          <a:custGeom>
            <a:avLst/>
            <a:gdLst/>
            <a:ahLst/>
            <a:cxnLst/>
            <a:rect l="l" t="t" r="r" b="b"/>
            <a:pathLst>
              <a:path w="6840728" h="470636">
                <a:moveTo>
                  <a:pt x="0" y="470636"/>
                </a:moveTo>
                <a:lnTo>
                  <a:pt x="6840728" y="470636"/>
                </a:lnTo>
                <a:lnTo>
                  <a:pt x="6840728" y="0"/>
                </a:lnTo>
                <a:lnTo>
                  <a:pt x="0" y="0"/>
                </a:lnTo>
                <a:lnTo>
                  <a:pt x="0" y="470636"/>
                </a:lnTo>
                <a:close/>
              </a:path>
            </a:pathLst>
          </a:custGeom>
          <a:solidFill>
            <a:srgbClr val="EECFEC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76800" y="1830400"/>
            <a:ext cx="6840728" cy="710615"/>
          </a:xfrm>
          <a:custGeom>
            <a:avLst/>
            <a:gdLst/>
            <a:ahLst/>
            <a:cxnLst/>
            <a:rect l="l" t="t" r="r" b="b"/>
            <a:pathLst>
              <a:path w="6840728" h="710615">
                <a:moveTo>
                  <a:pt x="0" y="710615"/>
                </a:moveTo>
                <a:lnTo>
                  <a:pt x="6840728" y="710615"/>
                </a:lnTo>
                <a:lnTo>
                  <a:pt x="6840728" y="0"/>
                </a:lnTo>
                <a:lnTo>
                  <a:pt x="0" y="0"/>
                </a:lnTo>
                <a:lnTo>
                  <a:pt x="0" y="710615"/>
                </a:lnTo>
                <a:close/>
              </a:path>
            </a:pathLst>
          </a:custGeom>
          <a:solidFill>
            <a:srgbClr val="EECF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76800" y="2540914"/>
            <a:ext cx="6840728" cy="411708"/>
          </a:xfrm>
          <a:custGeom>
            <a:avLst/>
            <a:gdLst/>
            <a:ahLst/>
            <a:cxnLst/>
            <a:rect l="l" t="t" r="r" b="b"/>
            <a:pathLst>
              <a:path w="6840728" h="411708">
                <a:moveTo>
                  <a:pt x="0" y="411708"/>
                </a:moveTo>
                <a:lnTo>
                  <a:pt x="6840728" y="411708"/>
                </a:lnTo>
                <a:lnTo>
                  <a:pt x="6840728" y="0"/>
                </a:lnTo>
                <a:lnTo>
                  <a:pt x="0" y="0"/>
                </a:lnTo>
                <a:lnTo>
                  <a:pt x="0" y="411708"/>
                </a:lnTo>
                <a:close/>
              </a:path>
            </a:pathLst>
          </a:custGeom>
          <a:solidFill>
            <a:srgbClr val="EECF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76800" y="2952661"/>
            <a:ext cx="6840728" cy="389851"/>
          </a:xfrm>
          <a:custGeom>
            <a:avLst/>
            <a:gdLst/>
            <a:ahLst/>
            <a:cxnLst/>
            <a:rect l="l" t="t" r="r" b="b"/>
            <a:pathLst>
              <a:path w="6840728" h="389851">
                <a:moveTo>
                  <a:pt x="0" y="389851"/>
                </a:moveTo>
                <a:lnTo>
                  <a:pt x="6840728" y="389851"/>
                </a:lnTo>
                <a:lnTo>
                  <a:pt x="6840728" y="0"/>
                </a:lnTo>
                <a:lnTo>
                  <a:pt x="0" y="0"/>
                </a:lnTo>
                <a:lnTo>
                  <a:pt x="0" y="389851"/>
                </a:lnTo>
                <a:close/>
              </a:path>
            </a:pathLst>
          </a:custGeom>
          <a:solidFill>
            <a:srgbClr val="EECF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70450" y="1830324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1270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0450" y="2541016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1270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70450" y="2952623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1270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70450" y="3342513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1270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70450" y="1359662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1905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76446" y="2503495"/>
            <a:ext cx="787654" cy="1202761"/>
          </a:xfrm>
          <a:custGeom>
            <a:avLst/>
            <a:gdLst/>
            <a:ahLst/>
            <a:cxnLst/>
            <a:rect l="l" t="t" r="r" b="b"/>
            <a:pathLst>
              <a:path w="795401" h="1531874">
                <a:moveTo>
                  <a:pt x="0" y="1531874"/>
                </a:moveTo>
                <a:lnTo>
                  <a:pt x="795401" y="0"/>
                </a:lnTo>
              </a:path>
            </a:pathLst>
          </a:custGeom>
          <a:ln w="19812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6900" y="269793"/>
            <a:ext cx="81488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In</a:t>
            </a:r>
            <a:r>
              <a:rPr sz="2800" spc="-2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ds</a:t>
            </a:r>
            <a:r>
              <a:rPr sz="2800" spc="-71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of</a:t>
            </a:r>
            <a:r>
              <a:rPr sz="2800" spc="-2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ute</a:t>
            </a:r>
            <a:r>
              <a:rPr sz="2800" spc="-5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s,</a:t>
            </a:r>
            <a:r>
              <a:rPr sz="2800" spc="-85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-2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ts</a:t>
            </a:r>
            <a:r>
              <a:rPr sz="2800" spc="-9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ld</a:t>
            </a:r>
            <a:r>
              <a:rPr sz="2800" spc="-82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f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ll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w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6900" y="696266"/>
            <a:ext cx="13849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ck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-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day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1897" y="696266"/>
            <a:ext cx="84992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ru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72620" y="696266"/>
            <a:ext cx="3751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67821" y="696266"/>
            <a:ext cx="148110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minimi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2571" y="696266"/>
            <a:ext cx="328047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k</a:t>
            </a:r>
            <a:r>
              <a:rPr sz="2800" spc="-4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of c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mpli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at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74563" y="696266"/>
            <a:ext cx="51407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(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2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6502" y="2204037"/>
            <a:ext cx="1115348" cy="26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&gt;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6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urs)</a:t>
            </a:r>
            <a:r>
              <a:rPr sz="1800" spc="0" baseline="24156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56175" y="2210871"/>
            <a:ext cx="32646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1935" y="3706257"/>
            <a:ext cx="65734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(from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71874" y="3706257"/>
            <a:ext cx="34658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5640" y="3706257"/>
            <a:ext cx="68712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P)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1530" y="6194324"/>
            <a:ext cx="9129670" cy="500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30"/>
              </a:lnSpc>
              <a:spcBef>
                <a:spcPts val="61"/>
              </a:spcBef>
            </a:pP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DKA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etic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k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etoac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s;</a:t>
            </a:r>
            <a:r>
              <a:rPr sz="11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2,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m-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co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-tr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sp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2;</a:t>
            </a:r>
            <a:r>
              <a:rPr sz="1100" spc="-4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pe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etes;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 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1.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nte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ati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al</a:t>
            </a:r>
            <a:r>
              <a:rPr sz="1100" spc="-25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etes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F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Si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ck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y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emen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spc="-3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ht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ps: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//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www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u="sng" spc="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f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or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g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co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m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p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nt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hmen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?ta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s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k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=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w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l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&amp;i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d=21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5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5: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FE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Si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k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da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y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</a:rPr>
              <a:t>ement</a:t>
            </a:r>
            <a:r>
              <a:rPr sz="1100" spc="-50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(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acc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ssed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pr 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)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1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.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r>
              <a:rPr sz="1100" i="1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&amp;</a:t>
            </a:r>
            <a:r>
              <a:rPr sz="1100" i="1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100" i="1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i="1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ary</a:t>
            </a:r>
            <a:r>
              <a:rPr sz="110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are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8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: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5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100" spc="-3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3.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ng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J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</a:t>
            </a:r>
            <a:r>
              <a:rPr sz="110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.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er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8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9:1757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9C9C9C"/>
                </a:solidFill>
                <a:latin typeface="Arial"/>
                <a:cs typeface="Arial"/>
              </a:rPr>
              <a:t>1</a:t>
            </a:r>
            <a:r>
              <a:rPr lang="en-US" sz="1100" spc="0" dirty="0">
                <a:solidFill>
                  <a:srgbClr val="9C9C9C"/>
                </a:solidFill>
                <a:latin typeface="Arial"/>
                <a:cs typeface="Arial"/>
              </a:rPr>
              <a:t>1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4437392"/>
            <a:ext cx="3466846" cy="1449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05053">
              <a:lnSpc>
                <a:spcPct val="95825"/>
              </a:lnSpc>
              <a:spcBef>
                <a:spcPts val="3135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8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2891536"/>
            <a:ext cx="3466846" cy="1449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537057">
              <a:lnSpc>
                <a:spcPct val="95825"/>
              </a:lnSpc>
              <a:spcBef>
                <a:spcPts val="2000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EK</a:t>
            </a:r>
            <a:r>
              <a:rPr sz="2800" b="1" spc="-1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6800" y="1359662"/>
            <a:ext cx="6840728" cy="4706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9"/>
              </a:spcBef>
            </a:pPr>
            <a:endParaRPr sz="800"/>
          </a:p>
          <a:p>
            <a:pPr marL="92075">
              <a:lnSpc>
                <a:spcPts val="2121"/>
              </a:lnSpc>
            </a:pP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If u</a:t>
            </a:r>
            <a:r>
              <a:rPr sz="1800" b="1" spc="4" dirty="0">
                <a:solidFill>
                  <a:srgbClr val="8F2F88"/>
                </a:solidFill>
                <a:latin typeface="Arial"/>
                <a:cs typeface="Arial"/>
              </a:rPr>
              <a:t>n</a:t>
            </a:r>
            <a:r>
              <a:rPr sz="1800" b="1" spc="-4" dirty="0">
                <a:solidFill>
                  <a:srgbClr val="8F2F88"/>
                </a:solidFill>
                <a:latin typeface="Arial"/>
                <a:cs typeface="Arial"/>
              </a:rPr>
              <a:t>s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ure </a:t>
            </a:r>
            <a:r>
              <a:rPr sz="1800" spc="-39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ha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800" spc="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to 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do</a:t>
            </a:r>
            <a:r>
              <a:rPr sz="1800" spc="0" baseline="26572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6800" y="1830324"/>
            <a:ext cx="6840728" cy="71069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6"/>
              </a:spcBef>
            </a:pPr>
            <a:endParaRPr sz="700"/>
          </a:p>
          <a:p>
            <a:pPr marL="92075">
              <a:lnSpc>
                <a:spcPct val="95825"/>
              </a:lnSpc>
            </a:pP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If </a:t>
            </a:r>
            <a:r>
              <a:rPr sz="1800" b="1" spc="-44" dirty="0">
                <a:solidFill>
                  <a:srgbClr val="8F2F88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omit</a:t>
            </a:r>
            <a:r>
              <a:rPr sz="1800" b="1" spc="4" dirty="0">
                <a:solidFill>
                  <a:srgbClr val="8F2F88"/>
                </a:solidFill>
                <a:latin typeface="Arial"/>
                <a:cs typeface="Arial"/>
              </a:rPr>
              <a:t>i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ng</a:t>
            </a:r>
            <a:r>
              <a:rPr sz="1800" b="1" spc="3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r</a:t>
            </a:r>
            <a:r>
              <a:rPr sz="1800" b="1" spc="-9" dirty="0">
                <a:solidFill>
                  <a:srgbClr val="8F2F88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pe</a:t>
            </a:r>
            <a:r>
              <a:rPr sz="1800" b="1" spc="-4" dirty="0">
                <a:solidFill>
                  <a:srgbClr val="8F2F88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tedly</a:t>
            </a:r>
            <a:r>
              <a:rPr sz="1800" b="1" spc="2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(u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le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to h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ld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-39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fo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d/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ri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6800" y="2541016"/>
            <a:ext cx="6840728" cy="4116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9"/>
              </a:spcBef>
            </a:pPr>
            <a:endParaRPr sz="600"/>
          </a:p>
          <a:p>
            <a:pPr marL="92075">
              <a:lnSpc>
                <a:spcPts val="2121"/>
              </a:lnSpc>
            </a:pP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f 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b</a:t>
            </a:r>
            <a:r>
              <a:rPr sz="1800" b="1" spc="4" dirty="0">
                <a:solidFill>
                  <a:srgbClr val="8F2F88"/>
                </a:solidFill>
                <a:latin typeface="Arial"/>
                <a:cs typeface="Arial"/>
              </a:rPr>
              <a:t>l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o</a:t>
            </a:r>
            <a:r>
              <a:rPr sz="1800" b="1" spc="4" dirty="0">
                <a:solidFill>
                  <a:srgbClr val="8F2F88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d</a:t>
            </a:r>
            <a:r>
              <a:rPr sz="1800" b="1" spc="-1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g</a:t>
            </a:r>
            <a:r>
              <a:rPr sz="1800" b="1" spc="4" dirty="0">
                <a:solidFill>
                  <a:srgbClr val="8F2F88"/>
                </a:solidFill>
                <a:latin typeface="Arial"/>
                <a:cs typeface="Arial"/>
              </a:rPr>
              <a:t>l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ucose</a:t>
            </a:r>
            <a:r>
              <a:rPr sz="1800" b="1" spc="-1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is </a:t>
            </a:r>
            <a:r>
              <a:rPr sz="1800" b="1" spc="-39" dirty="0">
                <a:solidFill>
                  <a:srgbClr val="8F2F88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e</a:t>
            </a:r>
            <a:r>
              <a:rPr sz="1800" b="1" spc="-9" dirty="0">
                <a:solidFill>
                  <a:srgbClr val="8F2F88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y</a:t>
            </a:r>
            <a:r>
              <a:rPr sz="1800" b="1" spc="4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h</a:t>
            </a:r>
            <a:r>
              <a:rPr sz="1800" b="1" spc="4" dirty="0">
                <a:solidFill>
                  <a:srgbClr val="8F2F88"/>
                </a:solidFill>
                <a:latin typeface="Arial"/>
                <a:cs typeface="Arial"/>
              </a:rPr>
              <a:t>i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gh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for 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&gt;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24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urs</a:t>
            </a:r>
            <a:r>
              <a:rPr sz="1800" spc="0" baseline="26572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6800" y="2952623"/>
            <a:ext cx="6840728" cy="38988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4"/>
              </a:spcBef>
            </a:pPr>
            <a:endParaRPr sz="500"/>
          </a:p>
          <a:p>
            <a:pPr marL="92075">
              <a:lnSpc>
                <a:spcPts val="2069"/>
              </a:lnSpc>
            </a:pP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If </a:t>
            </a:r>
            <a:r>
              <a:rPr sz="1800" b="1" spc="-4" dirty="0">
                <a:solidFill>
                  <a:srgbClr val="8F2F88"/>
                </a:solidFill>
                <a:latin typeface="Arial"/>
                <a:cs typeface="Arial"/>
              </a:rPr>
              <a:t>s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h</a:t>
            </a:r>
            <a:r>
              <a:rPr sz="1800" b="1" spc="4" dirty="0">
                <a:solidFill>
                  <a:srgbClr val="8F2F88"/>
                </a:solidFill>
                <a:latin typeface="Arial"/>
                <a:cs typeface="Arial"/>
              </a:rPr>
              <a:t>o</a:t>
            </a:r>
            <a:r>
              <a:rPr sz="1800" b="1" spc="34" dirty="0">
                <a:solidFill>
                  <a:srgbClr val="8F2F88"/>
                </a:solidFill>
                <a:latin typeface="Arial"/>
                <a:cs typeface="Arial"/>
              </a:rPr>
              <a:t>w</a:t>
            </a:r>
            <a:r>
              <a:rPr sz="1800" b="1" spc="-9" dirty="0">
                <a:solidFill>
                  <a:srgbClr val="8F2F88"/>
                </a:solidFill>
                <a:latin typeface="Arial"/>
                <a:cs typeface="Arial"/>
              </a:rPr>
              <a:t>i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ng</a:t>
            </a:r>
            <a:r>
              <a:rPr sz="1800" b="1" spc="-3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800" b="1" spc="-4" dirty="0">
                <a:solidFill>
                  <a:srgbClr val="8F2F88"/>
                </a:solidFill>
                <a:latin typeface="Arial"/>
                <a:cs typeface="Arial"/>
              </a:rPr>
              <a:t>s</a:t>
            </a:r>
            <a:r>
              <a:rPr sz="1800" b="1" spc="-19" dirty="0">
                <a:solidFill>
                  <a:srgbClr val="8F2F88"/>
                </a:solidFill>
                <a:latin typeface="Arial"/>
                <a:cs typeface="Arial"/>
              </a:rPr>
              <a:t>y</a:t>
            </a:r>
            <a:r>
              <a:rPr sz="1800" b="1" spc="-4" dirty="0">
                <a:solidFill>
                  <a:srgbClr val="8F2F88"/>
                </a:solidFill>
                <a:latin typeface="Arial"/>
                <a:cs typeface="Arial"/>
              </a:rPr>
              <a:t>m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ptom</a:t>
            </a:r>
            <a:r>
              <a:rPr sz="1800" b="1" spc="-4" dirty="0">
                <a:solidFill>
                  <a:srgbClr val="8F2F88"/>
                </a:solidFill>
                <a:latin typeface="Arial"/>
                <a:cs typeface="Arial"/>
              </a:rPr>
              <a:t>s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/signs</a:t>
            </a:r>
            <a:r>
              <a:rPr sz="1800" b="1" spc="1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of</a:t>
            </a:r>
            <a:r>
              <a:rPr sz="1800" b="1" spc="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8F2F88"/>
                </a:solidFill>
                <a:latin typeface="Arial"/>
                <a:cs typeface="Arial"/>
              </a:rPr>
              <a:t>D</a:t>
            </a:r>
            <a:r>
              <a:rPr sz="1800" b="1" spc="-9" dirty="0">
                <a:solidFill>
                  <a:srgbClr val="8F2F88"/>
                </a:solidFill>
                <a:latin typeface="Arial"/>
                <a:cs typeface="Arial"/>
              </a:rPr>
              <a:t>K</a:t>
            </a:r>
            <a:r>
              <a:rPr sz="1800" b="1" spc="-39" dirty="0">
                <a:solidFill>
                  <a:srgbClr val="8F2F88"/>
                </a:solidFill>
                <a:latin typeface="Arial"/>
                <a:cs typeface="Arial"/>
              </a:rPr>
              <a:t>A</a:t>
            </a:r>
            <a:r>
              <a:rPr sz="1800" b="1" spc="0" baseline="26572" dirty="0">
                <a:solidFill>
                  <a:srgbClr val="8F2F8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4172" y="1359662"/>
            <a:ext cx="3466846" cy="1449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98271">
              <a:lnSpc>
                <a:spcPct val="95825"/>
              </a:lnSpc>
              <a:spcBef>
                <a:spcPts val="3129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MONI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81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4172" y="1359662"/>
            <a:ext cx="3466846" cy="1449577"/>
          </a:xfrm>
          <a:custGeom>
            <a:avLst/>
            <a:gdLst/>
            <a:ahLst/>
            <a:cxnLst/>
            <a:rect l="l" t="t" r="r" b="b"/>
            <a:pathLst>
              <a:path w="3466846" h="1449577">
                <a:moveTo>
                  <a:pt x="0" y="1449577"/>
                </a:moveTo>
                <a:lnTo>
                  <a:pt x="3466846" y="1449577"/>
                </a:lnTo>
                <a:lnTo>
                  <a:pt x="3466846" y="0"/>
                </a:lnTo>
                <a:lnTo>
                  <a:pt x="0" y="0"/>
                </a:lnTo>
                <a:lnTo>
                  <a:pt x="0" y="1449577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9600" y="2891536"/>
            <a:ext cx="3466846" cy="1449577"/>
          </a:xfrm>
          <a:custGeom>
            <a:avLst/>
            <a:gdLst/>
            <a:ahLst/>
            <a:cxnLst/>
            <a:rect l="l" t="t" r="r" b="b"/>
            <a:pathLst>
              <a:path w="3466846" h="1449577">
                <a:moveTo>
                  <a:pt x="0" y="1449577"/>
                </a:moveTo>
                <a:lnTo>
                  <a:pt x="3466846" y="1449577"/>
                </a:lnTo>
                <a:lnTo>
                  <a:pt x="3466846" y="0"/>
                </a:lnTo>
                <a:lnTo>
                  <a:pt x="0" y="0"/>
                </a:lnTo>
                <a:lnTo>
                  <a:pt x="0" y="1449577"/>
                </a:lnTo>
                <a:close/>
              </a:path>
            </a:pathLst>
          </a:custGeom>
          <a:solidFill>
            <a:srgbClr val="8F2F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9600" y="4437392"/>
            <a:ext cx="3466846" cy="1449577"/>
          </a:xfrm>
          <a:custGeom>
            <a:avLst/>
            <a:gdLst/>
            <a:ahLst/>
            <a:cxnLst/>
            <a:rect l="l" t="t" r="r" b="b"/>
            <a:pathLst>
              <a:path w="3466846" h="1449577">
                <a:moveTo>
                  <a:pt x="0" y="1449577"/>
                </a:moveTo>
                <a:lnTo>
                  <a:pt x="3466846" y="1449577"/>
                </a:lnTo>
                <a:lnTo>
                  <a:pt x="3466846" y="0"/>
                </a:lnTo>
                <a:lnTo>
                  <a:pt x="0" y="0"/>
                </a:lnTo>
                <a:lnTo>
                  <a:pt x="0" y="1449577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99838" y="1359662"/>
            <a:ext cx="6917690" cy="640079"/>
          </a:xfrm>
          <a:custGeom>
            <a:avLst/>
            <a:gdLst/>
            <a:ahLst/>
            <a:cxnLst/>
            <a:rect l="l" t="t" r="r" b="b"/>
            <a:pathLst>
              <a:path w="6917690" h="640079">
                <a:moveTo>
                  <a:pt x="0" y="640079"/>
                </a:moveTo>
                <a:lnTo>
                  <a:pt x="6917690" y="640079"/>
                </a:lnTo>
                <a:lnTo>
                  <a:pt x="691769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99838" y="1999741"/>
            <a:ext cx="3528441" cy="2743835"/>
          </a:xfrm>
          <a:custGeom>
            <a:avLst/>
            <a:gdLst/>
            <a:ahLst/>
            <a:cxnLst/>
            <a:rect l="l" t="t" r="r" b="b"/>
            <a:pathLst>
              <a:path w="3528441" h="2743835">
                <a:moveTo>
                  <a:pt x="0" y="2743835"/>
                </a:moveTo>
                <a:lnTo>
                  <a:pt x="3528441" y="2743835"/>
                </a:lnTo>
                <a:lnTo>
                  <a:pt x="3528441" y="0"/>
                </a:lnTo>
                <a:lnTo>
                  <a:pt x="0" y="0"/>
                </a:lnTo>
                <a:lnTo>
                  <a:pt x="0" y="2743835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28279" y="1999742"/>
            <a:ext cx="576059" cy="396239"/>
          </a:xfrm>
          <a:custGeom>
            <a:avLst/>
            <a:gdLst/>
            <a:ahLst/>
            <a:cxnLst/>
            <a:rect l="l" t="t" r="r" b="b"/>
            <a:pathLst>
              <a:path w="576059" h="396239">
                <a:moveTo>
                  <a:pt x="0" y="396239"/>
                </a:moveTo>
                <a:lnTo>
                  <a:pt x="576059" y="396239"/>
                </a:lnTo>
                <a:lnTo>
                  <a:pt x="576059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B0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04351" y="1999742"/>
            <a:ext cx="2520314" cy="396239"/>
          </a:xfrm>
          <a:custGeom>
            <a:avLst/>
            <a:gdLst/>
            <a:ahLst/>
            <a:cxnLst/>
            <a:rect l="l" t="t" r="r" b="b"/>
            <a:pathLst>
              <a:path w="2520314" h="396239">
                <a:moveTo>
                  <a:pt x="0" y="396239"/>
                </a:moveTo>
                <a:lnTo>
                  <a:pt x="2520314" y="396239"/>
                </a:lnTo>
                <a:lnTo>
                  <a:pt x="2520314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4539" y="1999742"/>
            <a:ext cx="292925" cy="396239"/>
          </a:xfrm>
          <a:custGeom>
            <a:avLst/>
            <a:gdLst/>
            <a:ahLst/>
            <a:cxnLst/>
            <a:rect l="l" t="t" r="r" b="b"/>
            <a:pathLst>
              <a:path w="292925" h="396239">
                <a:moveTo>
                  <a:pt x="0" y="396239"/>
                </a:moveTo>
                <a:lnTo>
                  <a:pt x="292925" y="396239"/>
                </a:lnTo>
                <a:lnTo>
                  <a:pt x="292925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28279" y="2395982"/>
            <a:ext cx="576059" cy="396239"/>
          </a:xfrm>
          <a:custGeom>
            <a:avLst/>
            <a:gdLst/>
            <a:ahLst/>
            <a:cxnLst/>
            <a:rect l="l" t="t" r="r" b="b"/>
            <a:pathLst>
              <a:path w="576059" h="396239">
                <a:moveTo>
                  <a:pt x="0" y="396239"/>
                </a:moveTo>
                <a:lnTo>
                  <a:pt x="576059" y="396239"/>
                </a:lnTo>
                <a:lnTo>
                  <a:pt x="576059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B0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04351" y="2395982"/>
            <a:ext cx="2520314" cy="396239"/>
          </a:xfrm>
          <a:custGeom>
            <a:avLst/>
            <a:gdLst/>
            <a:ahLst/>
            <a:cxnLst/>
            <a:rect l="l" t="t" r="r" b="b"/>
            <a:pathLst>
              <a:path w="2520314" h="396239">
                <a:moveTo>
                  <a:pt x="0" y="396239"/>
                </a:moveTo>
                <a:lnTo>
                  <a:pt x="2520314" y="396239"/>
                </a:lnTo>
                <a:lnTo>
                  <a:pt x="2520314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24539" y="2395982"/>
            <a:ext cx="292925" cy="396239"/>
          </a:xfrm>
          <a:custGeom>
            <a:avLst/>
            <a:gdLst/>
            <a:ahLst/>
            <a:cxnLst/>
            <a:rect l="l" t="t" r="r" b="b"/>
            <a:pathLst>
              <a:path w="292925" h="396239">
                <a:moveTo>
                  <a:pt x="0" y="396239"/>
                </a:moveTo>
                <a:lnTo>
                  <a:pt x="292925" y="396239"/>
                </a:lnTo>
                <a:lnTo>
                  <a:pt x="292925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28279" y="2792222"/>
            <a:ext cx="576059" cy="396239"/>
          </a:xfrm>
          <a:custGeom>
            <a:avLst/>
            <a:gdLst/>
            <a:ahLst/>
            <a:cxnLst/>
            <a:rect l="l" t="t" r="r" b="b"/>
            <a:pathLst>
              <a:path w="576059" h="396239">
                <a:moveTo>
                  <a:pt x="0" y="396239"/>
                </a:moveTo>
                <a:lnTo>
                  <a:pt x="576059" y="396239"/>
                </a:lnTo>
                <a:lnTo>
                  <a:pt x="576059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B0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04351" y="2792222"/>
            <a:ext cx="2520314" cy="396239"/>
          </a:xfrm>
          <a:custGeom>
            <a:avLst/>
            <a:gdLst/>
            <a:ahLst/>
            <a:cxnLst/>
            <a:rect l="l" t="t" r="r" b="b"/>
            <a:pathLst>
              <a:path w="2520314" h="396239">
                <a:moveTo>
                  <a:pt x="0" y="396239"/>
                </a:moveTo>
                <a:lnTo>
                  <a:pt x="2520314" y="396239"/>
                </a:lnTo>
                <a:lnTo>
                  <a:pt x="2520314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4539" y="2792222"/>
            <a:ext cx="292925" cy="396239"/>
          </a:xfrm>
          <a:custGeom>
            <a:avLst/>
            <a:gdLst/>
            <a:ahLst/>
            <a:cxnLst/>
            <a:rect l="l" t="t" r="r" b="b"/>
            <a:pathLst>
              <a:path w="292925" h="396239">
                <a:moveTo>
                  <a:pt x="0" y="396239"/>
                </a:moveTo>
                <a:lnTo>
                  <a:pt x="292925" y="396239"/>
                </a:lnTo>
                <a:lnTo>
                  <a:pt x="292925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28279" y="3188462"/>
            <a:ext cx="576059" cy="396239"/>
          </a:xfrm>
          <a:custGeom>
            <a:avLst/>
            <a:gdLst/>
            <a:ahLst/>
            <a:cxnLst/>
            <a:rect l="l" t="t" r="r" b="b"/>
            <a:pathLst>
              <a:path w="576059" h="396239">
                <a:moveTo>
                  <a:pt x="0" y="396239"/>
                </a:moveTo>
                <a:lnTo>
                  <a:pt x="576059" y="396239"/>
                </a:lnTo>
                <a:lnTo>
                  <a:pt x="576059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B0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04351" y="3188462"/>
            <a:ext cx="2520314" cy="396239"/>
          </a:xfrm>
          <a:custGeom>
            <a:avLst/>
            <a:gdLst/>
            <a:ahLst/>
            <a:cxnLst/>
            <a:rect l="l" t="t" r="r" b="b"/>
            <a:pathLst>
              <a:path w="2520314" h="396239">
                <a:moveTo>
                  <a:pt x="0" y="396239"/>
                </a:moveTo>
                <a:lnTo>
                  <a:pt x="2520314" y="396239"/>
                </a:lnTo>
                <a:lnTo>
                  <a:pt x="2520314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24539" y="3188462"/>
            <a:ext cx="292925" cy="396239"/>
          </a:xfrm>
          <a:custGeom>
            <a:avLst/>
            <a:gdLst/>
            <a:ahLst/>
            <a:cxnLst/>
            <a:rect l="l" t="t" r="r" b="b"/>
            <a:pathLst>
              <a:path w="292925" h="396239">
                <a:moveTo>
                  <a:pt x="0" y="396239"/>
                </a:moveTo>
                <a:lnTo>
                  <a:pt x="292925" y="396239"/>
                </a:lnTo>
                <a:lnTo>
                  <a:pt x="292925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28279" y="3584702"/>
            <a:ext cx="576059" cy="396240"/>
          </a:xfrm>
          <a:custGeom>
            <a:avLst/>
            <a:gdLst/>
            <a:ahLst/>
            <a:cxnLst/>
            <a:rect l="l" t="t" r="r" b="b"/>
            <a:pathLst>
              <a:path w="576059" h="396240">
                <a:moveTo>
                  <a:pt x="0" y="396240"/>
                </a:moveTo>
                <a:lnTo>
                  <a:pt x="576059" y="396240"/>
                </a:lnTo>
                <a:lnTo>
                  <a:pt x="576059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B0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04351" y="3584702"/>
            <a:ext cx="2520314" cy="396240"/>
          </a:xfrm>
          <a:custGeom>
            <a:avLst/>
            <a:gdLst/>
            <a:ahLst/>
            <a:cxnLst/>
            <a:rect l="l" t="t" r="r" b="b"/>
            <a:pathLst>
              <a:path w="2520314" h="396240">
                <a:moveTo>
                  <a:pt x="0" y="396240"/>
                </a:moveTo>
                <a:lnTo>
                  <a:pt x="2520314" y="396240"/>
                </a:lnTo>
                <a:lnTo>
                  <a:pt x="252031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24539" y="3584702"/>
            <a:ext cx="292925" cy="396240"/>
          </a:xfrm>
          <a:custGeom>
            <a:avLst/>
            <a:gdLst/>
            <a:ahLst/>
            <a:cxnLst/>
            <a:rect l="l" t="t" r="r" b="b"/>
            <a:pathLst>
              <a:path w="292925" h="396240">
                <a:moveTo>
                  <a:pt x="0" y="396240"/>
                </a:moveTo>
                <a:lnTo>
                  <a:pt x="292925" y="396240"/>
                </a:lnTo>
                <a:lnTo>
                  <a:pt x="29292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28279" y="3981005"/>
            <a:ext cx="576059" cy="381317"/>
          </a:xfrm>
          <a:custGeom>
            <a:avLst/>
            <a:gdLst/>
            <a:ahLst/>
            <a:cxnLst/>
            <a:rect l="l" t="t" r="r" b="b"/>
            <a:pathLst>
              <a:path w="576059" h="381317">
                <a:moveTo>
                  <a:pt x="0" y="381317"/>
                </a:moveTo>
                <a:lnTo>
                  <a:pt x="576059" y="381317"/>
                </a:lnTo>
                <a:lnTo>
                  <a:pt x="576059" y="0"/>
                </a:lnTo>
                <a:lnTo>
                  <a:pt x="0" y="0"/>
                </a:lnTo>
                <a:lnTo>
                  <a:pt x="0" y="381317"/>
                </a:lnTo>
                <a:close/>
              </a:path>
            </a:pathLst>
          </a:custGeom>
          <a:solidFill>
            <a:srgbClr val="B0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904351" y="3981005"/>
            <a:ext cx="2520314" cy="381317"/>
          </a:xfrm>
          <a:custGeom>
            <a:avLst/>
            <a:gdLst/>
            <a:ahLst/>
            <a:cxnLst/>
            <a:rect l="l" t="t" r="r" b="b"/>
            <a:pathLst>
              <a:path w="2520314" h="381317">
                <a:moveTo>
                  <a:pt x="0" y="381317"/>
                </a:moveTo>
                <a:lnTo>
                  <a:pt x="2520314" y="381317"/>
                </a:lnTo>
                <a:lnTo>
                  <a:pt x="2520314" y="0"/>
                </a:lnTo>
                <a:lnTo>
                  <a:pt x="0" y="0"/>
                </a:lnTo>
                <a:lnTo>
                  <a:pt x="0" y="381317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424539" y="3980954"/>
            <a:ext cx="292925" cy="762622"/>
          </a:xfrm>
          <a:custGeom>
            <a:avLst/>
            <a:gdLst/>
            <a:ahLst/>
            <a:cxnLst/>
            <a:rect l="l" t="t" r="r" b="b"/>
            <a:pathLst>
              <a:path w="292925" h="762622">
                <a:moveTo>
                  <a:pt x="0" y="762622"/>
                </a:moveTo>
                <a:lnTo>
                  <a:pt x="292925" y="762622"/>
                </a:lnTo>
                <a:lnTo>
                  <a:pt x="292925" y="0"/>
                </a:lnTo>
                <a:lnTo>
                  <a:pt x="0" y="0"/>
                </a:lnTo>
                <a:lnTo>
                  <a:pt x="0" y="762622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28279" y="4362259"/>
            <a:ext cx="576059" cy="381317"/>
          </a:xfrm>
          <a:custGeom>
            <a:avLst/>
            <a:gdLst/>
            <a:ahLst/>
            <a:cxnLst/>
            <a:rect l="l" t="t" r="r" b="b"/>
            <a:pathLst>
              <a:path w="576059" h="381317">
                <a:moveTo>
                  <a:pt x="0" y="381317"/>
                </a:moveTo>
                <a:lnTo>
                  <a:pt x="576059" y="381317"/>
                </a:lnTo>
                <a:lnTo>
                  <a:pt x="576059" y="0"/>
                </a:lnTo>
                <a:lnTo>
                  <a:pt x="0" y="0"/>
                </a:lnTo>
                <a:lnTo>
                  <a:pt x="0" y="381317"/>
                </a:lnTo>
                <a:close/>
              </a:path>
            </a:pathLst>
          </a:custGeom>
          <a:solidFill>
            <a:srgbClr val="B0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04351" y="4362259"/>
            <a:ext cx="2520314" cy="381317"/>
          </a:xfrm>
          <a:custGeom>
            <a:avLst/>
            <a:gdLst/>
            <a:ahLst/>
            <a:cxnLst/>
            <a:rect l="l" t="t" r="r" b="b"/>
            <a:pathLst>
              <a:path w="2520314" h="381317">
                <a:moveTo>
                  <a:pt x="0" y="381317"/>
                </a:moveTo>
                <a:lnTo>
                  <a:pt x="2520314" y="381317"/>
                </a:lnTo>
                <a:lnTo>
                  <a:pt x="2520314" y="0"/>
                </a:lnTo>
                <a:lnTo>
                  <a:pt x="0" y="0"/>
                </a:lnTo>
                <a:lnTo>
                  <a:pt x="0" y="381317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99838" y="4743577"/>
            <a:ext cx="6917690" cy="640080"/>
          </a:xfrm>
          <a:custGeom>
            <a:avLst/>
            <a:gdLst/>
            <a:ahLst/>
            <a:cxnLst/>
            <a:rect l="l" t="t" r="r" b="b"/>
            <a:pathLst>
              <a:path w="6917690" h="640079">
                <a:moveTo>
                  <a:pt x="0" y="640080"/>
                </a:moveTo>
                <a:lnTo>
                  <a:pt x="6917690" y="640080"/>
                </a:lnTo>
                <a:lnTo>
                  <a:pt x="6917690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93488" y="1999741"/>
            <a:ext cx="3534791" cy="0"/>
          </a:xfrm>
          <a:custGeom>
            <a:avLst/>
            <a:gdLst/>
            <a:ahLst/>
            <a:cxnLst/>
            <a:rect l="l" t="t" r="r" b="b"/>
            <a:pathLst>
              <a:path w="3534791">
                <a:moveTo>
                  <a:pt x="0" y="0"/>
                </a:moveTo>
                <a:lnTo>
                  <a:pt x="3534791" y="0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28279" y="2395982"/>
            <a:ext cx="3096260" cy="0"/>
          </a:xfrm>
          <a:custGeom>
            <a:avLst/>
            <a:gdLst/>
            <a:ahLst/>
            <a:cxnLst/>
            <a:rect l="l" t="t" r="r" b="b"/>
            <a:pathLst>
              <a:path w="3096260">
                <a:moveTo>
                  <a:pt x="0" y="0"/>
                </a:moveTo>
                <a:lnTo>
                  <a:pt x="3096260" y="0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28279" y="2792222"/>
            <a:ext cx="3096260" cy="0"/>
          </a:xfrm>
          <a:custGeom>
            <a:avLst/>
            <a:gdLst/>
            <a:ahLst/>
            <a:cxnLst/>
            <a:rect l="l" t="t" r="r" b="b"/>
            <a:pathLst>
              <a:path w="3096260">
                <a:moveTo>
                  <a:pt x="0" y="0"/>
                </a:moveTo>
                <a:lnTo>
                  <a:pt x="3096260" y="0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28279" y="3188462"/>
            <a:ext cx="3096260" cy="0"/>
          </a:xfrm>
          <a:custGeom>
            <a:avLst/>
            <a:gdLst/>
            <a:ahLst/>
            <a:cxnLst/>
            <a:rect l="l" t="t" r="r" b="b"/>
            <a:pathLst>
              <a:path w="3096260">
                <a:moveTo>
                  <a:pt x="0" y="0"/>
                </a:moveTo>
                <a:lnTo>
                  <a:pt x="3096260" y="0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28279" y="3584702"/>
            <a:ext cx="3096260" cy="0"/>
          </a:xfrm>
          <a:custGeom>
            <a:avLst/>
            <a:gdLst/>
            <a:ahLst/>
            <a:cxnLst/>
            <a:rect l="l" t="t" r="r" b="b"/>
            <a:pathLst>
              <a:path w="3096260">
                <a:moveTo>
                  <a:pt x="0" y="0"/>
                </a:moveTo>
                <a:lnTo>
                  <a:pt x="3096260" y="0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28279" y="3980942"/>
            <a:ext cx="3096260" cy="0"/>
          </a:xfrm>
          <a:custGeom>
            <a:avLst/>
            <a:gdLst/>
            <a:ahLst/>
            <a:cxnLst/>
            <a:rect l="l" t="t" r="r" b="b"/>
            <a:pathLst>
              <a:path w="3096260">
                <a:moveTo>
                  <a:pt x="0" y="0"/>
                </a:moveTo>
                <a:lnTo>
                  <a:pt x="3096260" y="0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28279" y="4362323"/>
            <a:ext cx="3096260" cy="0"/>
          </a:xfrm>
          <a:custGeom>
            <a:avLst/>
            <a:gdLst/>
            <a:ahLst/>
            <a:cxnLst/>
            <a:rect l="l" t="t" r="r" b="b"/>
            <a:pathLst>
              <a:path w="3096260">
                <a:moveTo>
                  <a:pt x="0" y="0"/>
                </a:moveTo>
                <a:lnTo>
                  <a:pt x="3096260" y="0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93488" y="4743577"/>
            <a:ext cx="6930390" cy="0"/>
          </a:xfrm>
          <a:custGeom>
            <a:avLst/>
            <a:gdLst/>
            <a:ahLst/>
            <a:cxnLst/>
            <a:rect l="l" t="t" r="r" b="b"/>
            <a:pathLst>
              <a:path w="6930390">
                <a:moveTo>
                  <a:pt x="0" y="0"/>
                </a:moveTo>
                <a:lnTo>
                  <a:pt x="6930390" y="0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93488" y="5383657"/>
            <a:ext cx="6930390" cy="0"/>
          </a:xfrm>
          <a:custGeom>
            <a:avLst/>
            <a:gdLst/>
            <a:ahLst/>
            <a:cxnLst/>
            <a:rect l="l" t="t" r="r" b="b"/>
            <a:pathLst>
              <a:path w="6930390">
                <a:moveTo>
                  <a:pt x="0" y="0"/>
                </a:moveTo>
                <a:lnTo>
                  <a:pt x="6930390" y="0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99838" y="1353312"/>
            <a:ext cx="0" cy="4615853"/>
          </a:xfrm>
          <a:custGeom>
            <a:avLst/>
            <a:gdLst/>
            <a:ahLst/>
            <a:cxnLst/>
            <a:rect l="l" t="t" r="r" b="b"/>
            <a:pathLst>
              <a:path h="4615853">
                <a:moveTo>
                  <a:pt x="0" y="0"/>
                </a:moveTo>
                <a:lnTo>
                  <a:pt x="0" y="4615853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717528" y="1353312"/>
            <a:ext cx="0" cy="4615853"/>
          </a:xfrm>
          <a:custGeom>
            <a:avLst/>
            <a:gdLst/>
            <a:ahLst/>
            <a:cxnLst/>
            <a:rect l="l" t="t" r="r" b="b"/>
            <a:pathLst>
              <a:path h="4615853">
                <a:moveTo>
                  <a:pt x="0" y="0"/>
                </a:moveTo>
                <a:lnTo>
                  <a:pt x="0" y="4615853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93488" y="1359662"/>
            <a:ext cx="6930390" cy="0"/>
          </a:xfrm>
          <a:custGeom>
            <a:avLst/>
            <a:gdLst/>
            <a:ahLst/>
            <a:cxnLst/>
            <a:rect l="l" t="t" r="r" b="b"/>
            <a:pathLst>
              <a:path w="6930390">
                <a:moveTo>
                  <a:pt x="0" y="0"/>
                </a:moveTo>
                <a:lnTo>
                  <a:pt x="6930390" y="0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93488" y="5962815"/>
            <a:ext cx="6930390" cy="0"/>
          </a:xfrm>
          <a:custGeom>
            <a:avLst/>
            <a:gdLst/>
            <a:ahLst/>
            <a:cxnLst/>
            <a:rect l="l" t="t" r="r" b="b"/>
            <a:pathLst>
              <a:path w="6930390">
                <a:moveTo>
                  <a:pt x="0" y="0"/>
                </a:moveTo>
                <a:lnTo>
                  <a:pt x="6930390" y="0"/>
                </a:lnTo>
              </a:path>
            </a:pathLst>
          </a:custGeom>
          <a:ln w="127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77462" y="1360170"/>
            <a:ext cx="723391" cy="3077717"/>
          </a:xfrm>
          <a:custGeom>
            <a:avLst/>
            <a:gdLst/>
            <a:ahLst/>
            <a:cxnLst/>
            <a:rect l="l" t="t" r="r" b="b"/>
            <a:pathLst>
              <a:path w="723391" h="3077717">
                <a:moveTo>
                  <a:pt x="0" y="3077717"/>
                </a:moveTo>
                <a:lnTo>
                  <a:pt x="723391" y="0"/>
                </a:lnTo>
              </a:path>
            </a:pathLst>
          </a:custGeom>
          <a:ln w="19812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77462" y="5877306"/>
            <a:ext cx="723391" cy="86017"/>
          </a:xfrm>
          <a:custGeom>
            <a:avLst/>
            <a:gdLst/>
            <a:ahLst/>
            <a:cxnLst/>
            <a:rect l="l" t="t" r="r" b="b"/>
            <a:pathLst>
              <a:path w="723391" h="86017">
                <a:moveTo>
                  <a:pt x="0" y="0"/>
                </a:moveTo>
                <a:lnTo>
                  <a:pt x="723391" y="86017"/>
                </a:lnTo>
              </a:path>
            </a:pathLst>
          </a:custGeom>
          <a:ln w="19812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96900" y="269793"/>
            <a:ext cx="81488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In</a:t>
            </a:r>
            <a:r>
              <a:rPr sz="2800" spc="-2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ds</a:t>
            </a:r>
            <a:r>
              <a:rPr sz="2800" spc="-71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of</a:t>
            </a:r>
            <a:r>
              <a:rPr sz="2800" spc="-2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ute</a:t>
            </a:r>
            <a:r>
              <a:rPr sz="2800" spc="-5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s,</a:t>
            </a:r>
            <a:r>
              <a:rPr sz="2800" spc="-85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-2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ts</a:t>
            </a:r>
            <a:r>
              <a:rPr sz="2800" spc="-9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ld</a:t>
            </a:r>
            <a:r>
              <a:rPr sz="2800" spc="-82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f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ll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w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6900" y="696266"/>
            <a:ext cx="13849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ck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-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day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01897" y="696266"/>
            <a:ext cx="84992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ru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72620" y="696266"/>
            <a:ext cx="3751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67821" y="696266"/>
            <a:ext cx="148110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minimi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72571" y="696266"/>
            <a:ext cx="63241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25079" y="696266"/>
            <a:ext cx="3751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19214" y="696266"/>
            <a:ext cx="223383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mpli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at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74563" y="696266"/>
            <a:ext cx="51407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(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3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1530" y="6056008"/>
            <a:ext cx="10567747" cy="479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16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E,</a:t>
            </a:r>
            <a:r>
              <a:rPr sz="105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ang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ens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in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con</a:t>
            </a:r>
            <a:r>
              <a:rPr sz="1050" spc="-9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er</a:t>
            </a:r>
            <a:r>
              <a:rPr sz="1050" spc="-9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ng</a:t>
            </a:r>
            <a:r>
              <a:rPr sz="105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en</a:t>
            </a:r>
            <a:r>
              <a:rPr sz="1050" spc="-9" dirty="0">
                <a:solidFill>
                  <a:srgbClr val="5A5A5A"/>
                </a:solidFill>
                <a:latin typeface="Arial"/>
                <a:cs typeface="Arial"/>
              </a:rPr>
              <a:t>zy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e;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B,</a:t>
            </a:r>
            <a:r>
              <a:rPr sz="105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ang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ens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05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eceptor</a:t>
            </a:r>
            <a:r>
              <a:rPr sz="105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oc</a:t>
            </a:r>
            <a:r>
              <a:rPr sz="1050" spc="9" dirty="0">
                <a:solidFill>
                  <a:srgbClr val="5A5A5A"/>
                </a:solidFill>
                <a:latin typeface="Arial"/>
                <a:cs typeface="Arial"/>
              </a:rPr>
              <a:t>k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er;</a:t>
            </a:r>
            <a:r>
              <a:rPr sz="1050" spc="-3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SA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1050" spc="-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no</a:t>
            </a:r>
            <a:r>
              <a:rPr sz="1050" spc="19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eroidal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an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fl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050" spc="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ory</a:t>
            </a:r>
            <a:r>
              <a:rPr sz="105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drug;</a:t>
            </a:r>
            <a:r>
              <a:rPr sz="105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LT2,</a:t>
            </a:r>
            <a:r>
              <a:rPr sz="105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sod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9" dirty="0">
                <a:solidFill>
                  <a:srgbClr val="5A5A5A"/>
                </a:solidFill>
                <a:latin typeface="Arial"/>
                <a:cs typeface="Arial"/>
              </a:rPr>
              <a:t>um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ucose</a:t>
            </a:r>
            <a:r>
              <a:rPr sz="1050" spc="-3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co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-tr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anspo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rt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er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  <a:p>
            <a:pPr marL="12700" marR="20116">
              <a:lnSpc>
                <a:spcPct val="95825"/>
              </a:lnSpc>
            </a:pP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1.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 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erna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onal</a:t>
            </a:r>
            <a:r>
              <a:rPr sz="105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abetes</a:t>
            </a:r>
            <a:r>
              <a:rPr sz="105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Founda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on.</a:t>
            </a:r>
            <a:r>
              <a:rPr sz="105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ck</a:t>
            </a:r>
            <a:r>
              <a:rPr sz="105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day 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anage</a:t>
            </a:r>
            <a:r>
              <a:rPr sz="1050" spc="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en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.</a:t>
            </a:r>
            <a:r>
              <a:rPr sz="105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h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tt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ps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://www.</a:t>
            </a:r>
            <a:r>
              <a:rPr sz="105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05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f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.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org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co</a:t>
            </a:r>
            <a:r>
              <a:rPr sz="105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m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ponen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t/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tt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ach</a:t>
            </a:r>
            <a:r>
              <a:rPr sz="105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m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en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05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s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?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ask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=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do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w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</a:t>
            </a:r>
            <a:r>
              <a:rPr sz="105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l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oad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&amp;</a:t>
            </a:r>
            <a:r>
              <a:rPr sz="105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=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2155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:ID</a:t>
            </a:r>
            <a:r>
              <a:rPr sz="105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F</a:t>
            </a:r>
            <a:r>
              <a:rPr sz="1050" u="sng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05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S</a:t>
            </a:r>
            <a:r>
              <a:rPr sz="105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05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k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da</a:t>
            </a:r>
            <a:r>
              <a:rPr sz="1050" u="sng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y</a:t>
            </a:r>
            <a:r>
              <a:rPr sz="1050" u="sng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050" u="sng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m</a:t>
            </a:r>
            <a:r>
              <a:rPr sz="1050" u="sng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anagement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0"/>
              </a:spcBef>
            </a:pP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(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accessed</a:t>
            </a:r>
            <a:r>
              <a:rPr sz="105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Apr</a:t>
            </a:r>
            <a:r>
              <a:rPr sz="105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2020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)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05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2.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n S.</a:t>
            </a:r>
            <a:r>
              <a:rPr sz="105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i="1" spc="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abetes</a:t>
            </a:r>
            <a:r>
              <a:rPr sz="105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&amp; P</a:t>
            </a:r>
            <a:r>
              <a:rPr sz="1050" i="1" spc="-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050" i="1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i="1" spc="-25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ary</a:t>
            </a:r>
            <a:r>
              <a:rPr sz="1050" i="1" spc="4" dirty="0">
                <a:solidFill>
                  <a:srgbClr val="5A5A5A"/>
                </a:solidFill>
                <a:latin typeface="Arial"/>
                <a:cs typeface="Arial"/>
              </a:rPr>
              <a:t> C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are</a:t>
            </a:r>
            <a:r>
              <a:rPr sz="1050" i="1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2018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20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: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15;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3.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anad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an</a:t>
            </a:r>
            <a:r>
              <a:rPr sz="105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abetes</a:t>
            </a:r>
            <a:r>
              <a:rPr sz="105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Assoc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on.</a:t>
            </a:r>
            <a:r>
              <a:rPr sz="105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i="1" spc="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an J</a:t>
            </a:r>
            <a:r>
              <a:rPr sz="105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i="1" spc="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abetes</a:t>
            </a:r>
            <a:r>
              <a:rPr sz="1050" i="1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2018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: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42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S316;</a:t>
            </a:r>
            <a:r>
              <a:rPr sz="105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4.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 G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up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05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05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et</a:t>
            </a:r>
            <a:r>
              <a:rPr sz="1050" i="1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050" i="1" spc="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.</a:t>
            </a:r>
            <a:r>
              <a:rPr sz="1050" i="1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i="1" spc="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abetes</a:t>
            </a:r>
            <a:r>
              <a:rPr sz="105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i="1" spc="-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050" i="1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050" i="1" spc="0" dirty="0">
                <a:solidFill>
                  <a:srgbClr val="5A5A5A"/>
                </a:solidFill>
                <a:latin typeface="Arial"/>
                <a:cs typeface="Arial"/>
              </a:rPr>
              <a:t>ab Syndr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9C9C9C"/>
                </a:solidFill>
                <a:latin typeface="Arial"/>
                <a:cs typeface="Arial"/>
              </a:rPr>
              <a:t>1</a:t>
            </a:r>
            <a:r>
              <a:rPr lang="en-US" sz="1100" spc="0" dirty="0">
                <a:solidFill>
                  <a:srgbClr val="9C9C9C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1530" y="6536068"/>
            <a:ext cx="790240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2020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14</a:t>
            </a:r>
            <a:r>
              <a:rPr sz="1050" spc="-4" dirty="0">
                <a:solidFill>
                  <a:srgbClr val="5A5A5A"/>
                </a:solidFill>
                <a:latin typeface="Arial"/>
                <a:cs typeface="Arial"/>
              </a:rPr>
              <a:t>:</a:t>
            </a:r>
            <a:r>
              <a:rPr sz="1050" spc="0" dirty="0">
                <a:solidFill>
                  <a:srgbClr val="5A5A5A"/>
                </a:solidFill>
                <a:latin typeface="Arial"/>
                <a:cs typeface="Arial"/>
              </a:rPr>
              <a:t>211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600" y="4437392"/>
            <a:ext cx="3466846" cy="1449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05053">
              <a:lnSpc>
                <a:spcPct val="95825"/>
              </a:lnSpc>
              <a:spcBef>
                <a:spcPts val="3135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8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9600" y="2891536"/>
            <a:ext cx="3466846" cy="1449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494945" marR="496131" algn="ctr">
              <a:lnSpc>
                <a:spcPct val="95825"/>
              </a:lnSpc>
              <a:spcBef>
                <a:spcPts val="2000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EK</a:t>
            </a:r>
            <a:r>
              <a:rPr sz="2800" b="1" spc="-1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  <a:p>
            <a:pPr marL="875772" marR="875298" algn="ctr">
              <a:lnSpc>
                <a:spcPct val="95825"/>
              </a:lnSpc>
              <a:spcBef>
                <a:spcPts val="110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(from</a:t>
            </a:r>
            <a:r>
              <a:rPr sz="2000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an H</a:t>
            </a:r>
            <a:r>
              <a:rPr sz="2000" spc="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P)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99838" y="1359662"/>
            <a:ext cx="6917690" cy="640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9108" marR="1459398" indent="439293">
              <a:lnSpc>
                <a:spcPts val="2069"/>
              </a:lnSpc>
              <a:spcBef>
                <a:spcPts val="425"/>
              </a:spcBef>
            </a:pPr>
            <a:r>
              <a:rPr sz="1800" b="1" spc="-12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800" b="1" spc="-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edic</a:t>
            </a:r>
            <a:r>
              <a:rPr sz="1800" b="1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ns as</a:t>
            </a:r>
            <a:r>
              <a:rPr sz="18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l u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800" b="1" spc="-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800" b="1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3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b="1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ot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39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ise</a:t>
            </a:r>
            <a:r>
              <a:rPr sz="1800" b="1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by a HCP</a:t>
            </a:r>
            <a:r>
              <a:rPr sz="1800" b="1" spc="0" baseline="2657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99838" y="1999741"/>
            <a:ext cx="3528441" cy="2743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2201" marR="121656">
              <a:lnSpc>
                <a:spcPct val="100041"/>
              </a:lnSpc>
              <a:spcBef>
                <a:spcPts val="4471"/>
              </a:spcBef>
            </a:pP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800" b="1" spc="-4" dirty="0">
                <a:solidFill>
                  <a:srgbClr val="5A5A5A"/>
                </a:solidFill>
                <a:latin typeface="Arial"/>
                <a:cs typeface="Arial"/>
              </a:rPr>
              <a:t>es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e m</a:t>
            </a:r>
            <a:r>
              <a:rPr sz="1800" b="1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800" b="1" spc="-4" dirty="0">
                <a:solidFill>
                  <a:srgbClr val="5A5A5A"/>
                </a:solidFill>
                <a:latin typeface="Arial"/>
                <a:cs typeface="Arial"/>
              </a:rPr>
              <a:t>ca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ti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ns </a:t>
            </a:r>
            <a:r>
              <a:rPr sz="1800" b="1" spc="-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b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be </a:t>
            </a:r>
            <a:r>
              <a:rPr sz="1800" b="1" spc="0" dirty="0">
                <a:solidFill>
                  <a:srgbClr val="43AC99"/>
                </a:solidFill>
                <a:latin typeface="Arial"/>
                <a:cs typeface="Arial"/>
              </a:rPr>
              <a:t>te</a:t>
            </a:r>
            <a:r>
              <a:rPr sz="1800" b="1" spc="-9" dirty="0">
                <a:solidFill>
                  <a:srgbClr val="43AC99"/>
                </a:solidFill>
                <a:latin typeface="Arial"/>
                <a:cs typeface="Arial"/>
              </a:rPr>
              <a:t>m</a:t>
            </a:r>
            <a:r>
              <a:rPr sz="1800" b="1" spc="0" dirty="0">
                <a:solidFill>
                  <a:srgbClr val="43AC99"/>
                </a:solidFill>
                <a:latin typeface="Arial"/>
                <a:cs typeface="Arial"/>
              </a:rPr>
              <a:t>p</a:t>
            </a:r>
            <a:r>
              <a:rPr sz="1800" b="1" spc="4" dirty="0">
                <a:solidFill>
                  <a:srgbClr val="43AC99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43AC99"/>
                </a:solidFill>
                <a:latin typeface="Arial"/>
                <a:cs typeface="Arial"/>
              </a:rPr>
              <a:t>r</a:t>
            </a:r>
            <a:r>
              <a:rPr sz="1800" b="1" spc="-9" dirty="0">
                <a:solidFill>
                  <a:srgbClr val="43AC99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43AC99"/>
                </a:solidFill>
                <a:latin typeface="Arial"/>
                <a:cs typeface="Arial"/>
              </a:rPr>
              <a:t>rily stop</a:t>
            </a:r>
            <a:r>
              <a:rPr sz="1800" b="1" spc="4" dirty="0">
                <a:solidFill>
                  <a:srgbClr val="43AC99"/>
                </a:solidFill>
                <a:latin typeface="Arial"/>
                <a:cs typeface="Arial"/>
              </a:rPr>
              <a:t>p</a:t>
            </a:r>
            <a:r>
              <a:rPr sz="1800" b="1" spc="0" dirty="0">
                <a:solidFill>
                  <a:srgbClr val="43AC99"/>
                </a:solidFill>
                <a:latin typeface="Arial"/>
                <a:cs typeface="Arial"/>
              </a:rPr>
              <a:t>ed 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ring a</a:t>
            </a:r>
            <a:r>
              <a:rPr sz="1800" b="1" spc="-9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ute 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ne</a:t>
            </a:r>
            <a:r>
              <a:rPr sz="1800" b="1" spc="-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800" b="1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s that c</a:t>
            </a:r>
            <a:r>
              <a:rPr sz="1800" b="1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800" b="1" spc="-9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use deh</a:t>
            </a:r>
            <a:r>
              <a:rPr sz="1800" b="1" spc="-14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dration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 o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r </a:t>
            </a:r>
            <a:r>
              <a:rPr sz="1800" b="1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cute de</a:t>
            </a:r>
            <a:r>
              <a:rPr sz="1800" b="1" spc="-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  <a:p>
            <a:pPr marL="92201">
              <a:lnSpc>
                <a:spcPts val="2069"/>
              </a:lnSpc>
            </a:pP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in r</a:t>
            </a:r>
            <a:r>
              <a:rPr sz="1800" b="1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nal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fu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b="1" spc="0" dirty="0">
                <a:solidFill>
                  <a:srgbClr val="5A5A5A"/>
                </a:solidFill>
                <a:latin typeface="Arial"/>
                <a:cs typeface="Arial"/>
              </a:rPr>
              <a:t>ctio</a:t>
            </a:r>
            <a:r>
              <a:rPr sz="1800" b="1" spc="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b="1" spc="9" dirty="0">
                <a:solidFill>
                  <a:srgbClr val="5A5A5A"/>
                </a:solidFill>
                <a:latin typeface="Arial"/>
                <a:cs typeface="Arial"/>
              </a:rPr>
              <a:t>:</a:t>
            </a:r>
            <a:r>
              <a:rPr sz="1800" b="1" spc="4" baseline="26572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800" b="1" spc="0" baseline="26572" dirty="0">
                <a:solidFill>
                  <a:srgbClr val="5A5A5A"/>
                </a:solidFill>
                <a:latin typeface="Arial"/>
                <a:cs typeface="Arial"/>
              </a:rPr>
              <a:t>,3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28279" y="1999741"/>
            <a:ext cx="576065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 marL="193205" marR="191861" algn="ctr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04344" y="1999741"/>
            <a:ext cx="2520194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 marL="92716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Sulp</a:t>
            </a:r>
            <a:r>
              <a:rPr sz="1600" b="1" spc="-4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600" b="1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600" b="1" spc="-34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lureas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24539" y="1999741"/>
            <a:ext cx="292988" cy="2743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8328279" y="2395982"/>
            <a:ext cx="576065" cy="39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 marL="190157" marR="183761" algn="ctr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04344" y="2395982"/>
            <a:ext cx="2520194" cy="39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 marL="92716">
              <a:lnSpc>
                <a:spcPct val="95825"/>
              </a:lnSpc>
            </a:pPr>
            <a:r>
              <a:rPr sz="1600" b="1" spc="-5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CE</a:t>
            </a:r>
            <a:r>
              <a:rPr sz="1600" b="1" spc="16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in</a:t>
            </a:r>
            <a:r>
              <a:rPr sz="1600" b="1" spc="-4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ibi</a:t>
            </a:r>
            <a:r>
              <a:rPr sz="1600" b="1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28279" y="2792222"/>
            <a:ext cx="576065" cy="39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7"/>
              </a:spcBef>
            </a:pPr>
            <a:endParaRPr sz="650"/>
          </a:p>
          <a:p>
            <a:pPr marL="187109" marR="186809" algn="ctr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04344" y="2792222"/>
            <a:ext cx="2520194" cy="39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7"/>
              </a:spcBef>
            </a:pPr>
            <a:endParaRPr sz="650"/>
          </a:p>
          <a:p>
            <a:pPr marL="92716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Diuretics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28279" y="3188462"/>
            <a:ext cx="576065" cy="39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7"/>
              </a:spcBef>
            </a:pPr>
            <a:endParaRPr sz="650"/>
          </a:p>
          <a:p>
            <a:pPr marL="176441" marR="174978" algn="ctr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04344" y="3188462"/>
            <a:ext cx="2520194" cy="39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7"/>
              </a:spcBef>
            </a:pPr>
            <a:endParaRPr sz="650"/>
          </a:p>
          <a:p>
            <a:pPr marL="92716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Metf</a:t>
            </a:r>
            <a:r>
              <a:rPr sz="1600" b="1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rmin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8279" y="3584702"/>
            <a:ext cx="576065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7"/>
              </a:spcBef>
            </a:pPr>
            <a:endParaRPr sz="650"/>
          </a:p>
          <a:p>
            <a:pPr marL="190157" marR="183761" algn="ctr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04344" y="3584702"/>
            <a:ext cx="2520194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7"/>
              </a:spcBef>
            </a:pPr>
            <a:endParaRPr sz="650"/>
          </a:p>
          <a:p>
            <a:pPr marL="92716">
              <a:lnSpc>
                <a:spcPct val="95825"/>
              </a:lnSpc>
            </a:pPr>
            <a:r>
              <a:rPr sz="1600" b="1" spc="-5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RBs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8279" y="3980942"/>
            <a:ext cx="576065" cy="3813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9"/>
              </a:spcBef>
            </a:pPr>
            <a:endParaRPr sz="600"/>
          </a:p>
          <a:p>
            <a:pPr marL="187109" marR="186809" algn="ctr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04344" y="3980942"/>
            <a:ext cx="2520194" cy="3813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9"/>
              </a:spcBef>
            </a:pPr>
            <a:endParaRPr sz="600"/>
          </a:p>
          <a:p>
            <a:pPr marL="92716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NS</a:t>
            </a:r>
            <a:r>
              <a:rPr sz="1600" b="1" spc="-4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IDs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8279" y="4362323"/>
            <a:ext cx="576065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8"/>
              </a:spcBef>
            </a:pPr>
            <a:endParaRPr sz="600"/>
          </a:p>
          <a:p>
            <a:pPr marL="193205" marR="191861" algn="ctr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4344" y="4362323"/>
            <a:ext cx="2520194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8"/>
              </a:spcBef>
            </a:pPr>
            <a:endParaRPr sz="600"/>
          </a:p>
          <a:p>
            <a:pPr marL="92716">
              <a:lnSpc>
                <a:spcPct val="95825"/>
              </a:lnSpc>
            </a:pP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SG</a:t>
            </a:r>
            <a:r>
              <a:rPr sz="1600" b="1" spc="-125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T2</a:t>
            </a:r>
            <a:r>
              <a:rPr sz="1600" b="1" spc="-31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in</a:t>
            </a:r>
            <a:r>
              <a:rPr sz="1600" b="1" spc="-4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ibi</a:t>
            </a:r>
            <a:r>
              <a:rPr sz="1600" b="1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600" b="1" spc="0" dirty="0">
                <a:solidFill>
                  <a:srgbClr val="5A5A5A"/>
                </a:solidFill>
                <a:latin typeface="Arial"/>
                <a:cs typeface="Arial"/>
              </a:rPr>
              <a:t>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9838" y="4743577"/>
            <a:ext cx="6917690" cy="640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2808" marR="480025" indent="-102108">
              <a:lnSpc>
                <a:spcPts val="2069"/>
              </a:lnSpc>
              <a:spcBef>
                <a:spcPts val="430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Once </a:t>
            </a: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rson</a:t>
            </a: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is fe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to e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k for 2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4–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urs, </a:t>
            </a: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restarted</a:t>
            </a:r>
            <a:r>
              <a:rPr sz="1800" spc="0" baseline="2657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9838" y="5383657"/>
            <a:ext cx="6917690" cy="579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8713" marR="1047863" indent="-286512">
              <a:lnSpc>
                <a:spcPts val="1839"/>
              </a:lnSpc>
              <a:spcBef>
                <a:spcPts val="430"/>
              </a:spcBef>
              <a:tabLst>
                <a:tab pos="368300" algn="l"/>
              </a:tabLst>
            </a:pP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•	In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li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600" spc="-56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600" spc="-16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the</a:t>
            </a:r>
            <a:r>
              <a:rPr sz="1600" spc="-7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prefer</a:t>
            </a:r>
            <a:r>
              <a:rPr sz="1600" spc="-9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ed</a:t>
            </a:r>
            <a:r>
              <a:rPr sz="16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agent</a:t>
            </a:r>
            <a:r>
              <a:rPr sz="16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for</a:t>
            </a:r>
            <a:r>
              <a:rPr sz="1600" spc="1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ontrol</a:t>
            </a:r>
            <a:r>
              <a:rPr sz="1600" spc="-47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f h</a:t>
            </a:r>
            <a:r>
              <a:rPr sz="1600" spc="-19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pergl</a:t>
            </a:r>
            <a:r>
              <a:rPr sz="1600" spc="-14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aem</a:t>
            </a:r>
            <a:r>
              <a:rPr sz="1600" spc="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600" spc="-77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n ho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ta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lis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ed</a:t>
            </a:r>
            <a:r>
              <a:rPr sz="1600" spc="-10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sic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k</a:t>
            </a:r>
            <a:r>
              <a:rPr sz="1600" spc="-47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pat</a:t>
            </a:r>
            <a:r>
              <a:rPr sz="16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5A5A5A"/>
                </a:solidFill>
                <a:latin typeface="Arial"/>
                <a:cs typeface="Arial"/>
              </a:rPr>
              <a:t>ent</a:t>
            </a:r>
            <a:r>
              <a:rPr sz="1600" spc="19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575" spc="0" baseline="27607" dirty="0">
                <a:solidFill>
                  <a:srgbClr val="5A5A5A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4172" y="1359662"/>
            <a:ext cx="3466846" cy="1449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98271">
              <a:lnSpc>
                <a:spcPct val="95825"/>
              </a:lnSpc>
              <a:spcBef>
                <a:spcPts val="3129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MONI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>
              <a:solidFill>
                <a:prstClr val="black"/>
              </a:solidFill>
            </a:endParaRPr>
          </a:p>
          <a:p>
            <a:pPr marL="304292">
              <a:lnSpc>
                <a:spcPct val="95825"/>
              </a:lnSpc>
            </a:pP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97408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152144"/>
            <a:ext cx="239268" cy="4821935"/>
          </a:xfrm>
          <a:custGeom>
            <a:avLst/>
            <a:gdLst/>
            <a:ahLst/>
            <a:cxnLst/>
            <a:rect l="l" t="t" r="r" b="b"/>
            <a:pathLst>
              <a:path w="239268" h="4821935">
                <a:moveTo>
                  <a:pt x="0" y="4821935"/>
                </a:moveTo>
                <a:lnTo>
                  <a:pt x="239268" y="4821935"/>
                </a:lnTo>
                <a:lnTo>
                  <a:pt x="239268" y="0"/>
                </a:lnTo>
                <a:lnTo>
                  <a:pt x="0" y="0"/>
                </a:lnTo>
                <a:lnTo>
                  <a:pt x="0" y="4821935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86600" y="1143002"/>
            <a:ext cx="5105400" cy="4831078"/>
          </a:xfrm>
          <a:custGeom>
            <a:avLst/>
            <a:gdLst/>
            <a:ahLst/>
            <a:cxnLst/>
            <a:rect l="l" t="t" r="r" b="b"/>
            <a:pathLst>
              <a:path w="6071616" h="4821935">
                <a:moveTo>
                  <a:pt x="0" y="4821935"/>
                </a:moveTo>
                <a:lnTo>
                  <a:pt x="6071616" y="4821935"/>
                </a:lnTo>
                <a:lnTo>
                  <a:pt x="6071616" y="0"/>
                </a:lnTo>
                <a:lnTo>
                  <a:pt x="0" y="0"/>
                </a:lnTo>
                <a:lnTo>
                  <a:pt x="0" y="4821935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084" y="2590800"/>
            <a:ext cx="6479799" cy="4476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  <a:spcBef>
                <a:spcPts val="209"/>
              </a:spcBef>
            </a:pPr>
            <a:r>
              <a:rPr lang="en-US" sz="4000" b="1" spc="-225" dirty="0">
                <a:solidFill>
                  <a:prstClr val="black"/>
                </a:solidFill>
                <a:latin typeface="Arial"/>
                <a:cs typeface="Arial"/>
              </a:rPr>
              <a:t>Clinical Place of</a:t>
            </a:r>
            <a:endParaRPr lang="en-US" sz="40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209"/>
              </a:spcBef>
            </a:pPr>
            <a:r>
              <a:rPr lang="en-US" sz="4000" b="1" dirty="0">
                <a:solidFill>
                  <a:prstClr val="black"/>
                </a:solidFill>
                <a:latin typeface="Arial"/>
                <a:cs typeface="Arial"/>
              </a:rPr>
              <a:t>SGLT-2 inhibitors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598673" y="3560113"/>
            <a:ext cx="5560060" cy="1599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25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lang="en-US" sz="1100" spc="0" dirty="0">
                <a:solidFill>
                  <a:srgbClr val="9C9C9C"/>
                </a:solidFill>
                <a:latin typeface="Arial"/>
                <a:cs typeface="Arial"/>
              </a:rPr>
              <a:t>13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00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37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38"/>
          <p:cNvSpPr/>
          <p:nvPr/>
        </p:nvSpPr>
        <p:spPr>
          <a:xfrm>
            <a:off x="0" y="114757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357"/>
          <a:stretch/>
        </p:blipFill>
        <p:spPr>
          <a:xfrm>
            <a:off x="4038600" y="2528792"/>
            <a:ext cx="2776711" cy="41554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555" y="6038402"/>
            <a:ext cx="2465937" cy="525386"/>
          </a:xfrm>
          <a:prstGeom prst="roundRect">
            <a:avLst/>
          </a:prstGeom>
          <a:solidFill>
            <a:srgbClr val="FFC800">
              <a:alpha val="35000"/>
            </a:srgbClr>
          </a:solidFill>
          <a:ln w="57150">
            <a:solidFill>
              <a:srgbClr val="00A8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689" y="2528792"/>
            <a:ext cx="2776711" cy="415543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772400" y="4572000"/>
            <a:ext cx="2439391" cy="942893"/>
          </a:xfrm>
          <a:prstGeom prst="roundRect">
            <a:avLst/>
          </a:prstGeom>
          <a:solidFill>
            <a:srgbClr val="FFC800">
              <a:alpha val="35000"/>
            </a:srgbClr>
          </a:solidFill>
          <a:ln w="57150">
            <a:solidFill>
              <a:srgbClr val="00A8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1" name="TextBox 10"/>
          <p:cNvSpPr txBox="1"/>
          <p:nvPr/>
        </p:nvSpPr>
        <p:spPr>
          <a:xfrm>
            <a:off x="5694059" y="1421253"/>
            <a:ext cx="31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Metformin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755" y="3310288"/>
            <a:ext cx="400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SGLT2 inhibitors as 2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Line Therapy for CV &amp; Renal Benefits</a:t>
            </a:r>
          </a:p>
        </p:txBody>
      </p:sp>
      <p:cxnSp>
        <p:nvCxnSpPr>
          <p:cNvPr id="13" name="Elbow Connector 12"/>
          <p:cNvCxnSpPr>
            <a:stCxn id="11" idx="2"/>
            <a:endCxn id="9" idx="0"/>
          </p:cNvCxnSpPr>
          <p:nvPr/>
        </p:nvCxnSpPr>
        <p:spPr>
          <a:xfrm rot="16200000" flipH="1">
            <a:off x="7796260" y="1274006"/>
            <a:ext cx="707429" cy="180214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1" idx="2"/>
            <a:endCxn id="7" idx="0"/>
          </p:cNvCxnSpPr>
          <p:nvPr/>
        </p:nvCxnSpPr>
        <p:spPr>
          <a:xfrm rot="5400000">
            <a:off x="5984216" y="1264103"/>
            <a:ext cx="707429" cy="182194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2" y="207265"/>
            <a:ext cx="2369074" cy="65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90850" y="243122"/>
            <a:ext cx="737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of Medical Care - 2020</a:t>
            </a:r>
          </a:p>
        </p:txBody>
      </p:sp>
    </p:spTree>
    <p:extLst>
      <p:ext uri="{BB962C8B-B14F-4D97-AF65-F5344CB8AC3E}">
        <p14:creationId xmlns:p14="http://schemas.microsoft.com/office/powerpoint/2010/main" val="319001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1871436"/>
            <a:ext cx="8823924" cy="4137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6" y="286939"/>
            <a:ext cx="2369074" cy="65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0750" y="322796"/>
            <a:ext cx="706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of Medical Care - 2020</a:t>
            </a:r>
          </a:p>
        </p:txBody>
      </p:sp>
      <p:sp>
        <p:nvSpPr>
          <p:cNvPr id="5" name="object 36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37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38"/>
          <p:cNvSpPr/>
          <p:nvPr/>
        </p:nvSpPr>
        <p:spPr>
          <a:xfrm>
            <a:off x="0" y="114757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3557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8766" y="142006"/>
            <a:ext cx="9371847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ESC 2019 Diabetes Recommendation</a:t>
            </a:r>
          </a:p>
        </p:txBody>
      </p:sp>
      <p:sp>
        <p:nvSpPr>
          <p:cNvPr id="5" name="object 11"/>
          <p:cNvSpPr/>
          <p:nvPr/>
        </p:nvSpPr>
        <p:spPr>
          <a:xfrm>
            <a:off x="5979886" y="1112456"/>
            <a:ext cx="5099815" cy="5561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8"/>
          <p:cNvSpPr/>
          <p:nvPr/>
        </p:nvSpPr>
        <p:spPr>
          <a:xfrm>
            <a:off x="769257" y="1112456"/>
            <a:ext cx="4795093" cy="5561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5774" y="2460278"/>
            <a:ext cx="4122057" cy="2619723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Drug Naïve patients</a:t>
            </a:r>
          </a:p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SGLT2i recommended as monotherapy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98556" y="2460278"/>
            <a:ext cx="4122057" cy="2619723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are on Metformin</a:t>
            </a:r>
          </a:p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SGLT2i recommended to be added</a:t>
            </a:r>
          </a:p>
        </p:txBody>
      </p:sp>
      <p:sp>
        <p:nvSpPr>
          <p:cNvPr id="9" name="object 36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7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38"/>
          <p:cNvSpPr/>
          <p:nvPr/>
        </p:nvSpPr>
        <p:spPr>
          <a:xfrm>
            <a:off x="0" y="114757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5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31C9-B7D7-4171-8D34-8DD5303C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656" y="176247"/>
            <a:ext cx="8872538" cy="1118444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SGLT2-i &amp; GLP1-RA Have Been Shown to </a:t>
            </a:r>
            <a:b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Risk of CV Events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6EE6E-F006-486A-996A-FDBF565F2C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1890" y="5485785"/>
            <a:ext cx="9718070" cy="1225118"/>
          </a:xfrm>
        </p:spPr>
        <p:txBody>
          <a:bodyPr/>
          <a:lstStyle/>
          <a:p>
            <a:pPr defTabSz="1028685">
              <a:lnSpc>
                <a:spcPct val="130000"/>
              </a:lnSpc>
              <a:defRPr/>
            </a:pPr>
            <a:r>
              <a:rPr lang="en-GB" sz="1050" b="1" i="1" dirty="0">
                <a:latin typeface="Arial"/>
              </a:rPr>
              <a:t>Comparison of studies should be interpreted with caution due to differences in study design, populations and methodology. </a:t>
            </a:r>
            <a:endParaRPr lang="en-US" sz="1050" i="1" strike="sngStrike" dirty="0">
              <a:latin typeface="Arial"/>
            </a:endParaRPr>
          </a:p>
          <a:p>
            <a:pPr defTabSz="1028685">
              <a:lnSpc>
                <a:spcPct val="130000"/>
              </a:lnSpc>
              <a:defRPr/>
            </a:pPr>
            <a:r>
              <a:rPr lang="en-GB" sz="1050" baseline="30000" dirty="0">
                <a:latin typeface="Arial"/>
              </a:rPr>
              <a:t>†</a:t>
            </a:r>
            <a:r>
              <a:rPr lang="en-GB" sz="1050" dirty="0">
                <a:latin typeface="Arial"/>
              </a:rPr>
              <a:t>Testing for superiority for 3P-MACE was the primary endpoint (co-primary for dapagliflozin)</a:t>
            </a:r>
            <a:br>
              <a:rPr lang="en-GB" sz="1050" dirty="0">
                <a:latin typeface="Arial"/>
              </a:rPr>
            </a:br>
            <a:r>
              <a:rPr lang="en-GB" sz="1050" baseline="30000" dirty="0">
                <a:latin typeface="Arial"/>
              </a:rPr>
              <a:t>‡</a:t>
            </a:r>
            <a:r>
              <a:rPr lang="en-US" sz="1050" dirty="0">
                <a:latin typeface="Arial"/>
              </a:rPr>
              <a:t>Exploratory outcome</a:t>
            </a:r>
            <a:endParaRPr lang="en-GB" sz="1050" dirty="0">
              <a:latin typeface="Arial"/>
            </a:endParaRPr>
          </a:p>
          <a:p>
            <a:pPr defTabSz="1028685">
              <a:lnSpc>
                <a:spcPct val="130000"/>
              </a:lnSpc>
              <a:defRPr/>
            </a:pPr>
            <a:r>
              <a:rPr lang="en-GB" sz="1050" dirty="0">
                <a:latin typeface="Arial"/>
              </a:rPr>
              <a:t>3P-MACE, 3-point major adverse event; CV, cardiovascular; HHF, hospitalisation for heart failure</a:t>
            </a:r>
            <a:br>
              <a:rPr lang="en-GB" sz="1050" dirty="0">
                <a:latin typeface="Arial"/>
              </a:rPr>
            </a:br>
            <a:r>
              <a:rPr lang="en-US" sz="1050" dirty="0">
                <a:latin typeface="Arial"/>
              </a:rPr>
              <a:t>1. </a:t>
            </a:r>
            <a:r>
              <a:rPr lang="da-DK" sz="1050" dirty="0">
                <a:latin typeface="Arial"/>
              </a:rPr>
              <a:t>Zinman B </a:t>
            </a:r>
            <a:r>
              <a:rPr lang="da-DK" sz="1050" i="1" dirty="0">
                <a:latin typeface="Arial"/>
              </a:rPr>
              <a:t>et al. N Engl J Med </a:t>
            </a:r>
            <a:r>
              <a:rPr lang="da-DK" sz="1050" dirty="0">
                <a:latin typeface="Arial"/>
              </a:rPr>
              <a:t>2015;373:2117</a:t>
            </a:r>
            <a:r>
              <a:rPr lang="en-US" sz="1050" dirty="0">
                <a:latin typeface="Arial"/>
              </a:rPr>
              <a:t>; </a:t>
            </a:r>
            <a:r>
              <a:rPr lang="en-GB" sz="1050" dirty="0">
                <a:latin typeface="Arial"/>
              </a:rPr>
              <a:t>2. </a:t>
            </a:r>
            <a:r>
              <a:rPr lang="en-US" sz="1050" dirty="0">
                <a:latin typeface="Arial"/>
              </a:rPr>
              <a:t>Neal B </a:t>
            </a:r>
            <a:r>
              <a:rPr lang="en-US" sz="1050" i="1" dirty="0">
                <a:latin typeface="Arial"/>
              </a:rPr>
              <a:t>et al. N </a:t>
            </a:r>
            <a:r>
              <a:rPr lang="en-US" sz="1050" i="1" dirty="0" err="1">
                <a:latin typeface="Arial"/>
              </a:rPr>
              <a:t>Engl</a:t>
            </a:r>
            <a:r>
              <a:rPr lang="en-US" sz="1050" i="1" dirty="0">
                <a:latin typeface="Arial"/>
              </a:rPr>
              <a:t> J Med </a:t>
            </a:r>
            <a:r>
              <a:rPr lang="en-US" sz="1050" dirty="0">
                <a:latin typeface="Arial"/>
              </a:rPr>
              <a:t>2017;377:644; 3. </a:t>
            </a:r>
            <a:r>
              <a:rPr lang="da-DK" sz="1050" dirty="0">
                <a:latin typeface="Arial"/>
              </a:rPr>
              <a:t>Wiviott S </a:t>
            </a:r>
            <a:r>
              <a:rPr lang="da-DK" sz="1050" i="1" dirty="0">
                <a:latin typeface="Arial"/>
              </a:rPr>
              <a:t>et al. N Engl J Med </a:t>
            </a:r>
            <a:r>
              <a:rPr lang="da-DK" sz="1050" dirty="0">
                <a:latin typeface="Arial"/>
              </a:rPr>
              <a:t>2019;380:347 4. N  </a:t>
            </a:r>
            <a:r>
              <a:rPr lang="nb-NO" sz="1050" dirty="0">
                <a:latin typeface="Arial"/>
              </a:rPr>
              <a:t>Marso, Steven P., et al. </a:t>
            </a:r>
            <a:r>
              <a:rPr lang="da-DK" sz="1050" i="1" dirty="0">
                <a:latin typeface="Arial"/>
              </a:rPr>
              <a:t>N Engl J Med 2016; 375:311-322</a:t>
            </a:r>
            <a:endParaRPr lang="en-GB" sz="1050" i="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13741"/>
            <a:ext cx="11582400" cy="38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9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93836D-367E-4F11-8BDB-05524318AFAC}"/>
              </a:ext>
            </a:extLst>
          </p:cNvPr>
          <p:cNvSpPr/>
          <p:nvPr/>
        </p:nvSpPr>
        <p:spPr bwMode="auto">
          <a:xfrm>
            <a:off x="3249672" y="1700812"/>
            <a:ext cx="8605997" cy="3924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69949" tIns="34975" rIns="69949" bIns="34975" rtlCol="0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F0414B"/>
              </a:buClr>
            </a:pPr>
            <a:endParaRPr lang="en-GB" sz="1400" dirty="0">
              <a:solidFill>
                <a:srgbClr val="5A5A5A"/>
              </a:solidFill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5C4C8F49-D18D-4A34-AEE3-83238078E5BD}"/>
              </a:ext>
            </a:extLst>
          </p:cNvPr>
          <p:cNvSpPr/>
          <p:nvPr/>
        </p:nvSpPr>
        <p:spPr bwMode="auto">
          <a:xfrm>
            <a:off x="336000" y="1700812"/>
            <a:ext cx="3935797" cy="3924513"/>
          </a:xfrm>
          <a:prstGeom prst="homePlate">
            <a:avLst>
              <a:gd name="adj" fmla="val 19050"/>
            </a:avLst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69949" tIns="34975" rIns="69949" bIns="34975" rtlCol="0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F0414B"/>
              </a:buClr>
            </a:pPr>
            <a:endParaRPr lang="en-GB" sz="1400" dirty="0">
              <a:solidFill>
                <a:srgbClr val="5A5A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EMPA-REG OUTCOME</a:t>
            </a:r>
            <a:r>
              <a:rPr lang="en-GB" sz="40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</a:t>
            </a:r>
            <a:r>
              <a:rPr lang="en-GB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andomised, double-blind, placebo-controlled CV outcomes trial</a:t>
            </a:r>
            <a:endParaRPr lang="en-GB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98745" y="6054490"/>
            <a:ext cx="9124800" cy="414291"/>
          </a:xfrm>
        </p:spPr>
        <p:txBody>
          <a:bodyPr/>
          <a:lstStyle/>
          <a:p>
            <a:br>
              <a:rPr lang="en-GB" sz="1400" dirty="0"/>
            </a:br>
            <a:r>
              <a:rPr lang="en-GB" sz="1400" dirty="0"/>
              <a:t>CV, cardiovascular; T2D, type 2 diabetes</a:t>
            </a:r>
          </a:p>
          <a:p>
            <a:r>
              <a:rPr lang="da-DK" sz="1400" dirty="0"/>
              <a:t>Zinman B </a:t>
            </a:r>
            <a:r>
              <a:rPr lang="da-DK" sz="1400" i="1" dirty="0"/>
              <a:t>et al. N Engl J Med </a:t>
            </a:r>
            <a:r>
              <a:rPr lang="da-DK" sz="1400" dirty="0"/>
              <a:t>2015;373:2117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tint val="75000"/>
                  </a:srgbClr>
                </a:solidFill>
              </a:rPr>
              <a:pPr/>
              <a:t>19</a:t>
            </a:fld>
            <a:endParaRPr lang="en-GB" dirty="0">
              <a:solidFill>
                <a:srgbClr val="5A5A5A">
                  <a:tint val="75000"/>
                </a:srgb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6F6922-6C58-4AF4-BB9E-65AB72698CF1}"/>
              </a:ext>
            </a:extLst>
          </p:cNvPr>
          <p:cNvGrpSpPr/>
          <p:nvPr/>
        </p:nvGrpSpPr>
        <p:grpSpPr>
          <a:xfrm>
            <a:off x="335360" y="2084854"/>
            <a:ext cx="3449667" cy="3281105"/>
            <a:chOff x="235331" y="2943149"/>
            <a:chExt cx="2803120" cy="2666151"/>
          </a:xfrm>
        </p:grpSpPr>
        <p:pic>
          <p:nvPicPr>
            <p:cNvPr id="9" name="Picture 2" descr="C:\Users\chiara.triulzi\AppData\Local\Microsoft\Windows\Temporary Internet Files\Content.IE5\MF4UFBRN\Anonymous-northern-hemisphere-globe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91" y="3845300"/>
              <a:ext cx="1764000" cy="17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35331" y="4368986"/>
              <a:ext cx="2803120" cy="733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63" lvl="1" algn="ctr">
                <a:spcAft>
                  <a:spcPts val="1200"/>
                </a:spcAft>
              </a:pPr>
              <a:r>
                <a:rPr lang="en-GB" sz="2133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7020 patients</a:t>
              </a:r>
            </a:p>
            <a:p>
              <a:pPr marL="4763" lvl="1" algn="ctr">
                <a:spcAft>
                  <a:spcPts val="1200"/>
                </a:spcAft>
              </a:pPr>
              <a:r>
                <a:rPr lang="en-GB" sz="2133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countries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8953EB-9069-48DE-8685-60C03AE2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32" y="2943149"/>
              <a:ext cx="2218186" cy="69803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1AA5E42-48B3-44CA-AD3A-D358993DCA14}"/>
              </a:ext>
            </a:extLst>
          </p:cNvPr>
          <p:cNvSpPr/>
          <p:nvPr/>
        </p:nvSpPr>
        <p:spPr>
          <a:xfrm>
            <a:off x="4661145" y="3091411"/>
            <a:ext cx="6142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examine the </a:t>
            </a: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effects of empagliflozin versus placebo</a:t>
            </a:r>
            <a:r>
              <a:rPr lang="en-GB" sz="2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2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top of standard of care, </a:t>
            </a:r>
            <a:br>
              <a:rPr lang="en-GB" sz="2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morbidity and mortality </a:t>
            </a:r>
            <a:r>
              <a:rPr lang="en-GB" sz="2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patients with </a:t>
            </a: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T2D and established CV disease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8514E3-9B2A-4377-B161-404DA663CC70}"/>
              </a:ext>
            </a:extLst>
          </p:cNvPr>
          <p:cNvSpPr txBox="1"/>
          <p:nvPr/>
        </p:nvSpPr>
        <p:spPr>
          <a:xfrm>
            <a:off x="6700342" y="2234434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2AF62A-01CC-444E-97DD-FA3971136326}"/>
              </a:ext>
            </a:extLst>
          </p:cNvPr>
          <p:cNvCxnSpPr/>
          <p:nvPr/>
        </p:nvCxnSpPr>
        <p:spPr>
          <a:xfrm>
            <a:off x="4993519" y="2837893"/>
            <a:ext cx="51893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7775" y="6674967"/>
            <a:ext cx="5292852" cy="0"/>
          </a:xfrm>
          <a:custGeom>
            <a:avLst/>
            <a:gdLst/>
            <a:ahLst/>
            <a:cxnLst/>
            <a:rect l="l" t="t" r="r" b="b"/>
            <a:pathLst>
              <a:path w="5292852">
                <a:moveTo>
                  <a:pt x="0" y="0"/>
                </a:moveTo>
                <a:lnTo>
                  <a:pt x="5292852" y="0"/>
                </a:lnTo>
              </a:path>
            </a:pathLst>
          </a:custGeom>
          <a:ln w="11937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2460" y="1450848"/>
            <a:ext cx="2439924" cy="4087367"/>
          </a:xfrm>
          <a:custGeom>
            <a:avLst/>
            <a:gdLst/>
            <a:ahLst/>
            <a:cxnLst/>
            <a:rect l="l" t="t" r="r" b="b"/>
            <a:pathLst>
              <a:path w="2439924" h="4087367">
                <a:moveTo>
                  <a:pt x="0" y="4087367"/>
                </a:moveTo>
                <a:lnTo>
                  <a:pt x="2439924" y="4087367"/>
                </a:lnTo>
                <a:lnTo>
                  <a:pt x="2439924" y="0"/>
                </a:lnTo>
                <a:lnTo>
                  <a:pt x="0" y="0"/>
                </a:lnTo>
                <a:lnTo>
                  <a:pt x="0" y="4087367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72384" y="1450848"/>
            <a:ext cx="8567928" cy="4087367"/>
          </a:xfrm>
          <a:custGeom>
            <a:avLst/>
            <a:gdLst/>
            <a:ahLst/>
            <a:cxnLst/>
            <a:rect l="l" t="t" r="r" b="b"/>
            <a:pathLst>
              <a:path w="8567928" h="4087367">
                <a:moveTo>
                  <a:pt x="0" y="4087367"/>
                </a:moveTo>
                <a:lnTo>
                  <a:pt x="8567928" y="4087367"/>
                </a:lnTo>
                <a:lnTo>
                  <a:pt x="8567928" y="0"/>
                </a:lnTo>
                <a:lnTo>
                  <a:pt x="0" y="0"/>
                </a:lnTo>
                <a:lnTo>
                  <a:pt x="0" y="4087367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82268" y="2292985"/>
            <a:ext cx="940307" cy="762136"/>
          </a:xfrm>
          <a:custGeom>
            <a:avLst/>
            <a:gdLst/>
            <a:ahLst/>
            <a:cxnLst/>
            <a:rect l="l" t="t" r="r" b="b"/>
            <a:pathLst>
              <a:path w="940307" h="762136">
                <a:moveTo>
                  <a:pt x="44576" y="626110"/>
                </a:moveTo>
                <a:lnTo>
                  <a:pt x="46354" y="623188"/>
                </a:lnTo>
                <a:lnTo>
                  <a:pt x="46990" y="621791"/>
                </a:lnTo>
                <a:lnTo>
                  <a:pt x="395731" y="0"/>
                </a:lnTo>
                <a:lnTo>
                  <a:pt x="10921" y="598551"/>
                </a:lnTo>
                <a:lnTo>
                  <a:pt x="453" y="630959"/>
                </a:lnTo>
                <a:lnTo>
                  <a:pt x="0" y="640588"/>
                </a:lnTo>
                <a:lnTo>
                  <a:pt x="1232" y="655146"/>
                </a:lnTo>
                <a:lnTo>
                  <a:pt x="10479" y="681660"/>
                </a:lnTo>
                <a:lnTo>
                  <a:pt x="27414" y="703344"/>
                </a:lnTo>
                <a:lnTo>
                  <a:pt x="50412" y="718575"/>
                </a:lnTo>
                <a:lnTo>
                  <a:pt x="49840" y="664067"/>
                </a:lnTo>
                <a:lnTo>
                  <a:pt x="44172" y="651356"/>
                </a:lnTo>
                <a:lnTo>
                  <a:pt x="42798" y="640588"/>
                </a:lnTo>
                <a:lnTo>
                  <a:pt x="42798" y="631570"/>
                </a:lnTo>
                <a:lnTo>
                  <a:pt x="44576" y="626110"/>
                </a:lnTo>
                <a:close/>
              </a:path>
              <a:path w="940307" h="762136">
                <a:moveTo>
                  <a:pt x="77847" y="725724"/>
                </a:moveTo>
                <a:lnTo>
                  <a:pt x="85470" y="726059"/>
                </a:lnTo>
                <a:lnTo>
                  <a:pt x="854837" y="726059"/>
                </a:lnTo>
                <a:lnTo>
                  <a:pt x="895909" y="715579"/>
                </a:lnTo>
                <a:lnTo>
                  <a:pt x="926117" y="687801"/>
                </a:lnTo>
                <a:lnTo>
                  <a:pt x="939973" y="648211"/>
                </a:lnTo>
                <a:lnTo>
                  <a:pt x="940307" y="640588"/>
                </a:lnTo>
                <a:lnTo>
                  <a:pt x="938052" y="618798"/>
                </a:lnTo>
                <a:lnTo>
                  <a:pt x="933470" y="605246"/>
                </a:lnTo>
                <a:lnTo>
                  <a:pt x="929839" y="599112"/>
                </a:lnTo>
                <a:lnTo>
                  <a:pt x="929386" y="598551"/>
                </a:lnTo>
                <a:lnTo>
                  <a:pt x="544576" y="0"/>
                </a:lnTo>
                <a:lnTo>
                  <a:pt x="520940" y="-27540"/>
                </a:lnTo>
                <a:lnTo>
                  <a:pt x="487860" y="-41929"/>
                </a:lnTo>
                <a:lnTo>
                  <a:pt x="470154" y="-43561"/>
                </a:lnTo>
                <a:lnTo>
                  <a:pt x="449221" y="-41004"/>
                </a:lnTo>
                <a:lnTo>
                  <a:pt x="418114" y="-25564"/>
                </a:lnTo>
                <a:lnTo>
                  <a:pt x="400605" y="-7486"/>
                </a:lnTo>
                <a:lnTo>
                  <a:pt x="46990" y="621791"/>
                </a:lnTo>
                <a:lnTo>
                  <a:pt x="431545" y="23113"/>
                </a:lnTo>
                <a:lnTo>
                  <a:pt x="433450" y="19938"/>
                </a:lnTo>
                <a:lnTo>
                  <a:pt x="436808" y="15375"/>
                </a:lnTo>
                <a:lnTo>
                  <a:pt x="446749" y="6405"/>
                </a:lnTo>
                <a:lnTo>
                  <a:pt x="463419" y="-231"/>
                </a:lnTo>
                <a:lnTo>
                  <a:pt x="470154" y="-762"/>
                </a:lnTo>
                <a:lnTo>
                  <a:pt x="489284" y="3148"/>
                </a:lnTo>
                <a:lnTo>
                  <a:pt x="500634" y="11056"/>
                </a:lnTo>
                <a:lnTo>
                  <a:pt x="505468" y="17225"/>
                </a:lnTo>
                <a:lnTo>
                  <a:pt x="505713" y="17652"/>
                </a:lnTo>
                <a:lnTo>
                  <a:pt x="506730" y="20319"/>
                </a:lnTo>
                <a:lnTo>
                  <a:pt x="508762" y="23113"/>
                </a:lnTo>
                <a:lnTo>
                  <a:pt x="893318" y="621791"/>
                </a:lnTo>
                <a:lnTo>
                  <a:pt x="895731" y="625728"/>
                </a:lnTo>
                <a:lnTo>
                  <a:pt x="897508" y="630809"/>
                </a:lnTo>
                <a:lnTo>
                  <a:pt x="897508" y="640588"/>
                </a:lnTo>
                <a:lnTo>
                  <a:pt x="878316" y="676185"/>
                </a:lnTo>
                <a:lnTo>
                  <a:pt x="854837" y="683260"/>
                </a:lnTo>
                <a:lnTo>
                  <a:pt x="85470" y="683260"/>
                </a:lnTo>
                <a:lnTo>
                  <a:pt x="71299" y="680850"/>
                </a:lnTo>
                <a:lnTo>
                  <a:pt x="59153" y="674176"/>
                </a:lnTo>
                <a:lnTo>
                  <a:pt x="49840" y="664067"/>
                </a:lnTo>
                <a:lnTo>
                  <a:pt x="50412" y="718575"/>
                </a:lnTo>
                <a:lnTo>
                  <a:pt x="63677" y="723261"/>
                </a:lnTo>
                <a:lnTo>
                  <a:pt x="77847" y="725724"/>
                </a:lnTo>
                <a:close/>
              </a:path>
              <a:path w="940307" h="762136">
                <a:moveTo>
                  <a:pt x="459171" y="596364"/>
                </a:moveTo>
                <a:lnTo>
                  <a:pt x="470154" y="597788"/>
                </a:lnTo>
                <a:lnTo>
                  <a:pt x="484300" y="595392"/>
                </a:lnTo>
                <a:lnTo>
                  <a:pt x="496455" y="588746"/>
                </a:lnTo>
                <a:lnTo>
                  <a:pt x="505803" y="578667"/>
                </a:lnTo>
                <a:lnTo>
                  <a:pt x="511528" y="565972"/>
                </a:lnTo>
                <a:lnTo>
                  <a:pt x="512952" y="554989"/>
                </a:lnTo>
                <a:lnTo>
                  <a:pt x="510549" y="540888"/>
                </a:lnTo>
                <a:lnTo>
                  <a:pt x="503885" y="528758"/>
                </a:lnTo>
                <a:lnTo>
                  <a:pt x="493780" y="519426"/>
                </a:lnTo>
                <a:lnTo>
                  <a:pt x="481055" y="513720"/>
                </a:lnTo>
                <a:lnTo>
                  <a:pt x="470154" y="512317"/>
                </a:lnTo>
                <a:lnTo>
                  <a:pt x="455988" y="514720"/>
                </a:lnTo>
                <a:lnTo>
                  <a:pt x="443819" y="521376"/>
                </a:lnTo>
                <a:lnTo>
                  <a:pt x="434469" y="531458"/>
                </a:lnTo>
                <a:lnTo>
                  <a:pt x="428758" y="544140"/>
                </a:lnTo>
                <a:lnTo>
                  <a:pt x="427355" y="554989"/>
                </a:lnTo>
                <a:lnTo>
                  <a:pt x="429751" y="569136"/>
                </a:lnTo>
                <a:lnTo>
                  <a:pt x="436397" y="581291"/>
                </a:lnTo>
                <a:lnTo>
                  <a:pt x="446476" y="590639"/>
                </a:lnTo>
                <a:lnTo>
                  <a:pt x="459171" y="596364"/>
                </a:lnTo>
                <a:close/>
              </a:path>
              <a:path w="940307" h="762136">
                <a:moveTo>
                  <a:pt x="448818" y="448182"/>
                </a:moveTo>
                <a:lnTo>
                  <a:pt x="453340" y="461341"/>
                </a:lnTo>
                <a:lnTo>
                  <a:pt x="464748" y="468832"/>
                </a:lnTo>
                <a:lnTo>
                  <a:pt x="470154" y="469518"/>
                </a:lnTo>
                <a:lnTo>
                  <a:pt x="483312" y="464996"/>
                </a:lnTo>
                <a:lnTo>
                  <a:pt x="490803" y="453588"/>
                </a:lnTo>
                <a:lnTo>
                  <a:pt x="491489" y="448182"/>
                </a:lnTo>
                <a:lnTo>
                  <a:pt x="512952" y="212978"/>
                </a:lnTo>
                <a:lnTo>
                  <a:pt x="510556" y="198832"/>
                </a:lnTo>
                <a:lnTo>
                  <a:pt x="503910" y="186677"/>
                </a:lnTo>
                <a:lnTo>
                  <a:pt x="493831" y="177329"/>
                </a:lnTo>
                <a:lnTo>
                  <a:pt x="481136" y="171604"/>
                </a:lnTo>
                <a:lnTo>
                  <a:pt x="470154" y="170179"/>
                </a:lnTo>
                <a:lnTo>
                  <a:pt x="456007" y="172576"/>
                </a:lnTo>
                <a:lnTo>
                  <a:pt x="443852" y="179222"/>
                </a:lnTo>
                <a:lnTo>
                  <a:pt x="434504" y="189301"/>
                </a:lnTo>
                <a:lnTo>
                  <a:pt x="428779" y="201996"/>
                </a:lnTo>
                <a:lnTo>
                  <a:pt x="427355" y="212978"/>
                </a:lnTo>
                <a:lnTo>
                  <a:pt x="448818" y="448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6900" y="269793"/>
            <a:ext cx="7437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Peo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le</a:t>
            </a:r>
            <a:r>
              <a:rPr sz="2800" spc="-6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with</a:t>
            </a:r>
            <a:r>
              <a:rPr sz="2800" spc="-4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b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et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-105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-46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-85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om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b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it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900" y="696266"/>
            <a:ext cx="59225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0314" y="696266"/>
            <a:ext cx="3751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5516" y="696266"/>
            <a:ext cx="2763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1917" y="696266"/>
            <a:ext cx="106813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ig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2629" y="696266"/>
            <a:ext cx="63241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5138" y="696266"/>
            <a:ext cx="3751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39273" y="696266"/>
            <a:ext cx="223383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mpli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at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6043" y="696266"/>
            <a:ext cx="79056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fr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6703" y="696266"/>
            <a:ext cx="172205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-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VI</a:t>
            </a:r>
            <a:r>
              <a:rPr sz="2800" spc="29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-19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530" y="5859044"/>
            <a:ext cx="9957494" cy="836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*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es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on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cer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1100" spc="-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ho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k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e,</a:t>
            </a:r>
            <a:r>
              <a:rPr sz="110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 had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ne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ar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ow</a:t>
            </a:r>
            <a:r>
              <a:rPr sz="11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an</a:t>
            </a:r>
            <a:r>
              <a:rPr sz="11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sp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1100" spc="-3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es, p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orly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ed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an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cy</a:t>
            </a:r>
            <a:endParaRPr sz="1100">
              <a:latin typeface="Arial"/>
              <a:cs typeface="Arial"/>
            </a:endParaRPr>
          </a:p>
          <a:p>
            <a:pPr marL="12700" marR="21031">
              <a:lnSpc>
                <a:spcPts val="1264"/>
              </a:lnSpc>
            </a:pP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us/ac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q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ed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cy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ome,</a:t>
            </a:r>
            <a:r>
              <a:rPr sz="11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pro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ed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use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of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cor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coste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ds,</a:t>
            </a:r>
            <a:r>
              <a:rPr sz="110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other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k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ng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 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cati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ns;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050" spc="0" baseline="28987" dirty="0">
                <a:solidFill>
                  <a:srgbClr val="5A5A5A"/>
                </a:solidFill>
                <a:latin typeface="Arial"/>
                <a:cs typeface="Arial"/>
              </a:rPr>
              <a:t>†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ar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arly</a:t>
            </a:r>
            <a:r>
              <a:rPr sz="1100" spc="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f 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3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626025">
              <a:lnSpc>
                <a:spcPts val="1264"/>
              </a:lnSpc>
              <a:spcBef>
                <a:spcPts val="55"/>
              </a:spcBef>
            </a:pPr>
            <a:r>
              <a:rPr sz="1050" spc="0" baseline="28987" dirty="0">
                <a:solidFill>
                  <a:srgbClr val="5A5A5A"/>
                </a:solidFill>
                <a:latin typeface="Arial"/>
                <a:cs typeface="Arial"/>
              </a:rPr>
              <a:t>‡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nt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omen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 be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ored</a:t>
            </a:r>
            <a:r>
              <a:rPr sz="11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as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are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k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 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be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at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sk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 se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ere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al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ill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ss,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nce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on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19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ncreased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sk</a:t>
            </a:r>
            <a:endParaRPr sz="1100">
              <a:latin typeface="Arial"/>
              <a:cs typeface="Arial"/>
            </a:endParaRPr>
          </a:p>
          <a:p>
            <a:pPr marL="12700" marR="21031">
              <a:lnSpc>
                <a:spcPct val="95825"/>
              </a:lnSpc>
              <a:spcBef>
                <a:spcPts val="55"/>
              </a:spcBef>
            </a:pP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ers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</a:t>
            </a:r>
            <a:r>
              <a:rPr sz="110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se 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nt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ol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P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. 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.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ht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ps: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//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www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cdc.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v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corona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v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us/2019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nc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v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sp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f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c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g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u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ps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/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p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pl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er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-r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s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k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h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tm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l</a:t>
            </a:r>
            <a:r>
              <a:rPr sz="1100" spc="-29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2"/>
              </a:rPr>
              <a:t>(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acc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ssed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pr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1976" y="6517717"/>
            <a:ext cx="124386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lang="en-US" sz="1100" spc="0" dirty="0">
                <a:solidFill>
                  <a:srgbClr val="9C9C9C"/>
                </a:solidFill>
                <a:latin typeface="Arial"/>
                <a:cs typeface="Arial"/>
              </a:rPr>
              <a:t>1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460" y="1450848"/>
            <a:ext cx="2439924" cy="4087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6"/>
              </a:spcBef>
            </a:pPr>
            <a:endParaRPr sz="650"/>
          </a:p>
          <a:p>
            <a:pPr marL="162079" marR="161774" indent="-1854" algn="ctr">
              <a:lnSpc>
                <a:spcPct val="100041"/>
              </a:lnSpc>
              <a:spcBef>
                <a:spcPts val="13000"/>
              </a:spcBef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Hig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risk pop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ions include</a:t>
            </a:r>
            <a:r>
              <a:rPr sz="24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those: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72384" y="1450848"/>
            <a:ext cx="8567927" cy="4087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53"/>
              </a:spcBef>
            </a:pPr>
            <a:endParaRPr sz="1300"/>
          </a:p>
          <a:p>
            <a:pPr marL="91185">
              <a:lnSpc>
                <a:spcPct val="95825"/>
              </a:lnSpc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• </a:t>
            </a:r>
            <a:r>
              <a:rPr sz="2400" spc="52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ed</a:t>
            </a:r>
            <a:r>
              <a:rPr sz="24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65 years and old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91185">
              <a:lnSpc>
                <a:spcPct val="95825"/>
              </a:lnSpc>
              <a:spcBef>
                <a:spcPts val="1562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• </a:t>
            </a:r>
            <a:r>
              <a:rPr sz="2400" spc="52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vi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2400" spc="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in</a:t>
            </a:r>
            <a:r>
              <a:rPr sz="24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nursing</a:t>
            </a:r>
            <a:r>
              <a:rPr sz="2400" spc="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home or l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400" spc="4" dirty="0">
                <a:solidFill>
                  <a:srgbClr val="5A5A5A"/>
                </a:solidFill>
                <a:latin typeface="Arial"/>
                <a:cs typeface="Arial"/>
              </a:rPr>
              <a:t>g-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te</a:t>
            </a:r>
            <a:r>
              <a:rPr sz="24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24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care </a:t>
            </a:r>
            <a:r>
              <a:rPr sz="2400" spc="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aci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ity</a:t>
            </a:r>
            <a:endParaRPr sz="2400">
              <a:latin typeface="Arial"/>
              <a:cs typeface="Arial"/>
            </a:endParaRPr>
          </a:p>
          <a:p>
            <a:pPr marL="91185">
              <a:lnSpc>
                <a:spcPct val="95825"/>
              </a:lnSpc>
              <a:spcBef>
                <a:spcPts val="1560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• </a:t>
            </a:r>
            <a:r>
              <a:rPr sz="2400" spc="52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With c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ronic</a:t>
            </a:r>
            <a:r>
              <a:rPr sz="24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ng</a:t>
            </a:r>
            <a:r>
              <a:rPr sz="2400" spc="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sease</a:t>
            </a:r>
            <a:r>
              <a:rPr sz="24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or </a:t>
            </a:r>
            <a:r>
              <a:rPr sz="2400" spc="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od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rat</a:t>
            </a:r>
            <a:r>
              <a:rPr sz="2400" spc="1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–severe</a:t>
            </a:r>
            <a:r>
              <a:rPr sz="24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asthma</a:t>
            </a:r>
            <a:endParaRPr sz="2400">
              <a:latin typeface="Arial"/>
              <a:cs typeface="Arial"/>
            </a:endParaRPr>
          </a:p>
          <a:p>
            <a:pPr marL="91185">
              <a:lnSpc>
                <a:spcPct val="95825"/>
              </a:lnSpc>
              <a:spcBef>
                <a:spcPts val="1560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• </a:t>
            </a:r>
            <a:r>
              <a:rPr sz="2400" spc="52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EF414A"/>
                </a:solidFill>
                <a:latin typeface="Arial"/>
                <a:cs typeface="Arial"/>
              </a:rPr>
              <a:t>W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EF414A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h</a:t>
            </a:r>
            <a:r>
              <a:rPr sz="2400" b="1" spc="-1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s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rious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c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rdiov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s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ular</a:t>
            </a:r>
            <a:r>
              <a:rPr sz="2400" b="1" spc="14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dise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  <a:p>
            <a:pPr marL="91185">
              <a:lnSpc>
                <a:spcPct val="95825"/>
              </a:lnSpc>
              <a:spcBef>
                <a:spcPts val="1563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• </a:t>
            </a:r>
            <a:r>
              <a:rPr sz="2400" spc="52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Who are 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24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un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compro</a:t>
            </a:r>
            <a:r>
              <a:rPr sz="24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is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d*</a:t>
            </a:r>
            <a:endParaRPr sz="2400">
              <a:latin typeface="Arial"/>
              <a:cs typeface="Arial"/>
            </a:endParaRPr>
          </a:p>
          <a:p>
            <a:pPr marL="91185">
              <a:lnSpc>
                <a:spcPts val="2828"/>
              </a:lnSpc>
              <a:spcBef>
                <a:spcPts val="660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• </a:t>
            </a:r>
            <a:r>
              <a:rPr sz="2400" spc="52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-19" dirty="0">
                <a:solidFill>
                  <a:srgbClr val="EF414A"/>
                </a:solidFill>
                <a:latin typeface="Arial"/>
                <a:cs typeface="Arial"/>
              </a:rPr>
              <a:t>W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EF414A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h</a:t>
            </a:r>
            <a:r>
              <a:rPr sz="2400" b="1" spc="-1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se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v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ere</a:t>
            </a:r>
            <a:r>
              <a:rPr sz="2400" b="1" spc="14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obe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EF414A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y</a:t>
            </a:r>
            <a:r>
              <a:rPr sz="2400" b="1" spc="14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or 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nd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rlying</a:t>
            </a:r>
            <a:r>
              <a:rPr sz="2400" spc="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cond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tions</a:t>
            </a:r>
            <a:r>
              <a:rPr sz="2400" spc="4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2400" spc="0" baseline="25364" dirty="0">
                <a:solidFill>
                  <a:srgbClr val="5A5A5A"/>
                </a:solidFill>
                <a:latin typeface="Arial"/>
                <a:cs typeface="Arial"/>
              </a:rPr>
              <a:t>†</a:t>
            </a:r>
            <a:r>
              <a:rPr sz="2400" spc="244" baseline="2536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cl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434086">
              <a:lnSpc>
                <a:spcPct val="95825"/>
              </a:lnSpc>
              <a:spcBef>
                <a:spcPts val="120"/>
              </a:spcBef>
            </a:pP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diabetes, 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k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idney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fai</a:t>
            </a:r>
            <a:r>
              <a:rPr sz="2400" b="1" spc="9" dirty="0">
                <a:solidFill>
                  <a:srgbClr val="EF414A"/>
                </a:solidFill>
                <a:latin typeface="Arial"/>
                <a:cs typeface="Arial"/>
              </a:rPr>
              <a:t>l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ure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or 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iv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400" spc="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sease</a:t>
            </a:r>
            <a:endParaRPr sz="2400">
              <a:latin typeface="Arial"/>
              <a:cs typeface="Arial"/>
            </a:endParaRPr>
          </a:p>
          <a:p>
            <a:pPr marL="91185">
              <a:lnSpc>
                <a:spcPts val="2759"/>
              </a:lnSpc>
              <a:spcBef>
                <a:spcPts val="1020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• </a:t>
            </a:r>
            <a:r>
              <a:rPr sz="2400" spc="52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Who are preg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ant</a:t>
            </a:r>
            <a:r>
              <a:rPr sz="2400" spc="0" baseline="25364" dirty="0">
                <a:solidFill>
                  <a:srgbClr val="5A5A5A"/>
                </a:solidFill>
                <a:latin typeface="Arial"/>
                <a:cs typeface="Arial"/>
              </a:rPr>
              <a:t>‡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>
              <a:solidFill>
                <a:prstClr val="black"/>
              </a:solidFill>
            </a:endParaRPr>
          </a:p>
          <a:p>
            <a:pPr marL="304292">
              <a:lnSpc>
                <a:spcPct val="95825"/>
              </a:lnSpc>
            </a:pP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dirty="0">
                <a:solidFill>
                  <a:srgbClr val="9C9C9C"/>
                </a:solidFill>
                <a:latin typeface="Arial"/>
                <a:cs typeface="Arial"/>
              </a:rPr>
              <a:t>12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9384"/>
              </p:ext>
            </p:extLst>
          </p:nvPr>
        </p:nvGraphicFramePr>
        <p:xfrm>
          <a:off x="5052306" y="37565"/>
          <a:ext cx="6900426" cy="6818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4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Clinical</a:t>
                      </a:r>
                      <a:r>
                        <a:rPr lang="en-IN" sz="28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Outcome</a:t>
                      </a:r>
                      <a:endParaRPr lang="en-IN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/>
                      </a:endParaRPr>
                    </a:p>
                  </a:txBody>
                  <a:tcPr marL="50943" marR="5094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Relative Risk Reduction</a:t>
                      </a:r>
                    </a:p>
                  </a:txBody>
                  <a:tcPr marL="50943" marR="50943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3-point MACE</a:t>
                      </a:r>
                      <a:endParaRPr lang="en-IN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/>
                      </a:endParaRPr>
                    </a:p>
                  </a:txBody>
                  <a:tcPr marL="50943" marR="50943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14%</a:t>
                      </a:r>
                    </a:p>
                  </a:txBody>
                  <a:tcPr marL="50943" marR="5094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CV Mortality</a:t>
                      </a:r>
                      <a:endParaRPr lang="en-IN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/>
                      </a:endParaRPr>
                    </a:p>
                  </a:txBody>
                  <a:tcPr marL="50943" marR="50943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80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38%</a:t>
                      </a:r>
                    </a:p>
                  </a:txBody>
                  <a:tcPr marL="50943" marR="5094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Hospitalizations for Heart Failure</a:t>
                      </a:r>
                      <a:endParaRPr lang="en-IN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/>
                      </a:endParaRPr>
                    </a:p>
                  </a:txBody>
                  <a:tcPr marL="50943" marR="50943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80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35%</a:t>
                      </a:r>
                    </a:p>
                  </a:txBody>
                  <a:tcPr marL="50943" marR="5094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Hospitalizations for HF or CV Mortality</a:t>
                      </a:r>
                      <a:endParaRPr lang="en-IN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/>
                      </a:endParaRPr>
                    </a:p>
                  </a:txBody>
                  <a:tcPr marL="50943" marR="50943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80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34%</a:t>
                      </a:r>
                    </a:p>
                  </a:txBody>
                  <a:tcPr marL="50943" marR="5094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Incident or Worsening Nephropathy</a:t>
                      </a:r>
                      <a:endParaRPr lang="en-IN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/>
                      </a:endParaRPr>
                    </a:p>
                  </a:txBody>
                  <a:tcPr marL="50943" marR="50943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80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39%</a:t>
                      </a:r>
                    </a:p>
                  </a:txBody>
                  <a:tcPr marL="50943" marR="5094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≥40% sustained Decline in eGFR</a:t>
                      </a:r>
                      <a:endParaRPr lang="en-IN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/>
                      </a:endParaRPr>
                    </a:p>
                  </a:txBody>
                  <a:tcPr marL="50943" marR="50943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80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45%</a:t>
                      </a:r>
                    </a:p>
                  </a:txBody>
                  <a:tcPr marL="50943" marR="5094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All-cause Mortality</a:t>
                      </a:r>
                      <a:endParaRPr lang="en-IN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ordia New"/>
                      </a:endParaRPr>
                    </a:p>
                  </a:txBody>
                  <a:tcPr marL="50943" marR="50943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80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32%</a:t>
                      </a:r>
                    </a:p>
                  </a:txBody>
                  <a:tcPr marL="50943" marR="5094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>
            <a:off x="8596622" y="1270523"/>
            <a:ext cx="363071" cy="4706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t="13042" r="2612" b="8138"/>
          <a:stretch/>
        </p:blipFill>
        <p:spPr>
          <a:xfrm>
            <a:off x="255626" y="37566"/>
            <a:ext cx="4557412" cy="1044980"/>
          </a:xfrm>
          <a:prstGeom prst="rect">
            <a:avLst/>
          </a:prstGeom>
          <a:ln>
            <a:solidFill>
              <a:srgbClr val="008087"/>
            </a:solidFill>
          </a:ln>
        </p:spPr>
      </p:pic>
      <p:sp>
        <p:nvSpPr>
          <p:cNvPr id="28" name="Down Arrow 27"/>
          <p:cNvSpPr/>
          <p:nvPr/>
        </p:nvSpPr>
        <p:spPr>
          <a:xfrm>
            <a:off x="8596621" y="2086557"/>
            <a:ext cx="363071" cy="4706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8621990" y="2902591"/>
            <a:ext cx="363071" cy="4706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8620431" y="3790322"/>
            <a:ext cx="363071" cy="4706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8617177" y="4588022"/>
            <a:ext cx="363071" cy="4706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8617178" y="6232977"/>
            <a:ext cx="363071" cy="4706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8596619" y="5416943"/>
            <a:ext cx="363071" cy="4706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626" y="1520843"/>
            <a:ext cx="45220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ON TOP OF STANDARD OF </a:t>
            </a:r>
          </a:p>
          <a:p>
            <a:r>
              <a:rPr lang="en-US" sz="4000" b="1" dirty="0"/>
              <a:t>CARE  (</a:t>
            </a:r>
            <a:r>
              <a:rPr lang="en-US" sz="3200" b="1" dirty="0"/>
              <a:t>7020 pts randomized)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3113" y="4527669"/>
            <a:ext cx="4557412" cy="20621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&gt;48% insulin </a:t>
            </a:r>
          </a:p>
          <a:p>
            <a:r>
              <a:rPr lang="en-US" sz="3200" b="1">
                <a:solidFill>
                  <a:schemeClr val="tx2"/>
                </a:solidFill>
              </a:rPr>
              <a:t>&gt;80% ACE-i/ARB </a:t>
            </a:r>
          </a:p>
          <a:p>
            <a:r>
              <a:rPr lang="en-US" sz="3200" b="1">
                <a:solidFill>
                  <a:schemeClr val="tx2"/>
                </a:solidFill>
              </a:rPr>
              <a:t>&gt;76% Statins </a:t>
            </a:r>
          </a:p>
          <a:p>
            <a:r>
              <a:rPr lang="en-US" sz="3200" b="1">
                <a:solidFill>
                  <a:schemeClr val="tx2"/>
                </a:solidFill>
              </a:rPr>
              <a:t>≈89% Anti-platelet agents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2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>
              <a:solidFill>
                <a:prstClr val="black"/>
              </a:solidFill>
            </a:endParaRPr>
          </a:p>
          <a:p>
            <a:pPr marL="304292">
              <a:lnSpc>
                <a:spcPct val="95825"/>
              </a:lnSpc>
            </a:pP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24638"/>
            <a:ext cx="11491803" cy="56333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42600" y="0"/>
            <a:ext cx="1230203" cy="44450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1" name="Rectangle 10"/>
          <p:cNvSpPr/>
          <p:nvPr/>
        </p:nvSpPr>
        <p:spPr>
          <a:xfrm>
            <a:off x="380999" y="222250"/>
            <a:ext cx="5491480" cy="523220"/>
          </a:xfrm>
          <a:prstGeom prst="rect">
            <a:avLst/>
          </a:prstGeom>
          <a:solidFill>
            <a:srgbClr val="FEFEFE"/>
          </a:solidFill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6382C3"/>
                </a:solidFill>
                <a:latin typeface="Arial"/>
                <a:cs typeface="Arial"/>
              </a:rPr>
              <a:t>In patients of T2DM with CAD</a:t>
            </a:r>
            <a:endParaRPr lang="en-US" sz="2800" dirty="0">
              <a:solidFill>
                <a:srgbClr val="6382C3"/>
              </a:solidFill>
              <a:latin typeface="Arial"/>
              <a:cs typeface="Arial"/>
            </a:endParaRPr>
          </a:p>
        </p:txBody>
      </p:sp>
      <p:sp>
        <p:nvSpPr>
          <p:cNvPr id="12" name="object 25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9C9C9C"/>
                </a:solidFill>
                <a:latin typeface="Arial"/>
                <a:cs typeface="Arial"/>
              </a:rPr>
              <a:t>1</a:t>
            </a:r>
            <a:r>
              <a:rPr lang="en-US" sz="1100" dirty="0">
                <a:solidFill>
                  <a:srgbClr val="9C9C9C"/>
                </a:solidFill>
                <a:latin typeface="Arial"/>
                <a:cs typeface="Arial"/>
              </a:rPr>
              <a:t>5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063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>
              <a:solidFill>
                <a:prstClr val="black"/>
              </a:solidFill>
            </a:endParaRPr>
          </a:p>
          <a:p>
            <a:pPr marL="304292">
              <a:lnSpc>
                <a:spcPct val="95825"/>
              </a:lnSpc>
            </a:pP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dirty="0">
                <a:solidFill>
                  <a:srgbClr val="9C9C9C"/>
                </a:solidFill>
                <a:latin typeface="Arial"/>
                <a:cs typeface="Arial"/>
              </a:rPr>
              <a:t>1</a:t>
            </a:r>
            <a:r>
              <a:rPr lang="en-US" sz="1100" dirty="0">
                <a:solidFill>
                  <a:srgbClr val="9C9C9C"/>
                </a:solidFill>
                <a:latin typeface="Arial"/>
                <a:cs typeface="Arial"/>
              </a:rPr>
              <a:t>6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211" y="1308566"/>
            <a:ext cx="10555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 diabetic patient with hypertension and CVD leads to increase muscle size of left ventricle of heart that result in heart failure and few other complications.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Studies showed that this increased muscle mass (</a:t>
            </a:r>
            <a:r>
              <a:rPr lang="en-US" sz="2000" dirty="0" err="1">
                <a:latin typeface="Arial"/>
                <a:cs typeface="Arial"/>
              </a:rPr>
              <a:t>LVMi</a:t>
            </a:r>
            <a:r>
              <a:rPr lang="en-US" sz="2000" dirty="0">
                <a:latin typeface="Arial"/>
                <a:cs typeface="Arial"/>
              </a:rPr>
              <a:t>) can also increase CV event and death, Heart failure, re-infarction, stroke and systolic dysfunction.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926" y="3247558"/>
            <a:ext cx="10565031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</a:t>
            </a:r>
            <a:r>
              <a:rPr lang="en-US" sz="2000" u="sng" dirty="0">
                <a:latin typeface="Arial"/>
                <a:cs typeface="Arial"/>
              </a:rPr>
              <a:t>EMPA HEART Trial </a:t>
            </a:r>
            <a:r>
              <a:rPr lang="en-US" sz="2000" dirty="0">
                <a:latin typeface="Arial"/>
                <a:cs typeface="Arial"/>
              </a:rPr>
              <a:t>: </a:t>
            </a:r>
          </a:p>
          <a:p>
            <a:pPr marL="285750" indent="-285750">
              <a:lnSpc>
                <a:spcPct val="95825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lnSpc>
                <a:spcPct val="95825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This trial was enrolled to find out in  which extent Jardiance reduces left ventricular mass size in 6 months:</a:t>
            </a:r>
          </a:p>
          <a:p>
            <a:pPr marL="285750" indent="-285750">
              <a:lnSpc>
                <a:spcPct val="95825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lnSpc>
                <a:spcPct val="95825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rial"/>
                <a:cs typeface="Arial"/>
              </a:rPr>
              <a:t>Empagliflozin Reduced </a:t>
            </a:r>
            <a:r>
              <a:rPr lang="en-CA" sz="2000" dirty="0" err="1">
                <a:latin typeface="Arial"/>
                <a:cs typeface="Arial"/>
              </a:rPr>
              <a:t>LVMi</a:t>
            </a:r>
            <a:r>
              <a:rPr lang="en-CA" sz="2000" dirty="0">
                <a:latin typeface="Arial"/>
                <a:cs typeface="Arial"/>
              </a:rPr>
              <a:t> in T2DM with CAD </a:t>
            </a:r>
            <a:r>
              <a:rPr lang="en-CA" sz="2000" dirty="0" err="1">
                <a:latin typeface="Arial"/>
                <a:cs typeface="Arial"/>
              </a:rPr>
              <a:t>upto</a:t>
            </a:r>
            <a:r>
              <a:rPr lang="en-CA" sz="2000" dirty="0">
                <a:latin typeface="Arial"/>
                <a:cs typeface="Arial"/>
              </a:rPr>
              <a:t> 3.35gm/m2 (based on </a:t>
            </a:r>
            <a:r>
              <a:rPr lang="en-CA" sz="2000" dirty="0">
                <a:latin typeface="Arial"/>
                <a:cs typeface="Arial"/>
                <a:sym typeface="Helvetica Light"/>
              </a:rPr>
              <a:t>Cardiac MRI and Biomarkers)</a:t>
            </a:r>
            <a:r>
              <a:rPr lang="en-CA" sz="2000" dirty="0">
                <a:latin typeface="Arial"/>
                <a:cs typeface="Arial"/>
              </a:rPr>
              <a:t> and thereby improves left ventricular function.</a:t>
            </a:r>
          </a:p>
          <a:p>
            <a:pPr marL="285750" indent="-285750">
              <a:lnSpc>
                <a:spcPct val="95825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lnSpc>
                <a:spcPct val="95825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And the mechanisms are; reduction of preload and afterload, diuretic effect and improvement of vascular function.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07670" y="6327911"/>
            <a:ext cx="532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LVMi</a:t>
            </a:r>
            <a:r>
              <a:rPr lang="en-US" sz="1200" dirty="0"/>
              <a:t> – left ventricular mass index</a:t>
            </a:r>
          </a:p>
          <a:p>
            <a:r>
              <a:rPr lang="en-US" sz="1200" dirty="0"/>
              <a:t>CAD – coronary artery disease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6331" y="188642"/>
            <a:ext cx="11519339" cy="10081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EMPA-HEART SUMMARY</a:t>
            </a:r>
            <a:endParaRPr lang="en-GB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54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>
              <a:solidFill>
                <a:prstClr val="black"/>
              </a:solidFill>
            </a:endParaRPr>
          </a:p>
          <a:p>
            <a:pPr marL="304292">
              <a:lnSpc>
                <a:spcPct val="95825"/>
              </a:lnSpc>
            </a:pP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0000" y="6510144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70" y="106217"/>
            <a:ext cx="7424417" cy="1615677"/>
          </a:xfrm>
          <a:prstGeom prst="rect">
            <a:avLst/>
          </a:prstGeom>
          <a:solidFill>
            <a:srgbClr val="FFFF00"/>
          </a:solidFill>
          <a:ln>
            <a:solidFill>
              <a:srgbClr val="008087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39369" y="1768841"/>
            <a:ext cx="7424417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EMPAGLIFLOZIN vs DPP4i according to Real World Evidence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7620" y="3069542"/>
            <a:ext cx="8384494" cy="33871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70" y="3273623"/>
            <a:ext cx="8403544" cy="30492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65242" y="2920779"/>
            <a:ext cx="2921763" cy="375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44% </a:t>
            </a:r>
          </a:p>
          <a:p>
            <a:r>
              <a:rPr lang="en-US" sz="4000" b="1" dirty="0"/>
              <a:t>REDUCTION </a:t>
            </a:r>
          </a:p>
          <a:p>
            <a:r>
              <a:rPr lang="en-US" sz="4000" b="1" dirty="0"/>
              <a:t>in HF and 49% compared to </a:t>
            </a:r>
            <a:r>
              <a:rPr lang="en-US" sz="4000" b="1" dirty="0" err="1"/>
              <a:t>Sitagliptin</a:t>
            </a:r>
            <a:endParaRPr lang="en-US" sz="4000" b="1" dirty="0"/>
          </a:p>
        </p:txBody>
      </p:sp>
      <p:sp>
        <p:nvSpPr>
          <p:cNvPr id="14" name="object 25"/>
          <p:cNvSpPr txBox="1"/>
          <p:nvPr/>
        </p:nvSpPr>
        <p:spPr>
          <a:xfrm>
            <a:off x="11430927" y="6692388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9C9C9C"/>
                </a:solidFill>
                <a:latin typeface="Arial"/>
                <a:cs typeface="Arial"/>
              </a:rPr>
              <a:t>1</a:t>
            </a:r>
            <a:r>
              <a:rPr lang="en-US" sz="1100" spc="0" dirty="0">
                <a:solidFill>
                  <a:srgbClr val="9C9C9C"/>
                </a:solidFill>
                <a:latin typeface="Arial"/>
                <a:cs typeface="Arial"/>
              </a:rPr>
              <a:t>7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508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>
              <a:solidFill>
                <a:prstClr val="black"/>
              </a:solidFill>
            </a:endParaRPr>
          </a:p>
          <a:p>
            <a:pPr marL="304292">
              <a:lnSpc>
                <a:spcPct val="95825"/>
              </a:lnSpc>
            </a:pP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978" y="482930"/>
            <a:ext cx="6293892" cy="59204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69698" y="464126"/>
            <a:ext cx="6803836" cy="59204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6586" y="464125"/>
            <a:ext cx="5232069" cy="59204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28848" y="736979"/>
            <a:ext cx="4176215" cy="545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7466" y="6450131"/>
            <a:ext cx="793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Diabetes Care 2020;43:508–511https://doi.org/10.2337/dci19-0074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363" r="34588"/>
          <a:stretch/>
        </p:blipFill>
        <p:spPr>
          <a:xfrm>
            <a:off x="514989" y="2080911"/>
            <a:ext cx="4186238" cy="4211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477546" y="526323"/>
            <a:ext cx="4261123" cy="14509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Mechanism of Cardio-renal protection</a:t>
            </a:r>
          </a:p>
        </p:txBody>
      </p:sp>
      <p:sp>
        <p:nvSpPr>
          <p:cNvPr id="20" name="object 25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9C9C9C"/>
                </a:solidFill>
                <a:latin typeface="Arial"/>
                <a:cs typeface="Arial"/>
              </a:rPr>
              <a:t>1</a:t>
            </a:r>
            <a:r>
              <a:rPr lang="en-US" sz="1100" spc="0" dirty="0">
                <a:solidFill>
                  <a:srgbClr val="9C9C9C"/>
                </a:solidFill>
                <a:latin typeface="Arial"/>
                <a:cs typeface="Arial"/>
              </a:rPr>
              <a:t>8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6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4483" y="2618104"/>
            <a:ext cx="3466846" cy="826897"/>
          </a:xfrm>
          <a:custGeom>
            <a:avLst/>
            <a:gdLst/>
            <a:ahLst/>
            <a:cxnLst/>
            <a:rect l="l" t="t" r="r" b="b"/>
            <a:pathLst>
              <a:path w="3466846" h="826897">
                <a:moveTo>
                  <a:pt x="0" y="826897"/>
                </a:moveTo>
                <a:lnTo>
                  <a:pt x="3466846" y="826897"/>
                </a:lnTo>
                <a:lnTo>
                  <a:pt x="3466846" y="0"/>
                </a:lnTo>
                <a:lnTo>
                  <a:pt x="0" y="0"/>
                </a:lnTo>
                <a:lnTo>
                  <a:pt x="0" y="826897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9911" y="3718179"/>
            <a:ext cx="3466846" cy="826897"/>
          </a:xfrm>
          <a:custGeom>
            <a:avLst/>
            <a:gdLst/>
            <a:ahLst/>
            <a:cxnLst/>
            <a:rect l="l" t="t" r="r" b="b"/>
            <a:pathLst>
              <a:path w="3466846" h="826897">
                <a:moveTo>
                  <a:pt x="0" y="826897"/>
                </a:moveTo>
                <a:lnTo>
                  <a:pt x="3466846" y="826897"/>
                </a:lnTo>
                <a:lnTo>
                  <a:pt x="3466846" y="0"/>
                </a:lnTo>
                <a:lnTo>
                  <a:pt x="0" y="0"/>
                </a:lnTo>
                <a:lnTo>
                  <a:pt x="0" y="826897"/>
                </a:lnTo>
                <a:close/>
              </a:path>
            </a:pathLst>
          </a:custGeom>
          <a:solidFill>
            <a:srgbClr val="8F2F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76134" y="4818189"/>
            <a:ext cx="3466846" cy="826897"/>
          </a:xfrm>
          <a:custGeom>
            <a:avLst/>
            <a:gdLst/>
            <a:ahLst/>
            <a:cxnLst/>
            <a:rect l="l" t="t" r="r" b="b"/>
            <a:pathLst>
              <a:path w="3466846" h="826897">
                <a:moveTo>
                  <a:pt x="0" y="826897"/>
                </a:moveTo>
                <a:lnTo>
                  <a:pt x="3466846" y="826897"/>
                </a:lnTo>
                <a:lnTo>
                  <a:pt x="3466846" y="0"/>
                </a:lnTo>
                <a:lnTo>
                  <a:pt x="0" y="0"/>
                </a:lnTo>
                <a:lnTo>
                  <a:pt x="0" y="826897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51660" y="2258568"/>
            <a:ext cx="3278124" cy="832103"/>
          </a:xfrm>
          <a:custGeom>
            <a:avLst/>
            <a:gdLst/>
            <a:ahLst/>
            <a:cxnLst/>
            <a:rect l="l" t="t" r="r" b="b"/>
            <a:pathLst>
              <a:path w="3278124" h="832103">
                <a:moveTo>
                  <a:pt x="0" y="832103"/>
                </a:moveTo>
                <a:lnTo>
                  <a:pt x="3278124" y="832103"/>
                </a:lnTo>
                <a:lnTo>
                  <a:pt x="3278124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9670" y="2202941"/>
            <a:ext cx="949452" cy="949452"/>
          </a:xfrm>
          <a:custGeom>
            <a:avLst/>
            <a:gdLst/>
            <a:ahLst/>
            <a:cxnLst/>
            <a:rect l="l" t="t" r="r" b="b"/>
            <a:pathLst>
              <a:path w="949452" h="949452">
                <a:moveTo>
                  <a:pt x="0" y="474725"/>
                </a:moveTo>
                <a:lnTo>
                  <a:pt x="1574" y="513653"/>
                </a:lnTo>
                <a:lnTo>
                  <a:pt x="6214" y="551715"/>
                </a:lnTo>
                <a:lnTo>
                  <a:pt x="13800" y="588789"/>
                </a:lnTo>
                <a:lnTo>
                  <a:pt x="24207" y="624754"/>
                </a:lnTo>
                <a:lnTo>
                  <a:pt x="37314" y="659487"/>
                </a:lnTo>
                <a:lnTo>
                  <a:pt x="52998" y="692865"/>
                </a:lnTo>
                <a:lnTo>
                  <a:pt x="71138" y="724766"/>
                </a:lnTo>
                <a:lnTo>
                  <a:pt x="91610" y="755068"/>
                </a:lnTo>
                <a:lnTo>
                  <a:pt x="114293" y="783649"/>
                </a:lnTo>
                <a:lnTo>
                  <a:pt x="139064" y="810387"/>
                </a:lnTo>
                <a:lnTo>
                  <a:pt x="165802" y="835158"/>
                </a:lnTo>
                <a:lnTo>
                  <a:pt x="194383" y="857841"/>
                </a:lnTo>
                <a:lnTo>
                  <a:pt x="224685" y="878313"/>
                </a:lnTo>
                <a:lnTo>
                  <a:pt x="256586" y="896453"/>
                </a:lnTo>
                <a:lnTo>
                  <a:pt x="289964" y="912137"/>
                </a:lnTo>
                <a:lnTo>
                  <a:pt x="324697" y="925244"/>
                </a:lnTo>
                <a:lnTo>
                  <a:pt x="360662" y="935651"/>
                </a:lnTo>
                <a:lnTo>
                  <a:pt x="397736" y="943237"/>
                </a:lnTo>
                <a:lnTo>
                  <a:pt x="435798" y="947877"/>
                </a:lnTo>
                <a:lnTo>
                  <a:pt x="474725" y="949452"/>
                </a:lnTo>
                <a:lnTo>
                  <a:pt x="513653" y="947877"/>
                </a:lnTo>
                <a:lnTo>
                  <a:pt x="551715" y="943237"/>
                </a:lnTo>
                <a:lnTo>
                  <a:pt x="588789" y="935651"/>
                </a:lnTo>
                <a:lnTo>
                  <a:pt x="624754" y="925244"/>
                </a:lnTo>
                <a:lnTo>
                  <a:pt x="659487" y="912137"/>
                </a:lnTo>
                <a:lnTo>
                  <a:pt x="692865" y="896453"/>
                </a:lnTo>
                <a:lnTo>
                  <a:pt x="724766" y="878313"/>
                </a:lnTo>
                <a:lnTo>
                  <a:pt x="755068" y="857841"/>
                </a:lnTo>
                <a:lnTo>
                  <a:pt x="783649" y="835158"/>
                </a:lnTo>
                <a:lnTo>
                  <a:pt x="810387" y="810387"/>
                </a:lnTo>
                <a:lnTo>
                  <a:pt x="835158" y="783649"/>
                </a:lnTo>
                <a:lnTo>
                  <a:pt x="857841" y="755068"/>
                </a:lnTo>
                <a:lnTo>
                  <a:pt x="878313" y="724766"/>
                </a:lnTo>
                <a:lnTo>
                  <a:pt x="896453" y="692865"/>
                </a:lnTo>
                <a:lnTo>
                  <a:pt x="912137" y="659487"/>
                </a:lnTo>
                <a:lnTo>
                  <a:pt x="925244" y="624754"/>
                </a:lnTo>
                <a:lnTo>
                  <a:pt x="935651" y="588789"/>
                </a:lnTo>
                <a:lnTo>
                  <a:pt x="943237" y="551715"/>
                </a:lnTo>
                <a:lnTo>
                  <a:pt x="947877" y="513653"/>
                </a:lnTo>
                <a:lnTo>
                  <a:pt x="949452" y="474725"/>
                </a:lnTo>
                <a:lnTo>
                  <a:pt x="947877" y="435798"/>
                </a:lnTo>
                <a:lnTo>
                  <a:pt x="943237" y="397736"/>
                </a:lnTo>
                <a:lnTo>
                  <a:pt x="935651" y="360662"/>
                </a:lnTo>
                <a:lnTo>
                  <a:pt x="925244" y="324697"/>
                </a:lnTo>
                <a:lnTo>
                  <a:pt x="912137" y="289964"/>
                </a:lnTo>
                <a:lnTo>
                  <a:pt x="896453" y="256586"/>
                </a:lnTo>
                <a:lnTo>
                  <a:pt x="878313" y="224685"/>
                </a:lnTo>
                <a:lnTo>
                  <a:pt x="857841" y="194383"/>
                </a:lnTo>
                <a:lnTo>
                  <a:pt x="835158" y="165802"/>
                </a:lnTo>
                <a:lnTo>
                  <a:pt x="810386" y="139065"/>
                </a:lnTo>
                <a:lnTo>
                  <a:pt x="783649" y="114293"/>
                </a:lnTo>
                <a:lnTo>
                  <a:pt x="755068" y="91610"/>
                </a:lnTo>
                <a:lnTo>
                  <a:pt x="724766" y="71138"/>
                </a:lnTo>
                <a:lnTo>
                  <a:pt x="692865" y="52998"/>
                </a:lnTo>
                <a:lnTo>
                  <a:pt x="659487" y="37314"/>
                </a:lnTo>
                <a:lnTo>
                  <a:pt x="624754" y="24207"/>
                </a:lnTo>
                <a:lnTo>
                  <a:pt x="588789" y="13800"/>
                </a:lnTo>
                <a:lnTo>
                  <a:pt x="551715" y="6214"/>
                </a:lnTo>
                <a:lnTo>
                  <a:pt x="513653" y="1574"/>
                </a:lnTo>
                <a:lnTo>
                  <a:pt x="474725" y="0"/>
                </a:lnTo>
                <a:lnTo>
                  <a:pt x="435798" y="1574"/>
                </a:lnTo>
                <a:lnTo>
                  <a:pt x="397736" y="6214"/>
                </a:lnTo>
                <a:lnTo>
                  <a:pt x="360662" y="13800"/>
                </a:lnTo>
                <a:lnTo>
                  <a:pt x="324697" y="24207"/>
                </a:lnTo>
                <a:lnTo>
                  <a:pt x="289964" y="37314"/>
                </a:lnTo>
                <a:lnTo>
                  <a:pt x="256586" y="52998"/>
                </a:lnTo>
                <a:lnTo>
                  <a:pt x="224685" y="71138"/>
                </a:lnTo>
                <a:lnTo>
                  <a:pt x="194383" y="91610"/>
                </a:lnTo>
                <a:lnTo>
                  <a:pt x="165802" y="114293"/>
                </a:lnTo>
                <a:lnTo>
                  <a:pt x="139064" y="139065"/>
                </a:lnTo>
                <a:lnTo>
                  <a:pt x="114293" y="165802"/>
                </a:lnTo>
                <a:lnTo>
                  <a:pt x="91610" y="194383"/>
                </a:lnTo>
                <a:lnTo>
                  <a:pt x="71138" y="224685"/>
                </a:lnTo>
                <a:lnTo>
                  <a:pt x="52998" y="256586"/>
                </a:lnTo>
                <a:lnTo>
                  <a:pt x="37314" y="289964"/>
                </a:lnTo>
                <a:lnTo>
                  <a:pt x="24207" y="324697"/>
                </a:lnTo>
                <a:lnTo>
                  <a:pt x="13800" y="360662"/>
                </a:lnTo>
                <a:lnTo>
                  <a:pt x="6214" y="397736"/>
                </a:lnTo>
                <a:lnTo>
                  <a:pt x="1574" y="435798"/>
                </a:lnTo>
                <a:lnTo>
                  <a:pt x="0" y="474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9670" y="2202941"/>
            <a:ext cx="949452" cy="949452"/>
          </a:xfrm>
          <a:custGeom>
            <a:avLst/>
            <a:gdLst/>
            <a:ahLst/>
            <a:cxnLst/>
            <a:rect l="l" t="t" r="r" b="b"/>
            <a:pathLst>
              <a:path w="949452" h="949452">
                <a:moveTo>
                  <a:pt x="0" y="474725"/>
                </a:moveTo>
                <a:lnTo>
                  <a:pt x="1574" y="435798"/>
                </a:lnTo>
                <a:lnTo>
                  <a:pt x="6214" y="397736"/>
                </a:lnTo>
                <a:lnTo>
                  <a:pt x="13800" y="360662"/>
                </a:lnTo>
                <a:lnTo>
                  <a:pt x="24207" y="324697"/>
                </a:lnTo>
                <a:lnTo>
                  <a:pt x="37314" y="289964"/>
                </a:lnTo>
                <a:lnTo>
                  <a:pt x="52998" y="256586"/>
                </a:lnTo>
                <a:lnTo>
                  <a:pt x="71138" y="224685"/>
                </a:lnTo>
                <a:lnTo>
                  <a:pt x="91610" y="194383"/>
                </a:lnTo>
                <a:lnTo>
                  <a:pt x="114293" y="165802"/>
                </a:lnTo>
                <a:lnTo>
                  <a:pt x="139064" y="139065"/>
                </a:lnTo>
                <a:lnTo>
                  <a:pt x="165802" y="114293"/>
                </a:lnTo>
                <a:lnTo>
                  <a:pt x="194383" y="91610"/>
                </a:lnTo>
                <a:lnTo>
                  <a:pt x="224685" y="71138"/>
                </a:lnTo>
                <a:lnTo>
                  <a:pt x="256586" y="52998"/>
                </a:lnTo>
                <a:lnTo>
                  <a:pt x="289964" y="37314"/>
                </a:lnTo>
                <a:lnTo>
                  <a:pt x="324697" y="24207"/>
                </a:lnTo>
                <a:lnTo>
                  <a:pt x="360662" y="13800"/>
                </a:lnTo>
                <a:lnTo>
                  <a:pt x="397736" y="6214"/>
                </a:lnTo>
                <a:lnTo>
                  <a:pt x="435798" y="1574"/>
                </a:lnTo>
                <a:lnTo>
                  <a:pt x="474725" y="0"/>
                </a:lnTo>
                <a:lnTo>
                  <a:pt x="513653" y="1574"/>
                </a:lnTo>
                <a:lnTo>
                  <a:pt x="551715" y="6214"/>
                </a:lnTo>
                <a:lnTo>
                  <a:pt x="588789" y="13800"/>
                </a:lnTo>
                <a:lnTo>
                  <a:pt x="624754" y="24207"/>
                </a:lnTo>
                <a:lnTo>
                  <a:pt x="659487" y="37314"/>
                </a:lnTo>
                <a:lnTo>
                  <a:pt x="692865" y="52998"/>
                </a:lnTo>
                <a:lnTo>
                  <a:pt x="724766" y="71138"/>
                </a:lnTo>
                <a:lnTo>
                  <a:pt x="755068" y="91610"/>
                </a:lnTo>
                <a:lnTo>
                  <a:pt x="783649" y="114293"/>
                </a:lnTo>
                <a:lnTo>
                  <a:pt x="810386" y="139065"/>
                </a:lnTo>
                <a:lnTo>
                  <a:pt x="835158" y="165802"/>
                </a:lnTo>
                <a:lnTo>
                  <a:pt x="857841" y="194383"/>
                </a:lnTo>
                <a:lnTo>
                  <a:pt x="878313" y="224685"/>
                </a:lnTo>
                <a:lnTo>
                  <a:pt x="896453" y="256586"/>
                </a:lnTo>
                <a:lnTo>
                  <a:pt x="912137" y="289964"/>
                </a:lnTo>
                <a:lnTo>
                  <a:pt x="925244" y="324697"/>
                </a:lnTo>
                <a:lnTo>
                  <a:pt x="935651" y="360662"/>
                </a:lnTo>
                <a:lnTo>
                  <a:pt x="943237" y="397736"/>
                </a:lnTo>
                <a:lnTo>
                  <a:pt x="947877" y="435798"/>
                </a:lnTo>
                <a:lnTo>
                  <a:pt x="949452" y="474725"/>
                </a:lnTo>
                <a:lnTo>
                  <a:pt x="947877" y="513653"/>
                </a:lnTo>
                <a:lnTo>
                  <a:pt x="943237" y="551715"/>
                </a:lnTo>
                <a:lnTo>
                  <a:pt x="935651" y="588789"/>
                </a:lnTo>
                <a:lnTo>
                  <a:pt x="925244" y="624754"/>
                </a:lnTo>
                <a:lnTo>
                  <a:pt x="912137" y="659487"/>
                </a:lnTo>
                <a:lnTo>
                  <a:pt x="896453" y="692865"/>
                </a:lnTo>
                <a:lnTo>
                  <a:pt x="878313" y="724766"/>
                </a:lnTo>
                <a:lnTo>
                  <a:pt x="857841" y="755068"/>
                </a:lnTo>
                <a:lnTo>
                  <a:pt x="835158" y="783649"/>
                </a:lnTo>
                <a:lnTo>
                  <a:pt x="810387" y="810387"/>
                </a:lnTo>
                <a:lnTo>
                  <a:pt x="783649" y="835158"/>
                </a:lnTo>
                <a:lnTo>
                  <a:pt x="755068" y="857841"/>
                </a:lnTo>
                <a:lnTo>
                  <a:pt x="724766" y="878313"/>
                </a:lnTo>
                <a:lnTo>
                  <a:pt x="692865" y="896453"/>
                </a:lnTo>
                <a:lnTo>
                  <a:pt x="659487" y="912137"/>
                </a:lnTo>
                <a:lnTo>
                  <a:pt x="624754" y="925244"/>
                </a:lnTo>
                <a:lnTo>
                  <a:pt x="588789" y="935651"/>
                </a:lnTo>
                <a:lnTo>
                  <a:pt x="551715" y="943237"/>
                </a:lnTo>
                <a:lnTo>
                  <a:pt x="513653" y="947877"/>
                </a:lnTo>
                <a:lnTo>
                  <a:pt x="474725" y="949452"/>
                </a:lnTo>
                <a:lnTo>
                  <a:pt x="435798" y="947877"/>
                </a:lnTo>
                <a:lnTo>
                  <a:pt x="397736" y="943237"/>
                </a:lnTo>
                <a:lnTo>
                  <a:pt x="360662" y="935651"/>
                </a:lnTo>
                <a:lnTo>
                  <a:pt x="324697" y="925244"/>
                </a:lnTo>
                <a:lnTo>
                  <a:pt x="289964" y="912137"/>
                </a:lnTo>
                <a:lnTo>
                  <a:pt x="256586" y="896453"/>
                </a:lnTo>
                <a:lnTo>
                  <a:pt x="224685" y="878313"/>
                </a:lnTo>
                <a:lnTo>
                  <a:pt x="194383" y="857841"/>
                </a:lnTo>
                <a:lnTo>
                  <a:pt x="165802" y="835158"/>
                </a:lnTo>
                <a:lnTo>
                  <a:pt x="139064" y="810387"/>
                </a:lnTo>
                <a:lnTo>
                  <a:pt x="114293" y="783649"/>
                </a:lnTo>
                <a:lnTo>
                  <a:pt x="91610" y="755068"/>
                </a:lnTo>
                <a:lnTo>
                  <a:pt x="71138" y="724766"/>
                </a:lnTo>
                <a:lnTo>
                  <a:pt x="52998" y="692865"/>
                </a:lnTo>
                <a:lnTo>
                  <a:pt x="37314" y="659487"/>
                </a:lnTo>
                <a:lnTo>
                  <a:pt x="24207" y="624754"/>
                </a:lnTo>
                <a:lnTo>
                  <a:pt x="13800" y="588789"/>
                </a:lnTo>
                <a:lnTo>
                  <a:pt x="6214" y="551715"/>
                </a:lnTo>
                <a:lnTo>
                  <a:pt x="1574" y="513653"/>
                </a:lnTo>
                <a:lnTo>
                  <a:pt x="0" y="474725"/>
                </a:lnTo>
                <a:close/>
              </a:path>
            </a:pathLst>
          </a:custGeom>
          <a:ln w="38099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51660" y="3371088"/>
            <a:ext cx="3278124" cy="832104"/>
          </a:xfrm>
          <a:custGeom>
            <a:avLst/>
            <a:gdLst/>
            <a:ahLst/>
            <a:cxnLst/>
            <a:rect l="l" t="t" r="r" b="b"/>
            <a:pathLst>
              <a:path w="3278124" h="832104">
                <a:moveTo>
                  <a:pt x="0" y="832104"/>
                </a:moveTo>
                <a:lnTo>
                  <a:pt x="3278124" y="832104"/>
                </a:lnTo>
                <a:lnTo>
                  <a:pt x="3278124" y="0"/>
                </a:lnTo>
                <a:lnTo>
                  <a:pt x="0" y="0"/>
                </a:lnTo>
                <a:lnTo>
                  <a:pt x="0" y="832104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9670" y="3315462"/>
            <a:ext cx="949452" cy="950976"/>
          </a:xfrm>
          <a:custGeom>
            <a:avLst/>
            <a:gdLst/>
            <a:ahLst/>
            <a:cxnLst/>
            <a:rect l="l" t="t" r="r" b="b"/>
            <a:pathLst>
              <a:path w="949452" h="950976">
                <a:moveTo>
                  <a:pt x="0" y="475488"/>
                </a:moveTo>
                <a:lnTo>
                  <a:pt x="1574" y="514489"/>
                </a:lnTo>
                <a:lnTo>
                  <a:pt x="6214" y="552622"/>
                </a:lnTo>
                <a:lnTo>
                  <a:pt x="13800" y="589763"/>
                </a:lnTo>
                <a:lnTo>
                  <a:pt x="24207" y="625790"/>
                </a:lnTo>
                <a:lnTo>
                  <a:pt x="37314" y="660582"/>
                </a:lnTo>
                <a:lnTo>
                  <a:pt x="52998" y="694015"/>
                </a:lnTo>
                <a:lnTo>
                  <a:pt x="71138" y="725968"/>
                </a:lnTo>
                <a:lnTo>
                  <a:pt x="91610" y="756318"/>
                </a:lnTo>
                <a:lnTo>
                  <a:pt x="114293" y="784943"/>
                </a:lnTo>
                <a:lnTo>
                  <a:pt x="139064" y="811720"/>
                </a:lnTo>
                <a:lnTo>
                  <a:pt x="165802" y="836527"/>
                </a:lnTo>
                <a:lnTo>
                  <a:pt x="194383" y="859243"/>
                </a:lnTo>
                <a:lnTo>
                  <a:pt x="224685" y="879744"/>
                </a:lnTo>
                <a:lnTo>
                  <a:pt x="256586" y="897908"/>
                </a:lnTo>
                <a:lnTo>
                  <a:pt x="289964" y="913614"/>
                </a:lnTo>
                <a:lnTo>
                  <a:pt x="324697" y="926738"/>
                </a:lnTo>
                <a:lnTo>
                  <a:pt x="360662" y="937158"/>
                </a:lnTo>
                <a:lnTo>
                  <a:pt x="397736" y="944753"/>
                </a:lnTo>
                <a:lnTo>
                  <a:pt x="435798" y="949399"/>
                </a:lnTo>
                <a:lnTo>
                  <a:pt x="474725" y="950976"/>
                </a:lnTo>
                <a:lnTo>
                  <a:pt x="513653" y="949399"/>
                </a:lnTo>
                <a:lnTo>
                  <a:pt x="551715" y="944753"/>
                </a:lnTo>
                <a:lnTo>
                  <a:pt x="588789" y="937158"/>
                </a:lnTo>
                <a:lnTo>
                  <a:pt x="624754" y="926738"/>
                </a:lnTo>
                <a:lnTo>
                  <a:pt x="659487" y="913614"/>
                </a:lnTo>
                <a:lnTo>
                  <a:pt x="692865" y="897908"/>
                </a:lnTo>
                <a:lnTo>
                  <a:pt x="724766" y="879744"/>
                </a:lnTo>
                <a:lnTo>
                  <a:pt x="755068" y="859243"/>
                </a:lnTo>
                <a:lnTo>
                  <a:pt x="783649" y="836527"/>
                </a:lnTo>
                <a:lnTo>
                  <a:pt x="810387" y="811720"/>
                </a:lnTo>
                <a:lnTo>
                  <a:pt x="835158" y="784943"/>
                </a:lnTo>
                <a:lnTo>
                  <a:pt x="857841" y="756318"/>
                </a:lnTo>
                <a:lnTo>
                  <a:pt x="878313" y="725968"/>
                </a:lnTo>
                <a:lnTo>
                  <a:pt x="896453" y="694015"/>
                </a:lnTo>
                <a:lnTo>
                  <a:pt x="912137" y="660582"/>
                </a:lnTo>
                <a:lnTo>
                  <a:pt x="925244" y="625790"/>
                </a:lnTo>
                <a:lnTo>
                  <a:pt x="935651" y="589763"/>
                </a:lnTo>
                <a:lnTo>
                  <a:pt x="943237" y="552622"/>
                </a:lnTo>
                <a:lnTo>
                  <a:pt x="947877" y="514489"/>
                </a:lnTo>
                <a:lnTo>
                  <a:pt x="949452" y="475488"/>
                </a:lnTo>
                <a:lnTo>
                  <a:pt x="947877" y="436486"/>
                </a:lnTo>
                <a:lnTo>
                  <a:pt x="943237" y="398353"/>
                </a:lnTo>
                <a:lnTo>
                  <a:pt x="935651" y="361212"/>
                </a:lnTo>
                <a:lnTo>
                  <a:pt x="925244" y="325185"/>
                </a:lnTo>
                <a:lnTo>
                  <a:pt x="912137" y="290393"/>
                </a:lnTo>
                <a:lnTo>
                  <a:pt x="896453" y="256960"/>
                </a:lnTo>
                <a:lnTo>
                  <a:pt x="878313" y="225007"/>
                </a:lnTo>
                <a:lnTo>
                  <a:pt x="857841" y="194657"/>
                </a:lnTo>
                <a:lnTo>
                  <a:pt x="835158" y="166032"/>
                </a:lnTo>
                <a:lnTo>
                  <a:pt x="810386" y="139255"/>
                </a:lnTo>
                <a:lnTo>
                  <a:pt x="783649" y="114448"/>
                </a:lnTo>
                <a:lnTo>
                  <a:pt x="755068" y="91732"/>
                </a:lnTo>
                <a:lnTo>
                  <a:pt x="724766" y="71231"/>
                </a:lnTo>
                <a:lnTo>
                  <a:pt x="692865" y="53067"/>
                </a:lnTo>
                <a:lnTo>
                  <a:pt x="659487" y="37361"/>
                </a:lnTo>
                <a:lnTo>
                  <a:pt x="624754" y="24237"/>
                </a:lnTo>
                <a:lnTo>
                  <a:pt x="588789" y="13817"/>
                </a:lnTo>
                <a:lnTo>
                  <a:pt x="551715" y="6222"/>
                </a:lnTo>
                <a:lnTo>
                  <a:pt x="513653" y="1576"/>
                </a:lnTo>
                <a:lnTo>
                  <a:pt x="474725" y="0"/>
                </a:lnTo>
                <a:lnTo>
                  <a:pt x="435798" y="1576"/>
                </a:lnTo>
                <a:lnTo>
                  <a:pt x="397736" y="6222"/>
                </a:lnTo>
                <a:lnTo>
                  <a:pt x="360662" y="13817"/>
                </a:lnTo>
                <a:lnTo>
                  <a:pt x="324697" y="24237"/>
                </a:lnTo>
                <a:lnTo>
                  <a:pt x="289964" y="37361"/>
                </a:lnTo>
                <a:lnTo>
                  <a:pt x="256586" y="53067"/>
                </a:lnTo>
                <a:lnTo>
                  <a:pt x="224685" y="71231"/>
                </a:lnTo>
                <a:lnTo>
                  <a:pt x="194383" y="91732"/>
                </a:lnTo>
                <a:lnTo>
                  <a:pt x="165802" y="114448"/>
                </a:lnTo>
                <a:lnTo>
                  <a:pt x="139064" y="139255"/>
                </a:lnTo>
                <a:lnTo>
                  <a:pt x="114293" y="166032"/>
                </a:lnTo>
                <a:lnTo>
                  <a:pt x="91610" y="194657"/>
                </a:lnTo>
                <a:lnTo>
                  <a:pt x="71138" y="225007"/>
                </a:lnTo>
                <a:lnTo>
                  <a:pt x="52998" y="256960"/>
                </a:lnTo>
                <a:lnTo>
                  <a:pt x="37314" y="290393"/>
                </a:lnTo>
                <a:lnTo>
                  <a:pt x="24207" y="325185"/>
                </a:lnTo>
                <a:lnTo>
                  <a:pt x="13800" y="361212"/>
                </a:lnTo>
                <a:lnTo>
                  <a:pt x="6214" y="398353"/>
                </a:lnTo>
                <a:lnTo>
                  <a:pt x="1574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69670" y="3315462"/>
            <a:ext cx="949452" cy="950976"/>
          </a:xfrm>
          <a:custGeom>
            <a:avLst/>
            <a:gdLst/>
            <a:ahLst/>
            <a:cxnLst/>
            <a:rect l="l" t="t" r="r" b="b"/>
            <a:pathLst>
              <a:path w="949452" h="950976">
                <a:moveTo>
                  <a:pt x="0" y="475488"/>
                </a:moveTo>
                <a:lnTo>
                  <a:pt x="1574" y="436486"/>
                </a:lnTo>
                <a:lnTo>
                  <a:pt x="6214" y="398353"/>
                </a:lnTo>
                <a:lnTo>
                  <a:pt x="13800" y="361212"/>
                </a:lnTo>
                <a:lnTo>
                  <a:pt x="24207" y="325185"/>
                </a:lnTo>
                <a:lnTo>
                  <a:pt x="37314" y="290393"/>
                </a:lnTo>
                <a:lnTo>
                  <a:pt x="52998" y="256960"/>
                </a:lnTo>
                <a:lnTo>
                  <a:pt x="71138" y="225007"/>
                </a:lnTo>
                <a:lnTo>
                  <a:pt x="91610" y="194657"/>
                </a:lnTo>
                <a:lnTo>
                  <a:pt x="114293" y="166032"/>
                </a:lnTo>
                <a:lnTo>
                  <a:pt x="139064" y="139255"/>
                </a:lnTo>
                <a:lnTo>
                  <a:pt x="165802" y="114448"/>
                </a:lnTo>
                <a:lnTo>
                  <a:pt x="194383" y="91732"/>
                </a:lnTo>
                <a:lnTo>
                  <a:pt x="224685" y="71231"/>
                </a:lnTo>
                <a:lnTo>
                  <a:pt x="256586" y="53067"/>
                </a:lnTo>
                <a:lnTo>
                  <a:pt x="289964" y="37361"/>
                </a:lnTo>
                <a:lnTo>
                  <a:pt x="324697" y="24237"/>
                </a:lnTo>
                <a:lnTo>
                  <a:pt x="360662" y="13817"/>
                </a:lnTo>
                <a:lnTo>
                  <a:pt x="397736" y="6222"/>
                </a:lnTo>
                <a:lnTo>
                  <a:pt x="435798" y="1576"/>
                </a:lnTo>
                <a:lnTo>
                  <a:pt x="474725" y="0"/>
                </a:lnTo>
                <a:lnTo>
                  <a:pt x="513653" y="1576"/>
                </a:lnTo>
                <a:lnTo>
                  <a:pt x="551715" y="6222"/>
                </a:lnTo>
                <a:lnTo>
                  <a:pt x="588789" y="13817"/>
                </a:lnTo>
                <a:lnTo>
                  <a:pt x="624754" y="24237"/>
                </a:lnTo>
                <a:lnTo>
                  <a:pt x="659487" y="37361"/>
                </a:lnTo>
                <a:lnTo>
                  <a:pt x="692865" y="53067"/>
                </a:lnTo>
                <a:lnTo>
                  <a:pt x="724766" y="71231"/>
                </a:lnTo>
                <a:lnTo>
                  <a:pt x="755068" y="91732"/>
                </a:lnTo>
                <a:lnTo>
                  <a:pt x="783649" y="114448"/>
                </a:lnTo>
                <a:lnTo>
                  <a:pt x="810386" y="139255"/>
                </a:lnTo>
                <a:lnTo>
                  <a:pt x="835158" y="166032"/>
                </a:lnTo>
                <a:lnTo>
                  <a:pt x="857841" y="194657"/>
                </a:lnTo>
                <a:lnTo>
                  <a:pt x="878313" y="225007"/>
                </a:lnTo>
                <a:lnTo>
                  <a:pt x="896453" y="256960"/>
                </a:lnTo>
                <a:lnTo>
                  <a:pt x="912137" y="290393"/>
                </a:lnTo>
                <a:lnTo>
                  <a:pt x="925244" y="325185"/>
                </a:lnTo>
                <a:lnTo>
                  <a:pt x="935651" y="361212"/>
                </a:lnTo>
                <a:lnTo>
                  <a:pt x="943237" y="398353"/>
                </a:lnTo>
                <a:lnTo>
                  <a:pt x="947877" y="436486"/>
                </a:lnTo>
                <a:lnTo>
                  <a:pt x="949452" y="475488"/>
                </a:lnTo>
                <a:lnTo>
                  <a:pt x="947877" y="514489"/>
                </a:lnTo>
                <a:lnTo>
                  <a:pt x="943237" y="552622"/>
                </a:lnTo>
                <a:lnTo>
                  <a:pt x="935651" y="589763"/>
                </a:lnTo>
                <a:lnTo>
                  <a:pt x="925244" y="625790"/>
                </a:lnTo>
                <a:lnTo>
                  <a:pt x="912137" y="660582"/>
                </a:lnTo>
                <a:lnTo>
                  <a:pt x="896453" y="694015"/>
                </a:lnTo>
                <a:lnTo>
                  <a:pt x="878313" y="725968"/>
                </a:lnTo>
                <a:lnTo>
                  <a:pt x="857841" y="756318"/>
                </a:lnTo>
                <a:lnTo>
                  <a:pt x="835158" y="784943"/>
                </a:lnTo>
                <a:lnTo>
                  <a:pt x="810387" y="811720"/>
                </a:lnTo>
                <a:lnTo>
                  <a:pt x="783649" y="836527"/>
                </a:lnTo>
                <a:lnTo>
                  <a:pt x="755068" y="859243"/>
                </a:lnTo>
                <a:lnTo>
                  <a:pt x="724766" y="879744"/>
                </a:lnTo>
                <a:lnTo>
                  <a:pt x="692865" y="897908"/>
                </a:lnTo>
                <a:lnTo>
                  <a:pt x="659487" y="913614"/>
                </a:lnTo>
                <a:lnTo>
                  <a:pt x="624754" y="926738"/>
                </a:lnTo>
                <a:lnTo>
                  <a:pt x="588789" y="937158"/>
                </a:lnTo>
                <a:lnTo>
                  <a:pt x="551715" y="944753"/>
                </a:lnTo>
                <a:lnTo>
                  <a:pt x="513653" y="949399"/>
                </a:lnTo>
                <a:lnTo>
                  <a:pt x="474725" y="950976"/>
                </a:lnTo>
                <a:lnTo>
                  <a:pt x="435798" y="949399"/>
                </a:lnTo>
                <a:lnTo>
                  <a:pt x="397736" y="944753"/>
                </a:lnTo>
                <a:lnTo>
                  <a:pt x="360662" y="937158"/>
                </a:lnTo>
                <a:lnTo>
                  <a:pt x="324697" y="926738"/>
                </a:lnTo>
                <a:lnTo>
                  <a:pt x="289964" y="913614"/>
                </a:lnTo>
                <a:lnTo>
                  <a:pt x="256586" y="897908"/>
                </a:lnTo>
                <a:lnTo>
                  <a:pt x="224685" y="879744"/>
                </a:lnTo>
                <a:lnTo>
                  <a:pt x="194383" y="859243"/>
                </a:lnTo>
                <a:lnTo>
                  <a:pt x="165802" y="836527"/>
                </a:lnTo>
                <a:lnTo>
                  <a:pt x="139064" y="811720"/>
                </a:lnTo>
                <a:lnTo>
                  <a:pt x="114293" y="784943"/>
                </a:lnTo>
                <a:lnTo>
                  <a:pt x="91610" y="756318"/>
                </a:lnTo>
                <a:lnTo>
                  <a:pt x="71138" y="725968"/>
                </a:lnTo>
                <a:lnTo>
                  <a:pt x="52998" y="694015"/>
                </a:lnTo>
                <a:lnTo>
                  <a:pt x="37314" y="660582"/>
                </a:lnTo>
                <a:lnTo>
                  <a:pt x="24207" y="625790"/>
                </a:lnTo>
                <a:lnTo>
                  <a:pt x="13800" y="589763"/>
                </a:lnTo>
                <a:lnTo>
                  <a:pt x="6214" y="552622"/>
                </a:lnTo>
                <a:lnTo>
                  <a:pt x="1574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EF41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51660" y="4494276"/>
            <a:ext cx="3278124" cy="832104"/>
          </a:xfrm>
          <a:custGeom>
            <a:avLst/>
            <a:gdLst/>
            <a:ahLst/>
            <a:cxnLst/>
            <a:rect l="l" t="t" r="r" b="b"/>
            <a:pathLst>
              <a:path w="3278124" h="832103">
                <a:moveTo>
                  <a:pt x="0" y="832104"/>
                </a:moveTo>
                <a:lnTo>
                  <a:pt x="3278124" y="832104"/>
                </a:lnTo>
                <a:lnTo>
                  <a:pt x="3278124" y="0"/>
                </a:lnTo>
                <a:lnTo>
                  <a:pt x="0" y="0"/>
                </a:lnTo>
                <a:lnTo>
                  <a:pt x="0" y="832104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9670" y="4438650"/>
            <a:ext cx="949452" cy="949452"/>
          </a:xfrm>
          <a:custGeom>
            <a:avLst/>
            <a:gdLst/>
            <a:ahLst/>
            <a:cxnLst/>
            <a:rect l="l" t="t" r="r" b="b"/>
            <a:pathLst>
              <a:path w="949452" h="949451">
                <a:moveTo>
                  <a:pt x="0" y="474725"/>
                </a:moveTo>
                <a:lnTo>
                  <a:pt x="1574" y="513653"/>
                </a:lnTo>
                <a:lnTo>
                  <a:pt x="6214" y="551715"/>
                </a:lnTo>
                <a:lnTo>
                  <a:pt x="13800" y="588789"/>
                </a:lnTo>
                <a:lnTo>
                  <a:pt x="24207" y="624754"/>
                </a:lnTo>
                <a:lnTo>
                  <a:pt x="37314" y="659487"/>
                </a:lnTo>
                <a:lnTo>
                  <a:pt x="52998" y="692865"/>
                </a:lnTo>
                <a:lnTo>
                  <a:pt x="71138" y="724766"/>
                </a:lnTo>
                <a:lnTo>
                  <a:pt x="91610" y="755068"/>
                </a:lnTo>
                <a:lnTo>
                  <a:pt x="114293" y="783649"/>
                </a:lnTo>
                <a:lnTo>
                  <a:pt x="139064" y="810387"/>
                </a:lnTo>
                <a:lnTo>
                  <a:pt x="165802" y="835158"/>
                </a:lnTo>
                <a:lnTo>
                  <a:pt x="194383" y="857841"/>
                </a:lnTo>
                <a:lnTo>
                  <a:pt x="224685" y="878313"/>
                </a:lnTo>
                <a:lnTo>
                  <a:pt x="256586" y="896453"/>
                </a:lnTo>
                <a:lnTo>
                  <a:pt x="289964" y="912137"/>
                </a:lnTo>
                <a:lnTo>
                  <a:pt x="324697" y="925244"/>
                </a:lnTo>
                <a:lnTo>
                  <a:pt x="360662" y="935651"/>
                </a:lnTo>
                <a:lnTo>
                  <a:pt x="397736" y="943237"/>
                </a:lnTo>
                <a:lnTo>
                  <a:pt x="435798" y="947877"/>
                </a:lnTo>
                <a:lnTo>
                  <a:pt x="474725" y="949452"/>
                </a:lnTo>
                <a:lnTo>
                  <a:pt x="513653" y="947877"/>
                </a:lnTo>
                <a:lnTo>
                  <a:pt x="551715" y="943237"/>
                </a:lnTo>
                <a:lnTo>
                  <a:pt x="588789" y="935651"/>
                </a:lnTo>
                <a:lnTo>
                  <a:pt x="624754" y="925244"/>
                </a:lnTo>
                <a:lnTo>
                  <a:pt x="659487" y="912137"/>
                </a:lnTo>
                <a:lnTo>
                  <a:pt x="692865" y="896453"/>
                </a:lnTo>
                <a:lnTo>
                  <a:pt x="724766" y="878313"/>
                </a:lnTo>
                <a:lnTo>
                  <a:pt x="755068" y="857841"/>
                </a:lnTo>
                <a:lnTo>
                  <a:pt x="783649" y="835158"/>
                </a:lnTo>
                <a:lnTo>
                  <a:pt x="810387" y="810387"/>
                </a:lnTo>
                <a:lnTo>
                  <a:pt x="835158" y="783649"/>
                </a:lnTo>
                <a:lnTo>
                  <a:pt x="857841" y="755068"/>
                </a:lnTo>
                <a:lnTo>
                  <a:pt x="878313" y="724766"/>
                </a:lnTo>
                <a:lnTo>
                  <a:pt x="896453" y="692865"/>
                </a:lnTo>
                <a:lnTo>
                  <a:pt x="912137" y="659487"/>
                </a:lnTo>
                <a:lnTo>
                  <a:pt x="925244" y="624754"/>
                </a:lnTo>
                <a:lnTo>
                  <a:pt x="935651" y="588789"/>
                </a:lnTo>
                <a:lnTo>
                  <a:pt x="943237" y="551715"/>
                </a:lnTo>
                <a:lnTo>
                  <a:pt x="947877" y="513653"/>
                </a:lnTo>
                <a:lnTo>
                  <a:pt x="949452" y="474725"/>
                </a:lnTo>
                <a:lnTo>
                  <a:pt x="947877" y="435798"/>
                </a:lnTo>
                <a:lnTo>
                  <a:pt x="943237" y="397736"/>
                </a:lnTo>
                <a:lnTo>
                  <a:pt x="935651" y="360662"/>
                </a:lnTo>
                <a:lnTo>
                  <a:pt x="925244" y="324697"/>
                </a:lnTo>
                <a:lnTo>
                  <a:pt x="912137" y="289964"/>
                </a:lnTo>
                <a:lnTo>
                  <a:pt x="896453" y="256586"/>
                </a:lnTo>
                <a:lnTo>
                  <a:pt x="878313" y="224685"/>
                </a:lnTo>
                <a:lnTo>
                  <a:pt x="857841" y="194383"/>
                </a:lnTo>
                <a:lnTo>
                  <a:pt x="835158" y="165802"/>
                </a:lnTo>
                <a:lnTo>
                  <a:pt x="810386" y="139065"/>
                </a:lnTo>
                <a:lnTo>
                  <a:pt x="783649" y="114293"/>
                </a:lnTo>
                <a:lnTo>
                  <a:pt x="755068" y="91610"/>
                </a:lnTo>
                <a:lnTo>
                  <a:pt x="724766" y="71138"/>
                </a:lnTo>
                <a:lnTo>
                  <a:pt x="692865" y="52998"/>
                </a:lnTo>
                <a:lnTo>
                  <a:pt x="659487" y="37314"/>
                </a:lnTo>
                <a:lnTo>
                  <a:pt x="624754" y="24207"/>
                </a:lnTo>
                <a:lnTo>
                  <a:pt x="588789" y="13800"/>
                </a:lnTo>
                <a:lnTo>
                  <a:pt x="551715" y="6214"/>
                </a:lnTo>
                <a:lnTo>
                  <a:pt x="513653" y="1574"/>
                </a:lnTo>
                <a:lnTo>
                  <a:pt x="474725" y="0"/>
                </a:lnTo>
                <a:lnTo>
                  <a:pt x="435798" y="1574"/>
                </a:lnTo>
                <a:lnTo>
                  <a:pt x="397736" y="6214"/>
                </a:lnTo>
                <a:lnTo>
                  <a:pt x="360662" y="13800"/>
                </a:lnTo>
                <a:lnTo>
                  <a:pt x="324697" y="24207"/>
                </a:lnTo>
                <a:lnTo>
                  <a:pt x="289964" y="37314"/>
                </a:lnTo>
                <a:lnTo>
                  <a:pt x="256586" y="52998"/>
                </a:lnTo>
                <a:lnTo>
                  <a:pt x="224685" y="71138"/>
                </a:lnTo>
                <a:lnTo>
                  <a:pt x="194383" y="91610"/>
                </a:lnTo>
                <a:lnTo>
                  <a:pt x="165802" y="114293"/>
                </a:lnTo>
                <a:lnTo>
                  <a:pt x="139064" y="139065"/>
                </a:lnTo>
                <a:lnTo>
                  <a:pt x="114293" y="165802"/>
                </a:lnTo>
                <a:lnTo>
                  <a:pt x="91610" y="194383"/>
                </a:lnTo>
                <a:lnTo>
                  <a:pt x="71138" y="224685"/>
                </a:lnTo>
                <a:lnTo>
                  <a:pt x="52998" y="256586"/>
                </a:lnTo>
                <a:lnTo>
                  <a:pt x="37314" y="289964"/>
                </a:lnTo>
                <a:lnTo>
                  <a:pt x="24207" y="324697"/>
                </a:lnTo>
                <a:lnTo>
                  <a:pt x="13800" y="360662"/>
                </a:lnTo>
                <a:lnTo>
                  <a:pt x="6214" y="397736"/>
                </a:lnTo>
                <a:lnTo>
                  <a:pt x="1574" y="435798"/>
                </a:lnTo>
                <a:lnTo>
                  <a:pt x="0" y="474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9670" y="4438650"/>
            <a:ext cx="949452" cy="949452"/>
          </a:xfrm>
          <a:custGeom>
            <a:avLst/>
            <a:gdLst/>
            <a:ahLst/>
            <a:cxnLst/>
            <a:rect l="l" t="t" r="r" b="b"/>
            <a:pathLst>
              <a:path w="949452" h="949451">
                <a:moveTo>
                  <a:pt x="0" y="474725"/>
                </a:moveTo>
                <a:lnTo>
                  <a:pt x="1574" y="435798"/>
                </a:lnTo>
                <a:lnTo>
                  <a:pt x="6214" y="397736"/>
                </a:lnTo>
                <a:lnTo>
                  <a:pt x="13800" y="360662"/>
                </a:lnTo>
                <a:lnTo>
                  <a:pt x="24207" y="324697"/>
                </a:lnTo>
                <a:lnTo>
                  <a:pt x="37314" y="289964"/>
                </a:lnTo>
                <a:lnTo>
                  <a:pt x="52998" y="256586"/>
                </a:lnTo>
                <a:lnTo>
                  <a:pt x="71138" y="224685"/>
                </a:lnTo>
                <a:lnTo>
                  <a:pt x="91610" y="194383"/>
                </a:lnTo>
                <a:lnTo>
                  <a:pt x="114293" y="165802"/>
                </a:lnTo>
                <a:lnTo>
                  <a:pt x="139064" y="139065"/>
                </a:lnTo>
                <a:lnTo>
                  <a:pt x="165802" y="114293"/>
                </a:lnTo>
                <a:lnTo>
                  <a:pt x="194383" y="91610"/>
                </a:lnTo>
                <a:lnTo>
                  <a:pt x="224685" y="71138"/>
                </a:lnTo>
                <a:lnTo>
                  <a:pt x="256586" y="52998"/>
                </a:lnTo>
                <a:lnTo>
                  <a:pt x="289964" y="37314"/>
                </a:lnTo>
                <a:lnTo>
                  <a:pt x="324697" y="24207"/>
                </a:lnTo>
                <a:lnTo>
                  <a:pt x="360662" y="13800"/>
                </a:lnTo>
                <a:lnTo>
                  <a:pt x="397736" y="6214"/>
                </a:lnTo>
                <a:lnTo>
                  <a:pt x="435798" y="1574"/>
                </a:lnTo>
                <a:lnTo>
                  <a:pt x="474725" y="0"/>
                </a:lnTo>
                <a:lnTo>
                  <a:pt x="513653" y="1574"/>
                </a:lnTo>
                <a:lnTo>
                  <a:pt x="551715" y="6214"/>
                </a:lnTo>
                <a:lnTo>
                  <a:pt x="588789" y="13800"/>
                </a:lnTo>
                <a:lnTo>
                  <a:pt x="624754" y="24207"/>
                </a:lnTo>
                <a:lnTo>
                  <a:pt x="659487" y="37314"/>
                </a:lnTo>
                <a:lnTo>
                  <a:pt x="692865" y="52998"/>
                </a:lnTo>
                <a:lnTo>
                  <a:pt x="724766" y="71138"/>
                </a:lnTo>
                <a:lnTo>
                  <a:pt x="755068" y="91610"/>
                </a:lnTo>
                <a:lnTo>
                  <a:pt x="783649" y="114293"/>
                </a:lnTo>
                <a:lnTo>
                  <a:pt x="810386" y="139065"/>
                </a:lnTo>
                <a:lnTo>
                  <a:pt x="835158" y="165802"/>
                </a:lnTo>
                <a:lnTo>
                  <a:pt x="857841" y="194383"/>
                </a:lnTo>
                <a:lnTo>
                  <a:pt x="878313" y="224685"/>
                </a:lnTo>
                <a:lnTo>
                  <a:pt x="896453" y="256586"/>
                </a:lnTo>
                <a:lnTo>
                  <a:pt x="912137" y="289964"/>
                </a:lnTo>
                <a:lnTo>
                  <a:pt x="925244" y="324697"/>
                </a:lnTo>
                <a:lnTo>
                  <a:pt x="935651" y="360662"/>
                </a:lnTo>
                <a:lnTo>
                  <a:pt x="943237" y="397736"/>
                </a:lnTo>
                <a:lnTo>
                  <a:pt x="947877" y="435798"/>
                </a:lnTo>
                <a:lnTo>
                  <a:pt x="949452" y="474725"/>
                </a:lnTo>
                <a:lnTo>
                  <a:pt x="947877" y="513653"/>
                </a:lnTo>
                <a:lnTo>
                  <a:pt x="943237" y="551715"/>
                </a:lnTo>
                <a:lnTo>
                  <a:pt x="935651" y="588789"/>
                </a:lnTo>
                <a:lnTo>
                  <a:pt x="925244" y="624754"/>
                </a:lnTo>
                <a:lnTo>
                  <a:pt x="912137" y="659487"/>
                </a:lnTo>
                <a:lnTo>
                  <a:pt x="896453" y="692865"/>
                </a:lnTo>
                <a:lnTo>
                  <a:pt x="878313" y="724766"/>
                </a:lnTo>
                <a:lnTo>
                  <a:pt x="857841" y="755068"/>
                </a:lnTo>
                <a:lnTo>
                  <a:pt x="835158" y="783649"/>
                </a:lnTo>
                <a:lnTo>
                  <a:pt x="810387" y="810387"/>
                </a:lnTo>
                <a:lnTo>
                  <a:pt x="783649" y="835158"/>
                </a:lnTo>
                <a:lnTo>
                  <a:pt x="755068" y="857841"/>
                </a:lnTo>
                <a:lnTo>
                  <a:pt x="724766" y="878313"/>
                </a:lnTo>
                <a:lnTo>
                  <a:pt x="692865" y="896453"/>
                </a:lnTo>
                <a:lnTo>
                  <a:pt x="659487" y="912137"/>
                </a:lnTo>
                <a:lnTo>
                  <a:pt x="624754" y="925244"/>
                </a:lnTo>
                <a:lnTo>
                  <a:pt x="588789" y="935651"/>
                </a:lnTo>
                <a:lnTo>
                  <a:pt x="551715" y="943237"/>
                </a:lnTo>
                <a:lnTo>
                  <a:pt x="513653" y="947877"/>
                </a:lnTo>
                <a:lnTo>
                  <a:pt x="474725" y="949452"/>
                </a:lnTo>
                <a:lnTo>
                  <a:pt x="435798" y="947877"/>
                </a:lnTo>
                <a:lnTo>
                  <a:pt x="397736" y="943237"/>
                </a:lnTo>
                <a:lnTo>
                  <a:pt x="360662" y="935651"/>
                </a:lnTo>
                <a:lnTo>
                  <a:pt x="324697" y="925244"/>
                </a:lnTo>
                <a:lnTo>
                  <a:pt x="289964" y="912137"/>
                </a:lnTo>
                <a:lnTo>
                  <a:pt x="256586" y="896453"/>
                </a:lnTo>
                <a:lnTo>
                  <a:pt x="224685" y="878313"/>
                </a:lnTo>
                <a:lnTo>
                  <a:pt x="194383" y="857841"/>
                </a:lnTo>
                <a:lnTo>
                  <a:pt x="165802" y="835158"/>
                </a:lnTo>
                <a:lnTo>
                  <a:pt x="139064" y="810387"/>
                </a:lnTo>
                <a:lnTo>
                  <a:pt x="114293" y="783649"/>
                </a:lnTo>
                <a:lnTo>
                  <a:pt x="91610" y="755068"/>
                </a:lnTo>
                <a:lnTo>
                  <a:pt x="71138" y="724766"/>
                </a:lnTo>
                <a:lnTo>
                  <a:pt x="52998" y="692865"/>
                </a:lnTo>
                <a:lnTo>
                  <a:pt x="37314" y="659487"/>
                </a:lnTo>
                <a:lnTo>
                  <a:pt x="24207" y="624754"/>
                </a:lnTo>
                <a:lnTo>
                  <a:pt x="13800" y="588789"/>
                </a:lnTo>
                <a:lnTo>
                  <a:pt x="6214" y="551715"/>
                </a:lnTo>
                <a:lnTo>
                  <a:pt x="1574" y="513653"/>
                </a:lnTo>
                <a:lnTo>
                  <a:pt x="0" y="474725"/>
                </a:lnTo>
                <a:close/>
              </a:path>
            </a:pathLst>
          </a:custGeom>
          <a:ln w="381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51660" y="5622036"/>
            <a:ext cx="3278124" cy="832104"/>
          </a:xfrm>
          <a:custGeom>
            <a:avLst/>
            <a:gdLst/>
            <a:ahLst/>
            <a:cxnLst/>
            <a:rect l="l" t="t" r="r" b="b"/>
            <a:pathLst>
              <a:path w="3278124" h="832103">
                <a:moveTo>
                  <a:pt x="0" y="832104"/>
                </a:moveTo>
                <a:lnTo>
                  <a:pt x="3278124" y="832104"/>
                </a:lnTo>
                <a:lnTo>
                  <a:pt x="3278124" y="0"/>
                </a:lnTo>
                <a:lnTo>
                  <a:pt x="0" y="0"/>
                </a:lnTo>
                <a:lnTo>
                  <a:pt x="0" y="832104"/>
                </a:lnTo>
                <a:close/>
              </a:path>
            </a:pathLst>
          </a:custGeom>
          <a:solidFill>
            <a:srgbClr val="8F2F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9670" y="5566410"/>
            <a:ext cx="949452" cy="950976"/>
          </a:xfrm>
          <a:custGeom>
            <a:avLst/>
            <a:gdLst/>
            <a:ahLst/>
            <a:cxnLst/>
            <a:rect l="l" t="t" r="r" b="b"/>
            <a:pathLst>
              <a:path w="949452" h="950976">
                <a:moveTo>
                  <a:pt x="0" y="475487"/>
                </a:moveTo>
                <a:lnTo>
                  <a:pt x="1574" y="514486"/>
                </a:lnTo>
                <a:lnTo>
                  <a:pt x="6214" y="552616"/>
                </a:lnTo>
                <a:lnTo>
                  <a:pt x="13800" y="589755"/>
                </a:lnTo>
                <a:lnTo>
                  <a:pt x="24207" y="625781"/>
                </a:lnTo>
                <a:lnTo>
                  <a:pt x="37314" y="660571"/>
                </a:lnTo>
                <a:lnTo>
                  <a:pt x="52998" y="694004"/>
                </a:lnTo>
                <a:lnTo>
                  <a:pt x="71138" y="725957"/>
                </a:lnTo>
                <a:lnTo>
                  <a:pt x="91610" y="756307"/>
                </a:lnTo>
                <a:lnTo>
                  <a:pt x="114293" y="784932"/>
                </a:lnTo>
                <a:lnTo>
                  <a:pt x="139064" y="811710"/>
                </a:lnTo>
                <a:lnTo>
                  <a:pt x="165802" y="836519"/>
                </a:lnTo>
                <a:lnTo>
                  <a:pt x="194383" y="859236"/>
                </a:lnTo>
                <a:lnTo>
                  <a:pt x="224685" y="879738"/>
                </a:lnTo>
                <a:lnTo>
                  <a:pt x="256586" y="897903"/>
                </a:lnTo>
                <a:lnTo>
                  <a:pt x="289964" y="913610"/>
                </a:lnTo>
                <a:lnTo>
                  <a:pt x="324697" y="926735"/>
                </a:lnTo>
                <a:lnTo>
                  <a:pt x="360662" y="937157"/>
                </a:lnTo>
                <a:lnTo>
                  <a:pt x="397736" y="944752"/>
                </a:lnTo>
                <a:lnTo>
                  <a:pt x="435798" y="949399"/>
                </a:lnTo>
                <a:lnTo>
                  <a:pt x="474725" y="950976"/>
                </a:lnTo>
                <a:lnTo>
                  <a:pt x="513653" y="949399"/>
                </a:lnTo>
                <a:lnTo>
                  <a:pt x="551715" y="944752"/>
                </a:lnTo>
                <a:lnTo>
                  <a:pt x="588789" y="937157"/>
                </a:lnTo>
                <a:lnTo>
                  <a:pt x="624754" y="926735"/>
                </a:lnTo>
                <a:lnTo>
                  <a:pt x="659487" y="913610"/>
                </a:lnTo>
                <a:lnTo>
                  <a:pt x="692865" y="897903"/>
                </a:lnTo>
                <a:lnTo>
                  <a:pt x="724766" y="879738"/>
                </a:lnTo>
                <a:lnTo>
                  <a:pt x="755068" y="859236"/>
                </a:lnTo>
                <a:lnTo>
                  <a:pt x="783649" y="836519"/>
                </a:lnTo>
                <a:lnTo>
                  <a:pt x="810387" y="811710"/>
                </a:lnTo>
                <a:lnTo>
                  <a:pt x="835158" y="784932"/>
                </a:lnTo>
                <a:lnTo>
                  <a:pt x="857841" y="756307"/>
                </a:lnTo>
                <a:lnTo>
                  <a:pt x="878313" y="725957"/>
                </a:lnTo>
                <a:lnTo>
                  <a:pt x="896453" y="694004"/>
                </a:lnTo>
                <a:lnTo>
                  <a:pt x="912137" y="660571"/>
                </a:lnTo>
                <a:lnTo>
                  <a:pt x="925244" y="625781"/>
                </a:lnTo>
                <a:lnTo>
                  <a:pt x="935651" y="589755"/>
                </a:lnTo>
                <a:lnTo>
                  <a:pt x="943237" y="552616"/>
                </a:lnTo>
                <a:lnTo>
                  <a:pt x="947877" y="514486"/>
                </a:lnTo>
                <a:lnTo>
                  <a:pt x="949452" y="475487"/>
                </a:lnTo>
                <a:lnTo>
                  <a:pt x="947877" y="436489"/>
                </a:lnTo>
                <a:lnTo>
                  <a:pt x="943237" y="398359"/>
                </a:lnTo>
                <a:lnTo>
                  <a:pt x="935651" y="361220"/>
                </a:lnTo>
                <a:lnTo>
                  <a:pt x="925244" y="325194"/>
                </a:lnTo>
                <a:lnTo>
                  <a:pt x="912137" y="290404"/>
                </a:lnTo>
                <a:lnTo>
                  <a:pt x="896453" y="256971"/>
                </a:lnTo>
                <a:lnTo>
                  <a:pt x="878313" y="225018"/>
                </a:lnTo>
                <a:lnTo>
                  <a:pt x="857841" y="194668"/>
                </a:lnTo>
                <a:lnTo>
                  <a:pt x="835158" y="166043"/>
                </a:lnTo>
                <a:lnTo>
                  <a:pt x="810386" y="139265"/>
                </a:lnTo>
                <a:lnTo>
                  <a:pt x="783649" y="114456"/>
                </a:lnTo>
                <a:lnTo>
                  <a:pt x="755068" y="91739"/>
                </a:lnTo>
                <a:lnTo>
                  <a:pt x="724766" y="71237"/>
                </a:lnTo>
                <a:lnTo>
                  <a:pt x="692865" y="53072"/>
                </a:lnTo>
                <a:lnTo>
                  <a:pt x="659487" y="37365"/>
                </a:lnTo>
                <a:lnTo>
                  <a:pt x="624754" y="24240"/>
                </a:lnTo>
                <a:lnTo>
                  <a:pt x="588789" y="13818"/>
                </a:lnTo>
                <a:lnTo>
                  <a:pt x="551715" y="6223"/>
                </a:lnTo>
                <a:lnTo>
                  <a:pt x="513653" y="1576"/>
                </a:lnTo>
                <a:lnTo>
                  <a:pt x="474725" y="0"/>
                </a:lnTo>
                <a:lnTo>
                  <a:pt x="435798" y="1576"/>
                </a:lnTo>
                <a:lnTo>
                  <a:pt x="397736" y="6223"/>
                </a:lnTo>
                <a:lnTo>
                  <a:pt x="360662" y="13818"/>
                </a:lnTo>
                <a:lnTo>
                  <a:pt x="324697" y="24240"/>
                </a:lnTo>
                <a:lnTo>
                  <a:pt x="289964" y="37365"/>
                </a:lnTo>
                <a:lnTo>
                  <a:pt x="256586" y="53072"/>
                </a:lnTo>
                <a:lnTo>
                  <a:pt x="224685" y="71237"/>
                </a:lnTo>
                <a:lnTo>
                  <a:pt x="194383" y="91739"/>
                </a:lnTo>
                <a:lnTo>
                  <a:pt x="165802" y="114456"/>
                </a:lnTo>
                <a:lnTo>
                  <a:pt x="139064" y="139265"/>
                </a:lnTo>
                <a:lnTo>
                  <a:pt x="114293" y="166043"/>
                </a:lnTo>
                <a:lnTo>
                  <a:pt x="91610" y="194668"/>
                </a:lnTo>
                <a:lnTo>
                  <a:pt x="71138" y="225018"/>
                </a:lnTo>
                <a:lnTo>
                  <a:pt x="52998" y="256971"/>
                </a:lnTo>
                <a:lnTo>
                  <a:pt x="37314" y="290404"/>
                </a:lnTo>
                <a:lnTo>
                  <a:pt x="24207" y="325194"/>
                </a:lnTo>
                <a:lnTo>
                  <a:pt x="13800" y="361220"/>
                </a:lnTo>
                <a:lnTo>
                  <a:pt x="6214" y="398359"/>
                </a:lnTo>
                <a:lnTo>
                  <a:pt x="1574" y="436489"/>
                </a:lnTo>
                <a:lnTo>
                  <a:pt x="0" y="475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9670" y="5566410"/>
            <a:ext cx="949452" cy="950976"/>
          </a:xfrm>
          <a:custGeom>
            <a:avLst/>
            <a:gdLst/>
            <a:ahLst/>
            <a:cxnLst/>
            <a:rect l="l" t="t" r="r" b="b"/>
            <a:pathLst>
              <a:path w="949452" h="950976">
                <a:moveTo>
                  <a:pt x="0" y="475487"/>
                </a:moveTo>
                <a:lnTo>
                  <a:pt x="1574" y="436489"/>
                </a:lnTo>
                <a:lnTo>
                  <a:pt x="6214" y="398359"/>
                </a:lnTo>
                <a:lnTo>
                  <a:pt x="13800" y="361220"/>
                </a:lnTo>
                <a:lnTo>
                  <a:pt x="24207" y="325194"/>
                </a:lnTo>
                <a:lnTo>
                  <a:pt x="37314" y="290404"/>
                </a:lnTo>
                <a:lnTo>
                  <a:pt x="52998" y="256971"/>
                </a:lnTo>
                <a:lnTo>
                  <a:pt x="71138" y="225018"/>
                </a:lnTo>
                <a:lnTo>
                  <a:pt x="91610" y="194668"/>
                </a:lnTo>
                <a:lnTo>
                  <a:pt x="114293" y="166043"/>
                </a:lnTo>
                <a:lnTo>
                  <a:pt x="139064" y="139265"/>
                </a:lnTo>
                <a:lnTo>
                  <a:pt x="165802" y="114456"/>
                </a:lnTo>
                <a:lnTo>
                  <a:pt x="194383" y="91739"/>
                </a:lnTo>
                <a:lnTo>
                  <a:pt x="224685" y="71237"/>
                </a:lnTo>
                <a:lnTo>
                  <a:pt x="256586" y="53072"/>
                </a:lnTo>
                <a:lnTo>
                  <a:pt x="289964" y="37365"/>
                </a:lnTo>
                <a:lnTo>
                  <a:pt x="324697" y="24240"/>
                </a:lnTo>
                <a:lnTo>
                  <a:pt x="360662" y="13818"/>
                </a:lnTo>
                <a:lnTo>
                  <a:pt x="397736" y="6223"/>
                </a:lnTo>
                <a:lnTo>
                  <a:pt x="435798" y="1576"/>
                </a:lnTo>
                <a:lnTo>
                  <a:pt x="474725" y="0"/>
                </a:lnTo>
                <a:lnTo>
                  <a:pt x="513653" y="1576"/>
                </a:lnTo>
                <a:lnTo>
                  <a:pt x="551715" y="6223"/>
                </a:lnTo>
                <a:lnTo>
                  <a:pt x="588789" y="13818"/>
                </a:lnTo>
                <a:lnTo>
                  <a:pt x="624754" y="24240"/>
                </a:lnTo>
                <a:lnTo>
                  <a:pt x="659487" y="37365"/>
                </a:lnTo>
                <a:lnTo>
                  <a:pt x="692865" y="53072"/>
                </a:lnTo>
                <a:lnTo>
                  <a:pt x="724766" y="71237"/>
                </a:lnTo>
                <a:lnTo>
                  <a:pt x="755068" y="91739"/>
                </a:lnTo>
                <a:lnTo>
                  <a:pt x="783649" y="114456"/>
                </a:lnTo>
                <a:lnTo>
                  <a:pt x="810386" y="139265"/>
                </a:lnTo>
                <a:lnTo>
                  <a:pt x="835158" y="166043"/>
                </a:lnTo>
                <a:lnTo>
                  <a:pt x="857841" y="194668"/>
                </a:lnTo>
                <a:lnTo>
                  <a:pt x="878313" y="225018"/>
                </a:lnTo>
                <a:lnTo>
                  <a:pt x="896453" y="256971"/>
                </a:lnTo>
                <a:lnTo>
                  <a:pt x="912137" y="290404"/>
                </a:lnTo>
                <a:lnTo>
                  <a:pt x="925244" y="325194"/>
                </a:lnTo>
                <a:lnTo>
                  <a:pt x="935651" y="361220"/>
                </a:lnTo>
                <a:lnTo>
                  <a:pt x="943237" y="398359"/>
                </a:lnTo>
                <a:lnTo>
                  <a:pt x="947877" y="436489"/>
                </a:lnTo>
                <a:lnTo>
                  <a:pt x="949452" y="475487"/>
                </a:lnTo>
                <a:lnTo>
                  <a:pt x="947877" y="514486"/>
                </a:lnTo>
                <a:lnTo>
                  <a:pt x="943237" y="552616"/>
                </a:lnTo>
                <a:lnTo>
                  <a:pt x="935651" y="589755"/>
                </a:lnTo>
                <a:lnTo>
                  <a:pt x="925244" y="625781"/>
                </a:lnTo>
                <a:lnTo>
                  <a:pt x="912137" y="660571"/>
                </a:lnTo>
                <a:lnTo>
                  <a:pt x="896453" y="694004"/>
                </a:lnTo>
                <a:lnTo>
                  <a:pt x="878313" y="725957"/>
                </a:lnTo>
                <a:lnTo>
                  <a:pt x="857841" y="756307"/>
                </a:lnTo>
                <a:lnTo>
                  <a:pt x="835158" y="784932"/>
                </a:lnTo>
                <a:lnTo>
                  <a:pt x="810387" y="811710"/>
                </a:lnTo>
                <a:lnTo>
                  <a:pt x="783649" y="836519"/>
                </a:lnTo>
                <a:lnTo>
                  <a:pt x="755068" y="859236"/>
                </a:lnTo>
                <a:lnTo>
                  <a:pt x="724766" y="879738"/>
                </a:lnTo>
                <a:lnTo>
                  <a:pt x="692865" y="897903"/>
                </a:lnTo>
                <a:lnTo>
                  <a:pt x="659487" y="913610"/>
                </a:lnTo>
                <a:lnTo>
                  <a:pt x="624754" y="926735"/>
                </a:lnTo>
                <a:lnTo>
                  <a:pt x="588789" y="937157"/>
                </a:lnTo>
                <a:lnTo>
                  <a:pt x="551715" y="944752"/>
                </a:lnTo>
                <a:lnTo>
                  <a:pt x="513653" y="949399"/>
                </a:lnTo>
                <a:lnTo>
                  <a:pt x="474725" y="950976"/>
                </a:lnTo>
                <a:lnTo>
                  <a:pt x="435798" y="949399"/>
                </a:lnTo>
                <a:lnTo>
                  <a:pt x="397736" y="944752"/>
                </a:lnTo>
                <a:lnTo>
                  <a:pt x="360662" y="937157"/>
                </a:lnTo>
                <a:lnTo>
                  <a:pt x="324697" y="926735"/>
                </a:lnTo>
                <a:lnTo>
                  <a:pt x="289964" y="913610"/>
                </a:lnTo>
                <a:lnTo>
                  <a:pt x="256586" y="897903"/>
                </a:lnTo>
                <a:lnTo>
                  <a:pt x="224685" y="879738"/>
                </a:lnTo>
                <a:lnTo>
                  <a:pt x="194383" y="859236"/>
                </a:lnTo>
                <a:lnTo>
                  <a:pt x="165802" y="836519"/>
                </a:lnTo>
                <a:lnTo>
                  <a:pt x="139064" y="811710"/>
                </a:lnTo>
                <a:lnTo>
                  <a:pt x="114293" y="784932"/>
                </a:lnTo>
                <a:lnTo>
                  <a:pt x="91610" y="756307"/>
                </a:lnTo>
                <a:lnTo>
                  <a:pt x="71138" y="725957"/>
                </a:lnTo>
                <a:lnTo>
                  <a:pt x="52998" y="694004"/>
                </a:lnTo>
                <a:lnTo>
                  <a:pt x="37314" y="660571"/>
                </a:lnTo>
                <a:lnTo>
                  <a:pt x="24207" y="625781"/>
                </a:lnTo>
                <a:lnTo>
                  <a:pt x="13800" y="589755"/>
                </a:lnTo>
                <a:lnTo>
                  <a:pt x="6214" y="552616"/>
                </a:lnTo>
                <a:lnTo>
                  <a:pt x="1574" y="514486"/>
                </a:lnTo>
                <a:lnTo>
                  <a:pt x="0" y="475487"/>
                </a:lnTo>
                <a:close/>
              </a:path>
            </a:pathLst>
          </a:custGeom>
          <a:ln w="3810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57884" y="2369820"/>
            <a:ext cx="528828" cy="528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91412" y="3544824"/>
            <a:ext cx="519684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40180" y="4638224"/>
            <a:ext cx="132333" cy="570644"/>
          </a:xfrm>
          <a:custGeom>
            <a:avLst/>
            <a:gdLst/>
            <a:ahLst/>
            <a:cxnLst/>
            <a:rect l="l" t="t" r="r" b="b"/>
            <a:pathLst>
              <a:path w="132333" h="570644">
                <a:moveTo>
                  <a:pt x="132333" y="120521"/>
                </a:moveTo>
                <a:lnTo>
                  <a:pt x="132333" y="36644"/>
                </a:lnTo>
                <a:lnTo>
                  <a:pt x="132333" y="120521"/>
                </a:lnTo>
                <a:close/>
              </a:path>
              <a:path w="132333" h="570644">
                <a:moveTo>
                  <a:pt x="65043" y="548529"/>
                </a:moveTo>
                <a:lnTo>
                  <a:pt x="52196" y="543010"/>
                </a:lnTo>
                <a:lnTo>
                  <a:pt x="41374" y="534468"/>
                </a:lnTo>
                <a:lnTo>
                  <a:pt x="33116" y="523435"/>
                </a:lnTo>
                <a:lnTo>
                  <a:pt x="40733" y="566903"/>
                </a:lnTo>
                <a:lnTo>
                  <a:pt x="53496" y="572598"/>
                </a:lnTo>
                <a:lnTo>
                  <a:pt x="67329" y="575997"/>
                </a:lnTo>
                <a:lnTo>
                  <a:pt x="79375" y="576903"/>
                </a:lnTo>
                <a:lnTo>
                  <a:pt x="344169" y="576903"/>
                </a:lnTo>
                <a:lnTo>
                  <a:pt x="358734" y="575579"/>
                </a:lnTo>
                <a:lnTo>
                  <a:pt x="372417" y="571767"/>
                </a:lnTo>
                <a:lnTo>
                  <a:pt x="396192" y="557623"/>
                </a:lnTo>
                <a:lnTo>
                  <a:pt x="413600" y="536364"/>
                </a:lnTo>
                <a:lnTo>
                  <a:pt x="422748" y="509883"/>
                </a:lnTo>
                <a:lnTo>
                  <a:pt x="423671" y="497782"/>
                </a:lnTo>
                <a:lnTo>
                  <a:pt x="423671" y="233749"/>
                </a:lnTo>
                <a:lnTo>
                  <a:pt x="422343" y="219266"/>
                </a:lnTo>
                <a:lnTo>
                  <a:pt x="418516" y="205654"/>
                </a:lnTo>
                <a:lnTo>
                  <a:pt x="404314" y="181994"/>
                </a:lnTo>
                <a:lnTo>
                  <a:pt x="382957" y="164660"/>
                </a:lnTo>
                <a:lnTo>
                  <a:pt x="356339" y="155548"/>
                </a:lnTo>
                <a:lnTo>
                  <a:pt x="344169" y="154628"/>
                </a:lnTo>
                <a:lnTo>
                  <a:pt x="317753" y="154628"/>
                </a:lnTo>
                <a:lnTo>
                  <a:pt x="317753" y="22675"/>
                </a:lnTo>
                <a:lnTo>
                  <a:pt x="314025" y="9131"/>
                </a:lnTo>
                <a:lnTo>
                  <a:pt x="304226" y="-373"/>
                </a:lnTo>
                <a:lnTo>
                  <a:pt x="291211" y="-3740"/>
                </a:lnTo>
                <a:lnTo>
                  <a:pt x="132333" y="-3740"/>
                </a:lnTo>
                <a:lnTo>
                  <a:pt x="118761" y="0"/>
                </a:lnTo>
                <a:lnTo>
                  <a:pt x="132333" y="128212"/>
                </a:lnTo>
                <a:lnTo>
                  <a:pt x="132333" y="22675"/>
                </a:lnTo>
                <a:lnTo>
                  <a:pt x="291211" y="22675"/>
                </a:lnTo>
                <a:lnTo>
                  <a:pt x="291211" y="49091"/>
                </a:lnTo>
                <a:lnTo>
                  <a:pt x="132333" y="49091"/>
                </a:lnTo>
                <a:lnTo>
                  <a:pt x="132333" y="75608"/>
                </a:lnTo>
                <a:lnTo>
                  <a:pt x="132333" y="75380"/>
                </a:lnTo>
                <a:lnTo>
                  <a:pt x="291211" y="75380"/>
                </a:lnTo>
                <a:lnTo>
                  <a:pt x="291211" y="128212"/>
                </a:lnTo>
                <a:lnTo>
                  <a:pt x="344169" y="181044"/>
                </a:lnTo>
                <a:lnTo>
                  <a:pt x="358546" y="183002"/>
                </a:lnTo>
                <a:lnTo>
                  <a:pt x="371404" y="188520"/>
                </a:lnTo>
                <a:lnTo>
                  <a:pt x="382216" y="197063"/>
                </a:lnTo>
                <a:lnTo>
                  <a:pt x="390455" y="208095"/>
                </a:lnTo>
                <a:lnTo>
                  <a:pt x="395592" y="221082"/>
                </a:lnTo>
                <a:lnTo>
                  <a:pt x="397128" y="233749"/>
                </a:lnTo>
                <a:lnTo>
                  <a:pt x="266638" y="233749"/>
                </a:lnTo>
                <a:lnTo>
                  <a:pt x="281043" y="339413"/>
                </a:lnTo>
                <a:lnTo>
                  <a:pt x="291211" y="339413"/>
                </a:lnTo>
                <a:lnTo>
                  <a:pt x="397128" y="497782"/>
                </a:lnTo>
                <a:lnTo>
                  <a:pt x="395169" y="512050"/>
                </a:lnTo>
                <a:lnTo>
                  <a:pt x="389642" y="524836"/>
                </a:lnTo>
                <a:lnTo>
                  <a:pt x="381076" y="535605"/>
                </a:lnTo>
                <a:lnTo>
                  <a:pt x="369997" y="543822"/>
                </a:lnTo>
                <a:lnTo>
                  <a:pt x="356934" y="548951"/>
                </a:lnTo>
                <a:lnTo>
                  <a:pt x="344169" y="550487"/>
                </a:lnTo>
                <a:lnTo>
                  <a:pt x="79375" y="550487"/>
                </a:lnTo>
                <a:lnTo>
                  <a:pt x="65043" y="548529"/>
                </a:lnTo>
                <a:close/>
              </a:path>
              <a:path w="132333" h="570644">
                <a:moveTo>
                  <a:pt x="245927" y="339413"/>
                </a:moveTo>
                <a:lnTo>
                  <a:pt x="281043" y="339413"/>
                </a:lnTo>
                <a:lnTo>
                  <a:pt x="266638" y="233749"/>
                </a:lnTo>
                <a:lnTo>
                  <a:pt x="26415" y="233749"/>
                </a:lnTo>
                <a:lnTo>
                  <a:pt x="28384" y="219481"/>
                </a:lnTo>
                <a:lnTo>
                  <a:pt x="33931" y="206695"/>
                </a:lnTo>
                <a:lnTo>
                  <a:pt x="42517" y="195926"/>
                </a:lnTo>
                <a:lnTo>
                  <a:pt x="53603" y="187709"/>
                </a:lnTo>
                <a:lnTo>
                  <a:pt x="66651" y="182579"/>
                </a:lnTo>
                <a:lnTo>
                  <a:pt x="79375" y="181044"/>
                </a:lnTo>
                <a:lnTo>
                  <a:pt x="344169" y="181044"/>
                </a:lnTo>
                <a:lnTo>
                  <a:pt x="291211" y="128212"/>
                </a:lnTo>
                <a:lnTo>
                  <a:pt x="132333" y="128212"/>
                </a:lnTo>
                <a:lnTo>
                  <a:pt x="118761" y="0"/>
                </a:lnTo>
                <a:lnTo>
                  <a:pt x="109252" y="9805"/>
                </a:lnTo>
                <a:lnTo>
                  <a:pt x="105917" y="22675"/>
                </a:lnTo>
                <a:lnTo>
                  <a:pt x="105917" y="154628"/>
                </a:lnTo>
                <a:lnTo>
                  <a:pt x="79375" y="154628"/>
                </a:lnTo>
                <a:lnTo>
                  <a:pt x="64837" y="155953"/>
                </a:lnTo>
                <a:lnTo>
                  <a:pt x="51174" y="159771"/>
                </a:lnTo>
                <a:lnTo>
                  <a:pt x="38624" y="165845"/>
                </a:lnTo>
                <a:lnTo>
                  <a:pt x="27425" y="173937"/>
                </a:lnTo>
                <a:lnTo>
                  <a:pt x="17816" y="183809"/>
                </a:lnTo>
                <a:lnTo>
                  <a:pt x="10034" y="195225"/>
                </a:lnTo>
                <a:lnTo>
                  <a:pt x="4319" y="207947"/>
                </a:lnTo>
                <a:lnTo>
                  <a:pt x="909" y="221739"/>
                </a:lnTo>
                <a:lnTo>
                  <a:pt x="0" y="233749"/>
                </a:lnTo>
                <a:lnTo>
                  <a:pt x="0" y="497782"/>
                </a:lnTo>
                <a:lnTo>
                  <a:pt x="1330" y="512276"/>
                </a:lnTo>
                <a:lnTo>
                  <a:pt x="5161" y="525897"/>
                </a:lnTo>
                <a:lnTo>
                  <a:pt x="11256" y="538408"/>
                </a:lnTo>
                <a:lnTo>
                  <a:pt x="19375" y="549570"/>
                </a:lnTo>
                <a:lnTo>
                  <a:pt x="29280" y="559148"/>
                </a:lnTo>
                <a:lnTo>
                  <a:pt x="40733" y="566903"/>
                </a:lnTo>
                <a:lnTo>
                  <a:pt x="33116" y="523435"/>
                </a:lnTo>
                <a:lnTo>
                  <a:pt x="27959" y="510449"/>
                </a:lnTo>
                <a:lnTo>
                  <a:pt x="26415" y="497782"/>
                </a:lnTo>
                <a:lnTo>
                  <a:pt x="397128" y="497782"/>
                </a:lnTo>
                <a:lnTo>
                  <a:pt x="291211" y="339413"/>
                </a:lnTo>
                <a:lnTo>
                  <a:pt x="291211" y="392118"/>
                </a:lnTo>
                <a:lnTo>
                  <a:pt x="238251" y="392118"/>
                </a:lnTo>
                <a:lnTo>
                  <a:pt x="238251" y="444950"/>
                </a:lnTo>
                <a:lnTo>
                  <a:pt x="185292" y="444950"/>
                </a:lnTo>
                <a:lnTo>
                  <a:pt x="185292" y="392118"/>
                </a:lnTo>
                <a:lnTo>
                  <a:pt x="132333" y="392118"/>
                </a:lnTo>
                <a:lnTo>
                  <a:pt x="132333" y="339413"/>
                </a:lnTo>
                <a:lnTo>
                  <a:pt x="185292" y="339413"/>
                </a:lnTo>
                <a:lnTo>
                  <a:pt x="185292" y="286581"/>
                </a:lnTo>
                <a:lnTo>
                  <a:pt x="238251" y="286581"/>
                </a:lnTo>
                <a:lnTo>
                  <a:pt x="238251" y="339413"/>
                </a:lnTo>
                <a:lnTo>
                  <a:pt x="245927" y="339413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81684" y="5644896"/>
            <a:ext cx="739140" cy="740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3400" y="183252"/>
            <a:ext cx="1088085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>
                <a:solidFill>
                  <a:srgbClr val="6382C3"/>
                </a:solidFill>
                <a:latin typeface="Arial"/>
                <a:cs typeface="Arial"/>
              </a:rPr>
              <a:t>Key</a:t>
            </a:r>
            <a:r>
              <a:rPr sz="3200" b="1" spc="-1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3200" b="1" spc="0" dirty="0">
                <a:solidFill>
                  <a:srgbClr val="6382C3"/>
                </a:solidFill>
                <a:latin typeface="Arial"/>
                <a:cs typeface="Arial"/>
              </a:rPr>
              <a:t>consi</a:t>
            </a:r>
            <a:r>
              <a:rPr sz="3200" b="1" spc="-14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3200" b="1" spc="0" dirty="0">
                <a:solidFill>
                  <a:srgbClr val="6382C3"/>
                </a:solidFill>
                <a:latin typeface="Arial"/>
                <a:cs typeface="Arial"/>
              </a:rPr>
              <a:t>er</a:t>
            </a:r>
            <a:r>
              <a:rPr sz="3200" b="1" spc="-1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3200" b="1" spc="0" dirty="0">
                <a:solidFill>
                  <a:srgbClr val="6382C3"/>
                </a:solidFill>
                <a:latin typeface="Arial"/>
                <a:cs typeface="Arial"/>
              </a:rPr>
              <a:t>ti</a:t>
            </a:r>
            <a:r>
              <a:rPr sz="3200" b="1" spc="-1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3200" b="1" spc="0" dirty="0">
                <a:solidFill>
                  <a:srgbClr val="6382C3"/>
                </a:solidFill>
                <a:latin typeface="Arial"/>
                <a:cs typeface="Arial"/>
              </a:rPr>
              <a:t>ns</a:t>
            </a:r>
            <a:r>
              <a:rPr lang="en-US" sz="3200" b="1" spc="0" dirty="0">
                <a:solidFill>
                  <a:srgbClr val="6382C3"/>
                </a:solidFill>
                <a:latin typeface="Arial"/>
                <a:cs typeface="Arial"/>
              </a:rPr>
              <a:t> for T2DM management in COVID-19 Outbreak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6637" y="1362345"/>
            <a:ext cx="399928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For pre</a:t>
            </a:r>
            <a:r>
              <a:rPr sz="2000" b="1" spc="-25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ention,</a:t>
            </a:r>
            <a:r>
              <a:rPr sz="2000" b="1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and opti</a:t>
            </a:r>
            <a:r>
              <a:rPr sz="2000" b="1" spc="-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al</a:t>
            </a:r>
            <a:r>
              <a:rPr sz="2000" b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care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01212" y="1362345"/>
            <a:ext cx="4059388" cy="584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4733" marR="38221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For trea</a:t>
            </a:r>
            <a:r>
              <a:rPr sz="2000" b="1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ing</a:t>
            </a:r>
            <a:r>
              <a:rPr sz="2000" b="1" spc="-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patien</a:t>
            </a:r>
            <a:r>
              <a:rPr sz="2000" b="1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000" b="1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abetes</a:t>
            </a:r>
            <a:r>
              <a:rPr sz="2000" b="1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and</a:t>
            </a:r>
            <a:r>
              <a:rPr sz="2000" b="1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COV</a:t>
            </a:r>
            <a:r>
              <a:rPr sz="2000" b="1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000" b="1" spc="9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000" b="1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19</a:t>
            </a:r>
            <a:r>
              <a:rPr sz="2000" b="1" spc="-3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000" b="1" spc="-9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fec</a:t>
            </a:r>
            <a:r>
              <a:rPr sz="2000" b="1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000" b="1" spc="-9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n,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2738" y="1666898"/>
            <a:ext cx="304165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42081" y="1666898"/>
            <a:ext cx="1040574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patients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4520" y="1666898"/>
            <a:ext cx="575540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29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000" b="1" spc="-1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1671" y="1666898"/>
            <a:ext cx="116721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000" b="1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abetes,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30497" y="1666898"/>
            <a:ext cx="1209515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cons</a:t>
            </a:r>
            <a:r>
              <a:rPr sz="2000" b="1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der: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25590" y="1666898"/>
            <a:ext cx="574011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19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000" b="1" spc="-1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6254" y="1972326"/>
            <a:ext cx="79503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foll</a:t>
            </a:r>
            <a:r>
              <a:rPr sz="2000" b="1" spc="-29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67445" y="1972326"/>
            <a:ext cx="108342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sic</a:t>
            </a:r>
            <a:r>
              <a:rPr sz="2000" b="1" spc="4" dirty="0">
                <a:solidFill>
                  <a:srgbClr val="5A5A5A"/>
                </a:solidFill>
                <a:latin typeface="Arial"/>
                <a:cs typeface="Arial"/>
              </a:rPr>
              <a:t>k-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day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54483" y="1972326"/>
            <a:ext cx="126485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gui</a:t>
            </a:r>
            <a:r>
              <a:rPr sz="2000" b="1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ance: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9C9C9C"/>
                </a:solidFill>
                <a:latin typeface="Arial"/>
                <a:cs typeface="Arial"/>
              </a:rPr>
              <a:t>1</a:t>
            </a:r>
            <a:r>
              <a:rPr lang="en-US" sz="1100" spc="0" dirty="0">
                <a:solidFill>
                  <a:srgbClr val="9C9C9C"/>
                </a:solidFill>
                <a:latin typeface="Arial"/>
                <a:cs typeface="Arial"/>
              </a:rPr>
              <a:t>9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1660" y="5622036"/>
            <a:ext cx="327812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6"/>
              </a:spcBef>
            </a:pPr>
            <a:endParaRPr sz="950" dirty="0"/>
          </a:p>
          <a:p>
            <a:pPr marL="903477" marR="835165" indent="-89915">
              <a:lnSpc>
                <a:spcPct val="100041"/>
              </a:lnSpc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assur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nce and support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6134" y="4818189"/>
            <a:ext cx="3466846" cy="826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5"/>
              </a:spcBef>
            </a:pPr>
            <a:endParaRPr sz="650" dirty="0"/>
          </a:p>
          <a:p>
            <a:pPr marL="506095">
              <a:lnSpc>
                <a:spcPct val="95825"/>
              </a:lnSpc>
              <a:spcBef>
                <a:spcPts val="1000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8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1660" y="4494276"/>
            <a:ext cx="3278124" cy="832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9"/>
              </a:spcBef>
            </a:pPr>
            <a:endParaRPr sz="900"/>
          </a:p>
          <a:p>
            <a:pPr marL="915885" marR="982855" algn="ctr">
              <a:lnSpc>
                <a:spcPct val="95825"/>
              </a:lnSpc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Adhe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ence</a:t>
            </a:r>
            <a:endParaRPr sz="2000">
              <a:latin typeface="Arial"/>
              <a:cs typeface="Arial"/>
            </a:endParaRPr>
          </a:p>
          <a:p>
            <a:pPr marL="781751" marR="780290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9911" y="3718179"/>
            <a:ext cx="3466846" cy="826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2"/>
              </a:spcBef>
            </a:pPr>
            <a:endParaRPr sz="650"/>
          </a:p>
          <a:p>
            <a:pPr marL="538226">
              <a:lnSpc>
                <a:spcPct val="95825"/>
              </a:lnSpc>
              <a:spcBef>
                <a:spcPts val="1000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EK</a:t>
            </a:r>
            <a:r>
              <a:rPr sz="2800" b="1" spc="-1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800" b="1" spc="-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1660" y="3371088"/>
            <a:ext cx="327812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9"/>
              </a:spcBef>
            </a:pPr>
            <a:endParaRPr sz="900" dirty="0"/>
          </a:p>
          <a:p>
            <a:pPr marL="389889" marR="262439" indent="205739">
              <a:lnSpc>
                <a:spcPct val="100041"/>
              </a:lnSpc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CV r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and l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34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le manage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74483" y="2618104"/>
            <a:ext cx="3466846" cy="826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0"/>
              </a:spcBef>
            </a:pPr>
            <a:endParaRPr sz="650"/>
          </a:p>
          <a:p>
            <a:pPr marL="899414">
              <a:lnSpc>
                <a:spcPct val="95825"/>
              </a:lnSpc>
              <a:spcBef>
                <a:spcPts val="1000"/>
              </a:spcBef>
            </a:pP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MONI</a:t>
            </a:r>
            <a:r>
              <a:rPr sz="2800" b="1" spc="-5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1660" y="2258568"/>
            <a:ext cx="327812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4"/>
              </a:spcBef>
            </a:pPr>
            <a:endParaRPr sz="900" dirty="0"/>
          </a:p>
          <a:p>
            <a:pPr marL="1097472" marR="1163907" algn="ctr">
              <a:lnSpc>
                <a:spcPct val="95825"/>
              </a:lnSpc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Optimal</a:t>
            </a:r>
            <a:endParaRPr sz="2000" dirty="0">
              <a:latin typeface="Arial"/>
              <a:cs typeface="Arial"/>
            </a:endParaRPr>
          </a:p>
          <a:p>
            <a:pPr marL="527243" marR="526956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4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cae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ic control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80560" y="4465320"/>
            <a:ext cx="1481327" cy="762000"/>
          </a:xfrm>
          <a:custGeom>
            <a:avLst/>
            <a:gdLst/>
            <a:ahLst/>
            <a:cxnLst/>
            <a:rect l="l" t="t" r="r" b="b"/>
            <a:pathLst>
              <a:path w="1481327" h="762000">
                <a:moveTo>
                  <a:pt x="0" y="761999"/>
                </a:moveTo>
                <a:lnTo>
                  <a:pt x="1481327" y="761999"/>
                </a:lnTo>
                <a:lnTo>
                  <a:pt x="1481327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61176" y="2808731"/>
            <a:ext cx="1481327" cy="2418588"/>
          </a:xfrm>
          <a:custGeom>
            <a:avLst/>
            <a:gdLst/>
            <a:ahLst/>
            <a:cxnLst/>
            <a:rect l="l" t="t" r="r" b="b"/>
            <a:pathLst>
              <a:path w="1481327" h="2418588">
                <a:moveTo>
                  <a:pt x="0" y="2418588"/>
                </a:moveTo>
                <a:lnTo>
                  <a:pt x="1481327" y="2418588"/>
                </a:lnTo>
                <a:lnTo>
                  <a:pt x="1481327" y="0"/>
                </a:lnTo>
                <a:lnTo>
                  <a:pt x="0" y="0"/>
                </a:lnTo>
                <a:lnTo>
                  <a:pt x="0" y="2418588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58262" y="2576322"/>
            <a:ext cx="0" cy="2651760"/>
          </a:xfrm>
          <a:custGeom>
            <a:avLst/>
            <a:gdLst/>
            <a:ahLst/>
            <a:cxnLst/>
            <a:rect l="l" t="t" r="r" b="b"/>
            <a:pathLst>
              <a:path h="2651759">
                <a:moveTo>
                  <a:pt x="0" y="2651760"/>
                </a:moveTo>
                <a:lnTo>
                  <a:pt x="0" y="0"/>
                </a:lnTo>
              </a:path>
            </a:pathLst>
          </a:custGeom>
          <a:ln w="19812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82062" y="522808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812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82062" y="456514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812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82062" y="390220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812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82062" y="323926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812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82062" y="257632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812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58262" y="5228082"/>
            <a:ext cx="6606540" cy="0"/>
          </a:xfrm>
          <a:custGeom>
            <a:avLst/>
            <a:gdLst/>
            <a:ahLst/>
            <a:cxnLst/>
            <a:rect l="l" t="t" r="r" b="b"/>
            <a:pathLst>
              <a:path w="6606540">
                <a:moveTo>
                  <a:pt x="0" y="0"/>
                </a:moveTo>
                <a:lnTo>
                  <a:pt x="6606540" y="0"/>
                </a:lnTo>
              </a:path>
            </a:pathLst>
          </a:custGeom>
          <a:ln w="19812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96900" y="269793"/>
            <a:ext cx="8685814" cy="807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CO</a:t>
            </a:r>
            <a:r>
              <a:rPr sz="2800" spc="-9" dirty="0">
                <a:solidFill>
                  <a:srgbClr val="6382C3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ID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-19-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ted</a:t>
            </a:r>
            <a:r>
              <a:rPr sz="2800" spc="-18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mo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ta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ity</a:t>
            </a:r>
            <a:r>
              <a:rPr sz="2800" spc="-95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tes</a:t>
            </a:r>
            <a:r>
              <a:rPr sz="2800" spc="-4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g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800" spc="-77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-21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ts</a:t>
            </a:r>
            <a:endParaRPr sz="2800" dirty="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with</a:t>
            </a:r>
            <a:r>
              <a:rPr sz="2800" spc="-4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ia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b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et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-66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omp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red</a:t>
            </a:r>
            <a:r>
              <a:rPr sz="2800" spc="-10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with</a:t>
            </a:r>
            <a:r>
              <a:rPr sz="2800" spc="-2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the ge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er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-78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po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ul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0369" y="1371885"/>
            <a:ext cx="54307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400" b="1" spc="-8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report</a:t>
            </a:r>
            <a:r>
              <a:rPr sz="2400" b="1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f 4</a:t>
            </a:r>
            <a:r>
              <a:rPr sz="2400" b="1" spc="-4" dirty="0">
                <a:solidFill>
                  <a:srgbClr val="5A5A5A"/>
                </a:solidFill>
                <a:latin typeface="Arial"/>
                <a:cs typeface="Arial"/>
              </a:rPr>
              <a:t>4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,672 cases</a:t>
            </a:r>
            <a:r>
              <a:rPr sz="2400" b="1" spc="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of </a:t>
            </a:r>
            <a:r>
              <a:rPr sz="2400" b="1" spc="-9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OVI</a:t>
            </a:r>
            <a:r>
              <a:rPr sz="2400" b="1" spc="9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400" b="1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64758" y="1371885"/>
            <a:ext cx="15116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pub</a:t>
            </a:r>
            <a:r>
              <a:rPr sz="2400" b="1" spc="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ished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88148" y="1371885"/>
            <a:ext cx="426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7365" y="1371885"/>
            <a:ext cx="5283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69299" y="1371885"/>
            <a:ext cx="12567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Chinese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41534" y="1371885"/>
            <a:ext cx="10364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Centre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92485" y="1371885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0369" y="1737398"/>
            <a:ext cx="122232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Dis</a:t>
            </a:r>
            <a:r>
              <a:rPr sz="2400" b="1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400" b="1" spc="-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57569" y="1737398"/>
            <a:ext cx="115459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400" b="1" spc="-9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ntrol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25815" y="1737398"/>
            <a:ext cx="61242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9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50975" y="1737398"/>
            <a:ext cx="164672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Pre</a:t>
            </a:r>
            <a:r>
              <a:rPr sz="2400" b="1" spc="-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400" b="1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5A5A5A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85026" y="2376342"/>
            <a:ext cx="88964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EF414A"/>
                </a:solidFill>
                <a:latin typeface="Arial"/>
                <a:cs typeface="Arial"/>
              </a:rPr>
              <a:t>7</a:t>
            </a:r>
            <a:r>
              <a:rPr lang="en-US" sz="2800" spc="0" dirty="0">
                <a:solidFill>
                  <a:srgbClr val="EF414A"/>
                </a:solidFill>
                <a:latin typeface="Arial"/>
                <a:cs typeface="Arial"/>
              </a:rPr>
              <a:t>.</a:t>
            </a:r>
            <a:r>
              <a:rPr sz="2800" spc="14" dirty="0">
                <a:solidFill>
                  <a:srgbClr val="EF414A"/>
                </a:solidFill>
                <a:latin typeface="Arial"/>
                <a:cs typeface="Arial"/>
              </a:rPr>
              <a:t>3</a:t>
            </a:r>
            <a:r>
              <a:rPr sz="2800" spc="0" dirty="0">
                <a:solidFill>
                  <a:srgbClr val="EF414A"/>
                </a:solidFill>
                <a:latin typeface="Arial"/>
                <a:cs typeface="Arial"/>
              </a:rPr>
              <a:t>%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86406" y="2438677"/>
            <a:ext cx="20529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86406" y="3101864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86406" y="3764804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86406" y="4427744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6406" y="5090684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71822" y="5317506"/>
            <a:ext cx="1219551" cy="584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787" marR="218160" algn="ctr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Overall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pop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lation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3307" y="5317506"/>
            <a:ext cx="1529796" cy="584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375" marR="283325" algn="ctr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Pa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ients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with diabetes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91976" y="6517717"/>
            <a:ext cx="124386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lang="en-US" sz="1100" dirty="0">
                <a:solidFill>
                  <a:srgbClr val="9C9C9C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530" y="6529604"/>
            <a:ext cx="424372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25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Z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</a:t>
            </a:r>
            <a:r>
              <a:rPr sz="110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. J</a:t>
            </a:r>
            <a:r>
              <a:rPr sz="110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m </a:t>
            </a:r>
            <a:r>
              <a:rPr sz="1100" i="1" spc="-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ed</a:t>
            </a:r>
            <a:r>
              <a:rPr sz="1100" i="1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ssoc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.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/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.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1/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j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.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0.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6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48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6200000">
            <a:off x="1168902" y="3623679"/>
            <a:ext cx="1577825" cy="273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Morta</a:t>
            </a:r>
            <a:r>
              <a:rPr sz="2000" b="1" spc="-9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ity</a:t>
            </a:r>
            <a:r>
              <a:rPr sz="2000" b="1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(</a:t>
            </a:r>
            <a:r>
              <a:rPr sz="2000" b="1" spc="-39" dirty="0">
                <a:solidFill>
                  <a:srgbClr val="5A5A5A"/>
                </a:solidFill>
                <a:latin typeface="Arial"/>
                <a:cs typeface="Arial"/>
              </a:rPr>
              <a:t>%</a:t>
            </a:r>
            <a:r>
              <a:rPr sz="2000" b="1" spc="0" dirty="0">
                <a:solidFill>
                  <a:srgbClr val="5A5A5A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2062" y="2576322"/>
            <a:ext cx="76200" cy="662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2858262" y="2576322"/>
            <a:ext cx="6606540" cy="232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858262" y="2808731"/>
            <a:ext cx="3502914" cy="1656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1957832">
              <a:lnSpc>
                <a:spcPct val="95825"/>
              </a:lnSpc>
              <a:spcBef>
                <a:spcPts val="8383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2</a:t>
            </a:r>
            <a:r>
              <a:rPr lang="en-US" sz="2800" spc="0" dirty="0">
                <a:solidFill>
                  <a:srgbClr val="6382C3"/>
                </a:solidFill>
                <a:latin typeface="Arial"/>
                <a:cs typeface="Arial"/>
              </a:rPr>
              <a:t>.</a:t>
            </a:r>
            <a:r>
              <a:rPr sz="2800" spc="14" dirty="0">
                <a:solidFill>
                  <a:srgbClr val="6382C3"/>
                </a:solidFill>
                <a:latin typeface="Arial"/>
                <a:cs typeface="Arial"/>
              </a:rPr>
              <a:t>3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%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1176" y="2808731"/>
            <a:ext cx="1481327" cy="2419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7842504" y="2808731"/>
            <a:ext cx="1622298" cy="2419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782062" y="3239261"/>
            <a:ext cx="76200" cy="662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782062" y="3902202"/>
            <a:ext cx="76200" cy="662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858262" y="4465320"/>
            <a:ext cx="1622298" cy="762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480560" y="4465320"/>
            <a:ext cx="1481327" cy="762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961888" y="4465320"/>
            <a:ext cx="399288" cy="762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782062" y="4565142"/>
            <a:ext cx="76200" cy="662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2436" y="1540764"/>
            <a:ext cx="5541264" cy="832103"/>
          </a:xfrm>
          <a:custGeom>
            <a:avLst/>
            <a:gdLst/>
            <a:ahLst/>
            <a:cxnLst/>
            <a:rect l="l" t="t" r="r" b="b"/>
            <a:pathLst>
              <a:path w="5541264" h="832103">
                <a:moveTo>
                  <a:pt x="0" y="832103"/>
                </a:moveTo>
                <a:lnTo>
                  <a:pt x="5541264" y="832103"/>
                </a:lnTo>
                <a:lnTo>
                  <a:pt x="5541264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2436" y="2653284"/>
            <a:ext cx="5541264" cy="832103"/>
          </a:xfrm>
          <a:custGeom>
            <a:avLst/>
            <a:gdLst/>
            <a:ahLst/>
            <a:cxnLst/>
            <a:rect l="l" t="t" r="r" b="b"/>
            <a:pathLst>
              <a:path w="5541264" h="832103">
                <a:moveTo>
                  <a:pt x="0" y="832103"/>
                </a:moveTo>
                <a:lnTo>
                  <a:pt x="5541264" y="832103"/>
                </a:lnTo>
                <a:lnTo>
                  <a:pt x="5541264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EF41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2436" y="3776472"/>
            <a:ext cx="5541264" cy="832103"/>
          </a:xfrm>
          <a:custGeom>
            <a:avLst/>
            <a:gdLst/>
            <a:ahLst/>
            <a:cxnLst/>
            <a:rect l="l" t="t" r="r" b="b"/>
            <a:pathLst>
              <a:path w="5541264" h="832103">
                <a:moveTo>
                  <a:pt x="0" y="832103"/>
                </a:moveTo>
                <a:lnTo>
                  <a:pt x="5541264" y="832103"/>
                </a:lnTo>
                <a:lnTo>
                  <a:pt x="5541264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7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7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7"/>
                </a:lnTo>
                <a:close/>
              </a:path>
            </a:pathLst>
          </a:custGeom>
          <a:ln w="381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02436" y="4904232"/>
            <a:ext cx="5541264" cy="832103"/>
          </a:xfrm>
          <a:custGeom>
            <a:avLst/>
            <a:gdLst/>
            <a:ahLst/>
            <a:cxnLst/>
            <a:rect l="l" t="t" r="r" b="b"/>
            <a:pathLst>
              <a:path w="5541264" h="832103">
                <a:moveTo>
                  <a:pt x="0" y="832103"/>
                </a:moveTo>
                <a:lnTo>
                  <a:pt x="5541264" y="832103"/>
                </a:lnTo>
                <a:lnTo>
                  <a:pt x="5541264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8F2F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513653"/>
                </a:lnTo>
                <a:lnTo>
                  <a:pt x="6213" y="551715"/>
                </a:lnTo>
                <a:lnTo>
                  <a:pt x="13797" y="588789"/>
                </a:lnTo>
                <a:lnTo>
                  <a:pt x="24202" y="624754"/>
                </a:lnTo>
                <a:lnTo>
                  <a:pt x="37307" y="659487"/>
                </a:lnTo>
                <a:lnTo>
                  <a:pt x="52989" y="692865"/>
                </a:lnTo>
                <a:lnTo>
                  <a:pt x="71126" y="724766"/>
                </a:lnTo>
                <a:lnTo>
                  <a:pt x="91596" y="755068"/>
                </a:lnTo>
                <a:lnTo>
                  <a:pt x="114276" y="783649"/>
                </a:lnTo>
                <a:lnTo>
                  <a:pt x="139045" y="810387"/>
                </a:lnTo>
                <a:lnTo>
                  <a:pt x="165781" y="835158"/>
                </a:lnTo>
                <a:lnTo>
                  <a:pt x="194361" y="857841"/>
                </a:lnTo>
                <a:lnTo>
                  <a:pt x="224662" y="878313"/>
                </a:lnTo>
                <a:lnTo>
                  <a:pt x="256564" y="896453"/>
                </a:lnTo>
                <a:lnTo>
                  <a:pt x="289943" y="912137"/>
                </a:lnTo>
                <a:lnTo>
                  <a:pt x="324677" y="925244"/>
                </a:lnTo>
                <a:lnTo>
                  <a:pt x="360645" y="935651"/>
                </a:lnTo>
                <a:lnTo>
                  <a:pt x="397724" y="943237"/>
                </a:lnTo>
                <a:lnTo>
                  <a:pt x="435791" y="947877"/>
                </a:lnTo>
                <a:lnTo>
                  <a:pt x="474726" y="949452"/>
                </a:lnTo>
                <a:lnTo>
                  <a:pt x="513660" y="947877"/>
                </a:lnTo>
                <a:lnTo>
                  <a:pt x="551727" y="943237"/>
                </a:lnTo>
                <a:lnTo>
                  <a:pt x="588806" y="935651"/>
                </a:lnTo>
                <a:lnTo>
                  <a:pt x="624774" y="925244"/>
                </a:lnTo>
                <a:lnTo>
                  <a:pt x="659508" y="912137"/>
                </a:lnTo>
                <a:lnTo>
                  <a:pt x="692887" y="896453"/>
                </a:lnTo>
                <a:lnTo>
                  <a:pt x="724789" y="878313"/>
                </a:lnTo>
                <a:lnTo>
                  <a:pt x="755090" y="857841"/>
                </a:lnTo>
                <a:lnTo>
                  <a:pt x="783670" y="835158"/>
                </a:lnTo>
                <a:lnTo>
                  <a:pt x="810406" y="810387"/>
                </a:lnTo>
                <a:lnTo>
                  <a:pt x="835175" y="783649"/>
                </a:lnTo>
                <a:lnTo>
                  <a:pt x="857855" y="755068"/>
                </a:lnTo>
                <a:lnTo>
                  <a:pt x="878325" y="724766"/>
                </a:lnTo>
                <a:lnTo>
                  <a:pt x="896462" y="692865"/>
                </a:lnTo>
                <a:lnTo>
                  <a:pt x="912144" y="659487"/>
                </a:lnTo>
                <a:lnTo>
                  <a:pt x="925249" y="624754"/>
                </a:lnTo>
                <a:lnTo>
                  <a:pt x="935654" y="588789"/>
                </a:lnTo>
                <a:lnTo>
                  <a:pt x="943238" y="551715"/>
                </a:lnTo>
                <a:lnTo>
                  <a:pt x="947878" y="513653"/>
                </a:lnTo>
                <a:lnTo>
                  <a:pt x="949451" y="474726"/>
                </a:lnTo>
                <a:lnTo>
                  <a:pt x="947878" y="435798"/>
                </a:lnTo>
                <a:lnTo>
                  <a:pt x="943238" y="397736"/>
                </a:lnTo>
                <a:lnTo>
                  <a:pt x="935654" y="360662"/>
                </a:lnTo>
                <a:lnTo>
                  <a:pt x="925249" y="324697"/>
                </a:lnTo>
                <a:lnTo>
                  <a:pt x="912144" y="289964"/>
                </a:lnTo>
                <a:lnTo>
                  <a:pt x="896462" y="256586"/>
                </a:lnTo>
                <a:lnTo>
                  <a:pt x="878325" y="224685"/>
                </a:lnTo>
                <a:lnTo>
                  <a:pt x="857855" y="194383"/>
                </a:lnTo>
                <a:lnTo>
                  <a:pt x="835175" y="165802"/>
                </a:lnTo>
                <a:lnTo>
                  <a:pt x="810406" y="139065"/>
                </a:lnTo>
                <a:lnTo>
                  <a:pt x="783670" y="114293"/>
                </a:lnTo>
                <a:lnTo>
                  <a:pt x="755090" y="91610"/>
                </a:lnTo>
                <a:lnTo>
                  <a:pt x="724789" y="71138"/>
                </a:lnTo>
                <a:lnTo>
                  <a:pt x="692887" y="52998"/>
                </a:lnTo>
                <a:lnTo>
                  <a:pt x="659508" y="37314"/>
                </a:lnTo>
                <a:lnTo>
                  <a:pt x="624774" y="24207"/>
                </a:lnTo>
                <a:lnTo>
                  <a:pt x="588806" y="13800"/>
                </a:lnTo>
                <a:lnTo>
                  <a:pt x="551727" y="6214"/>
                </a:lnTo>
                <a:lnTo>
                  <a:pt x="513660" y="1574"/>
                </a:lnTo>
                <a:lnTo>
                  <a:pt x="474726" y="0"/>
                </a:lnTo>
                <a:lnTo>
                  <a:pt x="435791" y="1574"/>
                </a:lnTo>
                <a:lnTo>
                  <a:pt x="397724" y="6214"/>
                </a:lnTo>
                <a:lnTo>
                  <a:pt x="360645" y="13800"/>
                </a:lnTo>
                <a:lnTo>
                  <a:pt x="324677" y="24207"/>
                </a:lnTo>
                <a:lnTo>
                  <a:pt x="289943" y="37314"/>
                </a:lnTo>
                <a:lnTo>
                  <a:pt x="256564" y="52998"/>
                </a:lnTo>
                <a:lnTo>
                  <a:pt x="224662" y="71138"/>
                </a:lnTo>
                <a:lnTo>
                  <a:pt x="194361" y="91610"/>
                </a:lnTo>
                <a:lnTo>
                  <a:pt x="165781" y="114293"/>
                </a:lnTo>
                <a:lnTo>
                  <a:pt x="139045" y="139065"/>
                </a:lnTo>
                <a:lnTo>
                  <a:pt x="114276" y="165802"/>
                </a:lnTo>
                <a:lnTo>
                  <a:pt x="91596" y="194383"/>
                </a:lnTo>
                <a:lnTo>
                  <a:pt x="71126" y="224685"/>
                </a:lnTo>
                <a:lnTo>
                  <a:pt x="52989" y="256586"/>
                </a:lnTo>
                <a:lnTo>
                  <a:pt x="37307" y="289964"/>
                </a:lnTo>
                <a:lnTo>
                  <a:pt x="24202" y="324697"/>
                </a:lnTo>
                <a:lnTo>
                  <a:pt x="13797" y="360662"/>
                </a:lnTo>
                <a:lnTo>
                  <a:pt x="6213" y="397736"/>
                </a:lnTo>
                <a:lnTo>
                  <a:pt x="1573" y="435798"/>
                </a:lnTo>
                <a:lnTo>
                  <a:pt x="0" y="474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435798"/>
                </a:lnTo>
                <a:lnTo>
                  <a:pt x="6213" y="397736"/>
                </a:lnTo>
                <a:lnTo>
                  <a:pt x="13797" y="360662"/>
                </a:lnTo>
                <a:lnTo>
                  <a:pt x="24202" y="324697"/>
                </a:lnTo>
                <a:lnTo>
                  <a:pt x="37307" y="289964"/>
                </a:lnTo>
                <a:lnTo>
                  <a:pt x="52989" y="256586"/>
                </a:lnTo>
                <a:lnTo>
                  <a:pt x="71126" y="224685"/>
                </a:lnTo>
                <a:lnTo>
                  <a:pt x="91596" y="194383"/>
                </a:lnTo>
                <a:lnTo>
                  <a:pt x="114276" y="165802"/>
                </a:lnTo>
                <a:lnTo>
                  <a:pt x="139045" y="139065"/>
                </a:lnTo>
                <a:lnTo>
                  <a:pt x="165781" y="114293"/>
                </a:lnTo>
                <a:lnTo>
                  <a:pt x="194361" y="91610"/>
                </a:lnTo>
                <a:lnTo>
                  <a:pt x="224662" y="71138"/>
                </a:lnTo>
                <a:lnTo>
                  <a:pt x="256564" y="52998"/>
                </a:lnTo>
                <a:lnTo>
                  <a:pt x="289943" y="37314"/>
                </a:lnTo>
                <a:lnTo>
                  <a:pt x="324677" y="24207"/>
                </a:lnTo>
                <a:lnTo>
                  <a:pt x="360645" y="13800"/>
                </a:lnTo>
                <a:lnTo>
                  <a:pt x="397724" y="6214"/>
                </a:lnTo>
                <a:lnTo>
                  <a:pt x="435791" y="1574"/>
                </a:lnTo>
                <a:lnTo>
                  <a:pt x="474726" y="0"/>
                </a:lnTo>
                <a:lnTo>
                  <a:pt x="513660" y="1574"/>
                </a:lnTo>
                <a:lnTo>
                  <a:pt x="551727" y="6214"/>
                </a:lnTo>
                <a:lnTo>
                  <a:pt x="588806" y="13800"/>
                </a:lnTo>
                <a:lnTo>
                  <a:pt x="624774" y="24207"/>
                </a:lnTo>
                <a:lnTo>
                  <a:pt x="659508" y="37314"/>
                </a:lnTo>
                <a:lnTo>
                  <a:pt x="692887" y="52998"/>
                </a:lnTo>
                <a:lnTo>
                  <a:pt x="724789" y="71138"/>
                </a:lnTo>
                <a:lnTo>
                  <a:pt x="755090" y="91610"/>
                </a:lnTo>
                <a:lnTo>
                  <a:pt x="783670" y="114293"/>
                </a:lnTo>
                <a:lnTo>
                  <a:pt x="810406" y="139065"/>
                </a:lnTo>
                <a:lnTo>
                  <a:pt x="835175" y="165802"/>
                </a:lnTo>
                <a:lnTo>
                  <a:pt x="857855" y="194383"/>
                </a:lnTo>
                <a:lnTo>
                  <a:pt x="878325" y="224685"/>
                </a:lnTo>
                <a:lnTo>
                  <a:pt x="896462" y="256586"/>
                </a:lnTo>
                <a:lnTo>
                  <a:pt x="912144" y="289964"/>
                </a:lnTo>
                <a:lnTo>
                  <a:pt x="925249" y="324697"/>
                </a:lnTo>
                <a:lnTo>
                  <a:pt x="935654" y="360662"/>
                </a:lnTo>
                <a:lnTo>
                  <a:pt x="943238" y="397736"/>
                </a:lnTo>
                <a:lnTo>
                  <a:pt x="947878" y="435798"/>
                </a:lnTo>
                <a:lnTo>
                  <a:pt x="949451" y="474726"/>
                </a:lnTo>
                <a:lnTo>
                  <a:pt x="947878" y="513653"/>
                </a:lnTo>
                <a:lnTo>
                  <a:pt x="943238" y="551715"/>
                </a:lnTo>
                <a:lnTo>
                  <a:pt x="935654" y="588789"/>
                </a:lnTo>
                <a:lnTo>
                  <a:pt x="925249" y="624754"/>
                </a:lnTo>
                <a:lnTo>
                  <a:pt x="912144" y="659487"/>
                </a:lnTo>
                <a:lnTo>
                  <a:pt x="896462" y="692865"/>
                </a:lnTo>
                <a:lnTo>
                  <a:pt x="878325" y="724766"/>
                </a:lnTo>
                <a:lnTo>
                  <a:pt x="857855" y="755068"/>
                </a:lnTo>
                <a:lnTo>
                  <a:pt x="835175" y="783649"/>
                </a:lnTo>
                <a:lnTo>
                  <a:pt x="810406" y="810387"/>
                </a:lnTo>
                <a:lnTo>
                  <a:pt x="783670" y="835158"/>
                </a:lnTo>
                <a:lnTo>
                  <a:pt x="755090" y="857841"/>
                </a:lnTo>
                <a:lnTo>
                  <a:pt x="724789" y="878313"/>
                </a:lnTo>
                <a:lnTo>
                  <a:pt x="692887" y="896453"/>
                </a:lnTo>
                <a:lnTo>
                  <a:pt x="659508" y="912137"/>
                </a:lnTo>
                <a:lnTo>
                  <a:pt x="624774" y="925244"/>
                </a:lnTo>
                <a:lnTo>
                  <a:pt x="588806" y="935651"/>
                </a:lnTo>
                <a:lnTo>
                  <a:pt x="551727" y="943237"/>
                </a:lnTo>
                <a:lnTo>
                  <a:pt x="513660" y="947877"/>
                </a:lnTo>
                <a:lnTo>
                  <a:pt x="474726" y="949452"/>
                </a:lnTo>
                <a:lnTo>
                  <a:pt x="435791" y="947877"/>
                </a:lnTo>
                <a:lnTo>
                  <a:pt x="397724" y="943237"/>
                </a:lnTo>
                <a:lnTo>
                  <a:pt x="360645" y="935651"/>
                </a:lnTo>
                <a:lnTo>
                  <a:pt x="324677" y="925244"/>
                </a:lnTo>
                <a:lnTo>
                  <a:pt x="289943" y="912137"/>
                </a:lnTo>
                <a:lnTo>
                  <a:pt x="256564" y="896453"/>
                </a:lnTo>
                <a:lnTo>
                  <a:pt x="224662" y="878313"/>
                </a:lnTo>
                <a:lnTo>
                  <a:pt x="194361" y="857841"/>
                </a:lnTo>
                <a:lnTo>
                  <a:pt x="165781" y="835158"/>
                </a:lnTo>
                <a:lnTo>
                  <a:pt x="139045" y="810387"/>
                </a:lnTo>
                <a:lnTo>
                  <a:pt x="114276" y="783649"/>
                </a:lnTo>
                <a:lnTo>
                  <a:pt x="91596" y="755068"/>
                </a:lnTo>
                <a:lnTo>
                  <a:pt x="71126" y="724766"/>
                </a:lnTo>
                <a:lnTo>
                  <a:pt x="52989" y="692865"/>
                </a:lnTo>
                <a:lnTo>
                  <a:pt x="37307" y="659487"/>
                </a:lnTo>
                <a:lnTo>
                  <a:pt x="24202" y="624754"/>
                </a:lnTo>
                <a:lnTo>
                  <a:pt x="13797" y="588789"/>
                </a:lnTo>
                <a:lnTo>
                  <a:pt x="6213" y="551715"/>
                </a:lnTo>
                <a:lnTo>
                  <a:pt x="1573" y="513653"/>
                </a:lnTo>
                <a:lnTo>
                  <a:pt x="0" y="474726"/>
                </a:lnTo>
                <a:close/>
              </a:path>
            </a:pathLst>
          </a:custGeom>
          <a:ln w="3810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8660" y="1653539"/>
            <a:ext cx="528828" cy="528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2188" y="2827019"/>
            <a:ext cx="519684" cy="518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956" y="3916679"/>
            <a:ext cx="423672" cy="582168"/>
          </a:xfrm>
          <a:custGeom>
            <a:avLst/>
            <a:gdLst/>
            <a:ahLst/>
            <a:cxnLst/>
            <a:rect l="l" t="t" r="r" b="b"/>
            <a:pathLst>
              <a:path w="423672" h="582168">
                <a:moveTo>
                  <a:pt x="245991" y="344042"/>
                </a:moveTo>
                <a:lnTo>
                  <a:pt x="281106" y="344043"/>
                </a:lnTo>
                <a:lnTo>
                  <a:pt x="266701" y="238125"/>
                </a:lnTo>
                <a:lnTo>
                  <a:pt x="26479" y="238125"/>
                </a:lnTo>
                <a:lnTo>
                  <a:pt x="28440" y="223819"/>
                </a:lnTo>
                <a:lnTo>
                  <a:pt x="33969" y="211009"/>
                </a:lnTo>
                <a:lnTo>
                  <a:pt x="42530" y="200224"/>
                </a:lnTo>
                <a:lnTo>
                  <a:pt x="53592" y="191994"/>
                </a:lnTo>
                <a:lnTo>
                  <a:pt x="66619" y="186849"/>
                </a:lnTo>
                <a:lnTo>
                  <a:pt x="79438" y="185293"/>
                </a:lnTo>
                <a:lnTo>
                  <a:pt x="344233" y="185293"/>
                </a:lnTo>
                <a:lnTo>
                  <a:pt x="291274" y="132334"/>
                </a:lnTo>
                <a:lnTo>
                  <a:pt x="132397" y="132334"/>
                </a:lnTo>
                <a:lnTo>
                  <a:pt x="118816" y="3732"/>
                </a:lnTo>
                <a:lnTo>
                  <a:pt x="109281" y="13516"/>
                </a:lnTo>
                <a:lnTo>
                  <a:pt x="105918" y="26416"/>
                </a:lnTo>
                <a:lnTo>
                  <a:pt x="105918" y="158750"/>
                </a:lnTo>
                <a:lnTo>
                  <a:pt x="79438" y="158750"/>
                </a:lnTo>
                <a:lnTo>
                  <a:pt x="64910" y="160074"/>
                </a:lnTo>
                <a:lnTo>
                  <a:pt x="51256" y="163891"/>
                </a:lnTo>
                <a:lnTo>
                  <a:pt x="38714" y="169963"/>
                </a:lnTo>
                <a:lnTo>
                  <a:pt x="27519" y="178052"/>
                </a:lnTo>
                <a:lnTo>
                  <a:pt x="10118" y="199338"/>
                </a:lnTo>
                <a:lnTo>
                  <a:pt x="4384" y="212059"/>
                </a:lnTo>
                <a:lnTo>
                  <a:pt x="944" y="225851"/>
                </a:lnTo>
                <a:lnTo>
                  <a:pt x="0" y="238125"/>
                </a:lnTo>
                <a:lnTo>
                  <a:pt x="0" y="502793"/>
                </a:lnTo>
                <a:lnTo>
                  <a:pt x="1325" y="517302"/>
                </a:lnTo>
                <a:lnTo>
                  <a:pt x="5142" y="530940"/>
                </a:lnTo>
                <a:lnTo>
                  <a:pt x="11215" y="543472"/>
                </a:lnTo>
                <a:lnTo>
                  <a:pt x="19308" y="554658"/>
                </a:lnTo>
                <a:lnTo>
                  <a:pt x="29184" y="564264"/>
                </a:lnTo>
                <a:lnTo>
                  <a:pt x="40607" y="572051"/>
                </a:lnTo>
                <a:lnTo>
                  <a:pt x="33236" y="528680"/>
                </a:lnTo>
                <a:lnTo>
                  <a:pt x="28062" y="515682"/>
                </a:lnTo>
                <a:lnTo>
                  <a:pt x="26479" y="502793"/>
                </a:lnTo>
                <a:lnTo>
                  <a:pt x="397192" y="502793"/>
                </a:lnTo>
                <a:lnTo>
                  <a:pt x="291274" y="344043"/>
                </a:lnTo>
                <a:lnTo>
                  <a:pt x="291274" y="396875"/>
                </a:lnTo>
                <a:lnTo>
                  <a:pt x="238315" y="396875"/>
                </a:lnTo>
                <a:lnTo>
                  <a:pt x="238315" y="449834"/>
                </a:lnTo>
                <a:lnTo>
                  <a:pt x="185356" y="449834"/>
                </a:lnTo>
                <a:lnTo>
                  <a:pt x="185356" y="396875"/>
                </a:lnTo>
                <a:lnTo>
                  <a:pt x="132397" y="396875"/>
                </a:lnTo>
                <a:lnTo>
                  <a:pt x="132397" y="344043"/>
                </a:lnTo>
                <a:lnTo>
                  <a:pt x="185356" y="344043"/>
                </a:lnTo>
                <a:lnTo>
                  <a:pt x="185356" y="291084"/>
                </a:lnTo>
                <a:lnTo>
                  <a:pt x="238315" y="291084"/>
                </a:lnTo>
                <a:lnTo>
                  <a:pt x="238315" y="344043"/>
                </a:lnTo>
                <a:lnTo>
                  <a:pt x="245991" y="344042"/>
                </a:lnTo>
                <a:close/>
              </a:path>
              <a:path w="423672" h="582168">
                <a:moveTo>
                  <a:pt x="132397" y="0"/>
                </a:moveTo>
                <a:lnTo>
                  <a:pt x="132397" y="52959"/>
                </a:lnTo>
                <a:lnTo>
                  <a:pt x="132397" y="26416"/>
                </a:lnTo>
                <a:lnTo>
                  <a:pt x="291274" y="26416"/>
                </a:lnTo>
                <a:lnTo>
                  <a:pt x="132397" y="0"/>
                </a:lnTo>
                <a:close/>
              </a:path>
              <a:path w="423672" h="582168">
                <a:moveTo>
                  <a:pt x="65125" y="553792"/>
                </a:moveTo>
                <a:lnTo>
                  <a:pt x="52300" y="548270"/>
                </a:lnTo>
                <a:lnTo>
                  <a:pt x="41493" y="539721"/>
                </a:lnTo>
                <a:lnTo>
                  <a:pt x="33236" y="528680"/>
                </a:lnTo>
                <a:lnTo>
                  <a:pt x="40607" y="572051"/>
                </a:lnTo>
                <a:lnTo>
                  <a:pt x="53341" y="577783"/>
                </a:lnTo>
                <a:lnTo>
                  <a:pt x="67148" y="581223"/>
                </a:lnTo>
                <a:lnTo>
                  <a:pt x="79438" y="582168"/>
                </a:lnTo>
                <a:lnTo>
                  <a:pt x="344233" y="582168"/>
                </a:lnTo>
                <a:lnTo>
                  <a:pt x="358761" y="580843"/>
                </a:lnTo>
                <a:lnTo>
                  <a:pt x="372415" y="577026"/>
                </a:lnTo>
                <a:lnTo>
                  <a:pt x="396152" y="562865"/>
                </a:lnTo>
                <a:lnTo>
                  <a:pt x="413553" y="541579"/>
                </a:lnTo>
                <a:lnTo>
                  <a:pt x="422727" y="515066"/>
                </a:lnTo>
                <a:lnTo>
                  <a:pt x="423672" y="502793"/>
                </a:lnTo>
                <a:lnTo>
                  <a:pt x="423672" y="238125"/>
                </a:lnTo>
                <a:lnTo>
                  <a:pt x="422346" y="223615"/>
                </a:lnTo>
                <a:lnTo>
                  <a:pt x="418529" y="209977"/>
                </a:lnTo>
                <a:lnTo>
                  <a:pt x="404363" y="186259"/>
                </a:lnTo>
                <a:lnTo>
                  <a:pt x="383064" y="168866"/>
                </a:lnTo>
                <a:lnTo>
                  <a:pt x="356523" y="159694"/>
                </a:lnTo>
                <a:lnTo>
                  <a:pt x="344233" y="158750"/>
                </a:lnTo>
                <a:lnTo>
                  <a:pt x="317753" y="158750"/>
                </a:lnTo>
                <a:lnTo>
                  <a:pt x="317753" y="26416"/>
                </a:lnTo>
                <a:lnTo>
                  <a:pt x="314007" y="12858"/>
                </a:lnTo>
                <a:lnTo>
                  <a:pt x="304194" y="3350"/>
                </a:lnTo>
                <a:lnTo>
                  <a:pt x="291274" y="0"/>
                </a:lnTo>
                <a:lnTo>
                  <a:pt x="132397" y="0"/>
                </a:lnTo>
                <a:lnTo>
                  <a:pt x="291274" y="26416"/>
                </a:lnTo>
                <a:lnTo>
                  <a:pt x="291274" y="52959"/>
                </a:lnTo>
                <a:lnTo>
                  <a:pt x="132397" y="52959"/>
                </a:lnTo>
                <a:lnTo>
                  <a:pt x="132397" y="0"/>
                </a:lnTo>
                <a:lnTo>
                  <a:pt x="118816" y="3732"/>
                </a:lnTo>
                <a:lnTo>
                  <a:pt x="132397" y="132334"/>
                </a:lnTo>
                <a:lnTo>
                  <a:pt x="132397" y="79375"/>
                </a:lnTo>
                <a:lnTo>
                  <a:pt x="291274" y="79375"/>
                </a:lnTo>
                <a:lnTo>
                  <a:pt x="291274" y="132334"/>
                </a:lnTo>
                <a:lnTo>
                  <a:pt x="344233" y="185293"/>
                </a:lnTo>
                <a:lnTo>
                  <a:pt x="358562" y="187247"/>
                </a:lnTo>
                <a:lnTo>
                  <a:pt x="371400" y="192757"/>
                </a:lnTo>
                <a:lnTo>
                  <a:pt x="382213" y="201293"/>
                </a:lnTo>
                <a:lnTo>
                  <a:pt x="390467" y="212326"/>
                </a:lnTo>
                <a:lnTo>
                  <a:pt x="395630" y="225326"/>
                </a:lnTo>
                <a:lnTo>
                  <a:pt x="397192" y="238125"/>
                </a:lnTo>
                <a:lnTo>
                  <a:pt x="266701" y="238125"/>
                </a:lnTo>
                <a:lnTo>
                  <a:pt x="281106" y="344043"/>
                </a:lnTo>
                <a:lnTo>
                  <a:pt x="291274" y="344043"/>
                </a:lnTo>
                <a:lnTo>
                  <a:pt x="397192" y="502793"/>
                </a:lnTo>
                <a:lnTo>
                  <a:pt x="395235" y="517092"/>
                </a:lnTo>
                <a:lnTo>
                  <a:pt x="389720" y="529914"/>
                </a:lnTo>
                <a:lnTo>
                  <a:pt x="381176" y="540724"/>
                </a:lnTo>
                <a:lnTo>
                  <a:pt x="370138" y="548986"/>
                </a:lnTo>
                <a:lnTo>
                  <a:pt x="357135" y="554167"/>
                </a:lnTo>
                <a:lnTo>
                  <a:pt x="344233" y="555752"/>
                </a:lnTo>
                <a:lnTo>
                  <a:pt x="79438" y="555752"/>
                </a:lnTo>
                <a:lnTo>
                  <a:pt x="65125" y="553792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0936" y="4928616"/>
            <a:ext cx="740664" cy="73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08748" y="2168652"/>
            <a:ext cx="3797807" cy="2895600"/>
          </a:xfrm>
          <a:custGeom>
            <a:avLst/>
            <a:gdLst/>
            <a:ahLst/>
            <a:cxnLst/>
            <a:rect l="l" t="t" r="r" b="b"/>
            <a:pathLst>
              <a:path w="3797807" h="2895600">
                <a:moveTo>
                  <a:pt x="0" y="2895600"/>
                </a:moveTo>
                <a:lnTo>
                  <a:pt x="3797807" y="2895600"/>
                </a:lnTo>
                <a:lnTo>
                  <a:pt x="3797807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solidFill>
            <a:srgbClr val="5A5A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26040" y="4424172"/>
            <a:ext cx="445007" cy="564007"/>
          </a:xfrm>
          <a:custGeom>
            <a:avLst/>
            <a:gdLst/>
            <a:ahLst/>
            <a:cxnLst/>
            <a:rect l="l" t="t" r="r" b="b"/>
            <a:pathLst>
              <a:path w="445007" h="564006">
                <a:moveTo>
                  <a:pt x="125314" y="375624"/>
                </a:moveTo>
                <a:lnTo>
                  <a:pt x="137186" y="382364"/>
                </a:lnTo>
                <a:lnTo>
                  <a:pt x="140588" y="382650"/>
                </a:lnTo>
                <a:lnTo>
                  <a:pt x="143509" y="382269"/>
                </a:lnTo>
                <a:lnTo>
                  <a:pt x="145033" y="382269"/>
                </a:lnTo>
                <a:lnTo>
                  <a:pt x="296163" y="344296"/>
                </a:lnTo>
                <a:lnTo>
                  <a:pt x="296925" y="302640"/>
                </a:lnTo>
                <a:lnTo>
                  <a:pt x="164210" y="335914"/>
                </a:lnTo>
                <a:lnTo>
                  <a:pt x="195071" y="88264"/>
                </a:lnTo>
                <a:lnTo>
                  <a:pt x="433324" y="179323"/>
                </a:lnTo>
                <a:lnTo>
                  <a:pt x="435990" y="180466"/>
                </a:lnTo>
                <a:lnTo>
                  <a:pt x="438911" y="181228"/>
                </a:lnTo>
                <a:lnTo>
                  <a:pt x="445007" y="181228"/>
                </a:lnTo>
                <a:lnTo>
                  <a:pt x="444610" y="138561"/>
                </a:lnTo>
                <a:lnTo>
                  <a:pt x="441959" y="139572"/>
                </a:lnTo>
                <a:lnTo>
                  <a:pt x="76326" y="0"/>
                </a:lnTo>
                <a:lnTo>
                  <a:pt x="88900" y="47751"/>
                </a:lnTo>
                <a:lnTo>
                  <a:pt x="156463" y="73532"/>
                </a:lnTo>
                <a:lnTo>
                  <a:pt x="120776" y="359917"/>
                </a:lnTo>
                <a:lnTo>
                  <a:pt x="120523" y="362584"/>
                </a:lnTo>
                <a:lnTo>
                  <a:pt x="125314" y="375624"/>
                </a:lnTo>
                <a:close/>
              </a:path>
              <a:path w="445007" h="564006">
                <a:moveTo>
                  <a:pt x="2529" y="275988"/>
                </a:moveTo>
                <a:lnTo>
                  <a:pt x="9513" y="287921"/>
                </a:lnTo>
                <a:lnTo>
                  <a:pt x="20041" y="296746"/>
                </a:lnTo>
                <a:lnTo>
                  <a:pt x="33204" y="301537"/>
                </a:lnTo>
                <a:lnTo>
                  <a:pt x="40131" y="302132"/>
                </a:lnTo>
                <a:lnTo>
                  <a:pt x="54225" y="299594"/>
                </a:lnTo>
                <a:lnTo>
                  <a:pt x="66145" y="292594"/>
                </a:lnTo>
                <a:lnTo>
                  <a:pt x="74971" y="282053"/>
                </a:lnTo>
                <a:lnTo>
                  <a:pt x="79780" y="268895"/>
                </a:lnTo>
                <a:lnTo>
                  <a:pt x="80390" y="261873"/>
                </a:lnTo>
                <a:lnTo>
                  <a:pt x="78128" y="248652"/>
                </a:lnTo>
                <a:lnTo>
                  <a:pt x="71877" y="237305"/>
                </a:lnTo>
                <a:lnTo>
                  <a:pt x="64642" y="230123"/>
                </a:lnTo>
                <a:lnTo>
                  <a:pt x="88900" y="47751"/>
                </a:lnTo>
                <a:lnTo>
                  <a:pt x="76326" y="0"/>
                </a:lnTo>
                <a:lnTo>
                  <a:pt x="441959" y="-139700"/>
                </a:lnTo>
                <a:lnTo>
                  <a:pt x="807592" y="0"/>
                </a:lnTo>
                <a:lnTo>
                  <a:pt x="804942" y="1011"/>
                </a:lnTo>
                <a:lnTo>
                  <a:pt x="797355" y="3908"/>
                </a:lnTo>
                <a:lnTo>
                  <a:pt x="785380" y="8479"/>
                </a:lnTo>
                <a:lnTo>
                  <a:pt x="769567" y="14515"/>
                </a:lnTo>
                <a:lnTo>
                  <a:pt x="750462" y="21808"/>
                </a:lnTo>
                <a:lnTo>
                  <a:pt x="728616" y="30147"/>
                </a:lnTo>
                <a:lnTo>
                  <a:pt x="704575" y="39324"/>
                </a:lnTo>
                <a:lnTo>
                  <a:pt x="678890" y="49129"/>
                </a:lnTo>
                <a:lnTo>
                  <a:pt x="652107" y="59353"/>
                </a:lnTo>
                <a:lnTo>
                  <a:pt x="624776" y="69786"/>
                </a:lnTo>
                <a:lnTo>
                  <a:pt x="597445" y="80219"/>
                </a:lnTo>
                <a:lnTo>
                  <a:pt x="570662" y="90443"/>
                </a:lnTo>
                <a:lnTo>
                  <a:pt x="544977" y="100248"/>
                </a:lnTo>
                <a:lnTo>
                  <a:pt x="520936" y="109425"/>
                </a:lnTo>
                <a:lnTo>
                  <a:pt x="499090" y="117764"/>
                </a:lnTo>
                <a:lnTo>
                  <a:pt x="479985" y="125057"/>
                </a:lnTo>
                <a:lnTo>
                  <a:pt x="464172" y="131093"/>
                </a:lnTo>
                <a:lnTo>
                  <a:pt x="452197" y="135664"/>
                </a:lnTo>
                <a:lnTo>
                  <a:pt x="444610" y="138561"/>
                </a:lnTo>
                <a:lnTo>
                  <a:pt x="445007" y="181228"/>
                </a:lnTo>
                <a:lnTo>
                  <a:pt x="447928" y="180466"/>
                </a:lnTo>
                <a:lnTo>
                  <a:pt x="450595" y="179323"/>
                </a:lnTo>
                <a:lnTo>
                  <a:pt x="691514" y="87248"/>
                </a:lnTo>
                <a:lnTo>
                  <a:pt x="691855" y="89069"/>
                </a:lnTo>
                <a:lnTo>
                  <a:pt x="692828" y="94279"/>
                </a:lnTo>
                <a:lnTo>
                  <a:pt x="694363" y="102499"/>
                </a:lnTo>
                <a:lnTo>
                  <a:pt x="696390" y="113350"/>
                </a:lnTo>
                <a:lnTo>
                  <a:pt x="698838" y="126452"/>
                </a:lnTo>
                <a:lnTo>
                  <a:pt x="701635" y="141427"/>
                </a:lnTo>
                <a:lnTo>
                  <a:pt x="704711" y="157896"/>
                </a:lnTo>
                <a:lnTo>
                  <a:pt x="707996" y="175478"/>
                </a:lnTo>
                <a:lnTo>
                  <a:pt x="711417" y="193796"/>
                </a:lnTo>
                <a:lnTo>
                  <a:pt x="714905" y="212470"/>
                </a:lnTo>
                <a:lnTo>
                  <a:pt x="718389" y="231121"/>
                </a:lnTo>
                <a:lnTo>
                  <a:pt x="721798" y="249369"/>
                </a:lnTo>
                <a:lnTo>
                  <a:pt x="725061" y="266836"/>
                </a:lnTo>
                <a:lnTo>
                  <a:pt x="728107" y="283142"/>
                </a:lnTo>
                <a:lnTo>
                  <a:pt x="730865" y="297909"/>
                </a:lnTo>
                <a:lnTo>
                  <a:pt x="733265" y="310757"/>
                </a:lnTo>
                <a:lnTo>
                  <a:pt x="735236" y="321307"/>
                </a:lnTo>
                <a:lnTo>
                  <a:pt x="736706" y="329180"/>
                </a:lnTo>
                <a:lnTo>
                  <a:pt x="737606" y="333997"/>
                </a:lnTo>
                <a:lnTo>
                  <a:pt x="737869" y="335406"/>
                </a:lnTo>
                <a:lnTo>
                  <a:pt x="607059" y="302640"/>
                </a:lnTo>
                <a:lnTo>
                  <a:pt x="604265" y="302132"/>
                </a:lnTo>
                <a:lnTo>
                  <a:pt x="598551" y="302132"/>
                </a:lnTo>
                <a:lnTo>
                  <a:pt x="594867" y="303656"/>
                </a:lnTo>
                <a:lnTo>
                  <a:pt x="591692" y="305815"/>
                </a:lnTo>
                <a:lnTo>
                  <a:pt x="591565" y="305561"/>
                </a:lnTo>
                <a:lnTo>
                  <a:pt x="442721" y="417321"/>
                </a:lnTo>
                <a:lnTo>
                  <a:pt x="313435" y="306069"/>
                </a:lnTo>
                <a:lnTo>
                  <a:pt x="313181" y="306450"/>
                </a:lnTo>
                <a:lnTo>
                  <a:pt x="309879" y="303910"/>
                </a:lnTo>
                <a:lnTo>
                  <a:pt x="305815" y="302132"/>
                </a:lnTo>
                <a:lnTo>
                  <a:pt x="301370" y="302132"/>
                </a:lnTo>
                <a:lnTo>
                  <a:pt x="298450" y="302640"/>
                </a:lnTo>
                <a:lnTo>
                  <a:pt x="296925" y="302640"/>
                </a:lnTo>
                <a:lnTo>
                  <a:pt x="296163" y="344296"/>
                </a:lnTo>
                <a:lnTo>
                  <a:pt x="429894" y="459231"/>
                </a:lnTo>
                <a:lnTo>
                  <a:pt x="430149" y="458977"/>
                </a:lnTo>
                <a:lnTo>
                  <a:pt x="433450" y="461517"/>
                </a:lnTo>
                <a:lnTo>
                  <a:pt x="437514" y="463295"/>
                </a:lnTo>
                <a:lnTo>
                  <a:pt x="446150" y="463295"/>
                </a:lnTo>
                <a:lnTo>
                  <a:pt x="449706" y="461771"/>
                </a:lnTo>
                <a:lnTo>
                  <a:pt x="452881" y="459613"/>
                </a:lnTo>
                <a:lnTo>
                  <a:pt x="453135" y="459866"/>
                </a:lnTo>
                <a:lnTo>
                  <a:pt x="607059" y="344169"/>
                </a:lnTo>
                <a:lnTo>
                  <a:pt x="759078" y="382269"/>
                </a:lnTo>
                <a:lnTo>
                  <a:pt x="761873" y="382650"/>
                </a:lnTo>
                <a:lnTo>
                  <a:pt x="763396" y="382650"/>
                </a:lnTo>
                <a:lnTo>
                  <a:pt x="776384" y="377901"/>
                </a:lnTo>
                <a:lnTo>
                  <a:pt x="783173" y="366019"/>
                </a:lnTo>
                <a:lnTo>
                  <a:pt x="783462" y="362584"/>
                </a:lnTo>
                <a:lnTo>
                  <a:pt x="782827" y="358901"/>
                </a:lnTo>
                <a:lnTo>
                  <a:pt x="783081" y="358775"/>
                </a:lnTo>
                <a:lnTo>
                  <a:pt x="729614" y="72770"/>
                </a:lnTo>
                <a:lnTo>
                  <a:pt x="871346" y="18541"/>
                </a:lnTo>
                <a:lnTo>
                  <a:pt x="872362" y="18033"/>
                </a:lnTo>
                <a:lnTo>
                  <a:pt x="879220" y="14731"/>
                </a:lnTo>
                <a:lnTo>
                  <a:pt x="883919" y="8000"/>
                </a:lnTo>
                <a:lnTo>
                  <a:pt x="883919" y="-8128"/>
                </a:lnTo>
                <a:lnTo>
                  <a:pt x="879220" y="-14859"/>
                </a:lnTo>
                <a:lnTo>
                  <a:pt x="872362" y="-18161"/>
                </a:lnTo>
                <a:lnTo>
                  <a:pt x="871346" y="-18669"/>
                </a:lnTo>
                <a:lnTo>
                  <a:pt x="450595" y="-179324"/>
                </a:lnTo>
                <a:lnTo>
                  <a:pt x="447928" y="-180467"/>
                </a:lnTo>
                <a:lnTo>
                  <a:pt x="445007" y="-181356"/>
                </a:lnTo>
                <a:lnTo>
                  <a:pt x="438911" y="-181356"/>
                </a:lnTo>
                <a:lnTo>
                  <a:pt x="435990" y="-180467"/>
                </a:lnTo>
                <a:lnTo>
                  <a:pt x="433324" y="-179324"/>
                </a:lnTo>
                <a:lnTo>
                  <a:pt x="12700" y="-18669"/>
                </a:lnTo>
                <a:lnTo>
                  <a:pt x="11556" y="-18161"/>
                </a:lnTo>
                <a:lnTo>
                  <a:pt x="4699" y="-14859"/>
                </a:lnTo>
                <a:lnTo>
                  <a:pt x="0" y="-8128"/>
                </a:lnTo>
                <a:lnTo>
                  <a:pt x="0" y="8000"/>
                </a:lnTo>
                <a:lnTo>
                  <a:pt x="4699" y="14731"/>
                </a:lnTo>
                <a:lnTo>
                  <a:pt x="11556" y="18033"/>
                </a:lnTo>
                <a:lnTo>
                  <a:pt x="12700" y="18541"/>
                </a:lnTo>
                <a:lnTo>
                  <a:pt x="50291" y="33019"/>
                </a:lnTo>
                <a:lnTo>
                  <a:pt x="24891" y="224662"/>
                </a:lnTo>
                <a:lnTo>
                  <a:pt x="13641" y="231633"/>
                </a:lnTo>
                <a:lnTo>
                  <a:pt x="5293" y="241850"/>
                </a:lnTo>
                <a:lnTo>
                  <a:pt x="665" y="254513"/>
                </a:lnTo>
                <a:lnTo>
                  <a:pt x="0" y="261873"/>
                </a:lnTo>
                <a:lnTo>
                  <a:pt x="2529" y="275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302367" y="4284472"/>
            <a:ext cx="731265" cy="279272"/>
          </a:xfrm>
          <a:custGeom>
            <a:avLst/>
            <a:gdLst/>
            <a:ahLst/>
            <a:cxnLst/>
            <a:rect l="l" t="t" r="r" b="b"/>
            <a:pathLst>
              <a:path w="731265" h="279273">
                <a:moveTo>
                  <a:pt x="365632" y="279272"/>
                </a:moveTo>
                <a:lnTo>
                  <a:pt x="0" y="139700"/>
                </a:lnTo>
                <a:lnTo>
                  <a:pt x="365632" y="0"/>
                </a:lnTo>
                <a:lnTo>
                  <a:pt x="731265" y="139700"/>
                </a:lnTo>
                <a:lnTo>
                  <a:pt x="728615" y="140711"/>
                </a:lnTo>
                <a:lnTo>
                  <a:pt x="721028" y="143608"/>
                </a:lnTo>
                <a:lnTo>
                  <a:pt x="709053" y="148179"/>
                </a:lnTo>
                <a:lnTo>
                  <a:pt x="693240" y="154215"/>
                </a:lnTo>
                <a:lnTo>
                  <a:pt x="674135" y="161508"/>
                </a:lnTo>
                <a:lnTo>
                  <a:pt x="652289" y="169847"/>
                </a:lnTo>
                <a:lnTo>
                  <a:pt x="628248" y="179024"/>
                </a:lnTo>
                <a:lnTo>
                  <a:pt x="602563" y="188829"/>
                </a:lnTo>
                <a:lnTo>
                  <a:pt x="575780" y="199053"/>
                </a:lnTo>
                <a:lnTo>
                  <a:pt x="548449" y="209486"/>
                </a:lnTo>
                <a:lnTo>
                  <a:pt x="521118" y="219919"/>
                </a:lnTo>
                <a:lnTo>
                  <a:pt x="494335" y="230143"/>
                </a:lnTo>
                <a:lnTo>
                  <a:pt x="468650" y="239948"/>
                </a:lnTo>
                <a:lnTo>
                  <a:pt x="444609" y="249125"/>
                </a:lnTo>
                <a:lnTo>
                  <a:pt x="422763" y="257464"/>
                </a:lnTo>
                <a:lnTo>
                  <a:pt x="403658" y="264757"/>
                </a:lnTo>
                <a:lnTo>
                  <a:pt x="387845" y="270793"/>
                </a:lnTo>
                <a:lnTo>
                  <a:pt x="375870" y="275364"/>
                </a:lnTo>
                <a:lnTo>
                  <a:pt x="368283" y="278261"/>
                </a:lnTo>
                <a:lnTo>
                  <a:pt x="365632" y="27927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90251" y="4511421"/>
            <a:ext cx="573658" cy="330073"/>
          </a:xfrm>
          <a:custGeom>
            <a:avLst/>
            <a:gdLst/>
            <a:ahLst/>
            <a:cxnLst/>
            <a:rect l="l" t="t" r="r" b="b"/>
            <a:pathLst>
              <a:path w="573658" h="330073">
                <a:moveTo>
                  <a:pt x="573658" y="248157"/>
                </a:moveTo>
                <a:lnTo>
                  <a:pt x="442849" y="215391"/>
                </a:lnTo>
                <a:lnTo>
                  <a:pt x="442722" y="215772"/>
                </a:lnTo>
                <a:lnTo>
                  <a:pt x="441325" y="215391"/>
                </a:lnTo>
                <a:lnTo>
                  <a:pt x="440054" y="214883"/>
                </a:lnTo>
                <a:lnTo>
                  <a:pt x="438403" y="214883"/>
                </a:lnTo>
                <a:lnTo>
                  <a:pt x="434340" y="214883"/>
                </a:lnTo>
                <a:lnTo>
                  <a:pt x="430656" y="216407"/>
                </a:lnTo>
                <a:lnTo>
                  <a:pt x="427481" y="218566"/>
                </a:lnTo>
                <a:lnTo>
                  <a:pt x="427354" y="218312"/>
                </a:lnTo>
                <a:lnTo>
                  <a:pt x="278510" y="330072"/>
                </a:lnTo>
                <a:lnTo>
                  <a:pt x="149225" y="218820"/>
                </a:lnTo>
                <a:lnTo>
                  <a:pt x="148971" y="219201"/>
                </a:lnTo>
                <a:lnTo>
                  <a:pt x="145669" y="216661"/>
                </a:lnTo>
                <a:lnTo>
                  <a:pt x="141604" y="214883"/>
                </a:lnTo>
                <a:lnTo>
                  <a:pt x="137159" y="214883"/>
                </a:lnTo>
                <a:lnTo>
                  <a:pt x="135635" y="214883"/>
                </a:lnTo>
                <a:lnTo>
                  <a:pt x="134239" y="215391"/>
                </a:lnTo>
                <a:lnTo>
                  <a:pt x="132842" y="215772"/>
                </a:lnTo>
                <a:lnTo>
                  <a:pt x="132715" y="215391"/>
                </a:lnTo>
                <a:lnTo>
                  <a:pt x="0" y="248665"/>
                </a:lnTo>
                <a:lnTo>
                  <a:pt x="30860" y="1015"/>
                </a:lnTo>
                <a:lnTo>
                  <a:pt x="269113" y="92074"/>
                </a:lnTo>
                <a:lnTo>
                  <a:pt x="271779" y="93217"/>
                </a:lnTo>
                <a:lnTo>
                  <a:pt x="274700" y="93979"/>
                </a:lnTo>
                <a:lnTo>
                  <a:pt x="277749" y="93979"/>
                </a:lnTo>
                <a:lnTo>
                  <a:pt x="280797" y="93979"/>
                </a:lnTo>
                <a:lnTo>
                  <a:pt x="283718" y="93217"/>
                </a:lnTo>
                <a:lnTo>
                  <a:pt x="286257" y="91947"/>
                </a:lnTo>
                <a:lnTo>
                  <a:pt x="527303" y="0"/>
                </a:lnTo>
                <a:lnTo>
                  <a:pt x="527644" y="1820"/>
                </a:lnTo>
                <a:lnTo>
                  <a:pt x="528617" y="7030"/>
                </a:lnTo>
                <a:lnTo>
                  <a:pt x="530152" y="15250"/>
                </a:lnTo>
                <a:lnTo>
                  <a:pt x="532179" y="26101"/>
                </a:lnTo>
                <a:lnTo>
                  <a:pt x="534627" y="39203"/>
                </a:lnTo>
                <a:lnTo>
                  <a:pt x="537424" y="54178"/>
                </a:lnTo>
                <a:lnTo>
                  <a:pt x="540500" y="70647"/>
                </a:lnTo>
                <a:lnTo>
                  <a:pt x="543785" y="88229"/>
                </a:lnTo>
                <a:lnTo>
                  <a:pt x="547206" y="106547"/>
                </a:lnTo>
                <a:lnTo>
                  <a:pt x="550694" y="125221"/>
                </a:lnTo>
                <a:lnTo>
                  <a:pt x="554178" y="143872"/>
                </a:lnTo>
                <a:lnTo>
                  <a:pt x="557587" y="162120"/>
                </a:lnTo>
                <a:lnTo>
                  <a:pt x="560850" y="179587"/>
                </a:lnTo>
                <a:lnTo>
                  <a:pt x="563896" y="195893"/>
                </a:lnTo>
                <a:lnTo>
                  <a:pt x="566654" y="210660"/>
                </a:lnTo>
                <a:lnTo>
                  <a:pt x="569054" y="223508"/>
                </a:lnTo>
                <a:lnTo>
                  <a:pt x="571025" y="234058"/>
                </a:lnTo>
                <a:lnTo>
                  <a:pt x="572495" y="241931"/>
                </a:lnTo>
                <a:lnTo>
                  <a:pt x="573395" y="246748"/>
                </a:lnTo>
                <a:lnTo>
                  <a:pt x="573658" y="24815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6900" y="154654"/>
            <a:ext cx="705717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Provid</a:t>
            </a:r>
            <a:r>
              <a:rPr sz="3200" spc="-14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ng</a:t>
            </a:r>
            <a:r>
              <a:rPr sz="3200" spc="-1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3200" spc="-9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ti</a:t>
            </a:r>
            <a:r>
              <a:rPr sz="3200" spc="-9" dirty="0">
                <a:solidFill>
                  <a:srgbClr val="6382C3"/>
                </a:solidFill>
                <a:latin typeface="Arial"/>
                <a:cs typeface="Arial"/>
              </a:rPr>
              <a:t>m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al care</a:t>
            </a:r>
            <a:r>
              <a:rPr sz="3200" spc="-25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for p</a:t>
            </a:r>
            <a:r>
              <a:rPr sz="3200" spc="-9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ti</a:t>
            </a:r>
            <a:r>
              <a:rPr sz="3200" spc="-1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nts</a:t>
            </a:r>
            <a:r>
              <a:rPr sz="3200" spc="-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with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900" y="642087"/>
            <a:ext cx="162167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3200" spc="-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3200" spc="-14" dirty="0">
                <a:solidFill>
                  <a:srgbClr val="6382C3"/>
                </a:solidFill>
                <a:latin typeface="Arial"/>
                <a:cs typeface="Arial"/>
              </a:rPr>
              <a:t>b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3200" spc="-9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43261" y="642087"/>
            <a:ext cx="121527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3200" spc="-14" dirty="0">
                <a:solidFill>
                  <a:srgbClr val="6382C3"/>
                </a:solidFill>
                <a:latin typeface="Arial"/>
                <a:cs typeface="Arial"/>
              </a:rPr>
              <a:t>u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ri</a:t>
            </a:r>
            <a:r>
              <a:rPr sz="3200" spc="-9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4038" y="642087"/>
            <a:ext cx="65128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3200" spc="-9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0826" y="642087"/>
            <a:ext cx="196406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COVI</a:t>
            </a:r>
            <a:r>
              <a:rPr sz="3200" spc="-4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-19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7133" y="642087"/>
            <a:ext cx="166768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ou</a:t>
            </a:r>
            <a:r>
              <a:rPr sz="3200" spc="-1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bre</a:t>
            </a:r>
            <a:r>
              <a:rPr sz="3200" spc="-1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6382C3"/>
                </a:solidFill>
                <a:latin typeface="Arial"/>
                <a:cs typeface="Arial"/>
              </a:rPr>
              <a:t>k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979" y="6056086"/>
            <a:ext cx="162560" cy="299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05"/>
              </a:lnSpc>
              <a:spcBef>
                <a:spcPts val="115"/>
              </a:spcBef>
            </a:pPr>
            <a:r>
              <a:rPr sz="2150" spc="0" dirty="0">
                <a:solidFill>
                  <a:srgbClr val="6382C3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3879" y="6093134"/>
            <a:ext cx="770425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Ge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er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ce</a:t>
            </a:r>
            <a:r>
              <a:rPr sz="1800" spc="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on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pr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ve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tative</a:t>
            </a:r>
            <a:r>
              <a:rPr sz="1800" spc="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me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sur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8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ri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8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the COV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800" spc="9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-19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tbr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ak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73134" y="6093134"/>
            <a:ext cx="242867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sh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spc="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so 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fol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-4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91976" y="6517717"/>
            <a:ext cx="124386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lang="en-US" sz="1100" dirty="0">
                <a:solidFill>
                  <a:srgbClr val="9C9C9C"/>
                </a:solidFill>
                <a:latin typeface="Arial"/>
                <a:cs typeface="Arial"/>
              </a:rPr>
              <a:t>3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2436" y="4904232"/>
            <a:ext cx="554126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209420">
              <a:lnSpc>
                <a:spcPct val="95825"/>
              </a:lnSpc>
              <a:spcBef>
                <a:spcPts val="1158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assur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r>
              <a:rPr sz="2000" b="1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and support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2436" y="3776472"/>
            <a:ext cx="554126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253616">
              <a:lnSpc>
                <a:spcPct val="95825"/>
              </a:lnSpc>
              <a:spcBef>
                <a:spcPts val="1154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Adhe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ence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2436" y="2653284"/>
            <a:ext cx="554126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48690">
              <a:lnSpc>
                <a:spcPct val="95825"/>
              </a:lnSpc>
              <a:spcBef>
                <a:spcPts val="1151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CV r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fac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fes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34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anage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8748" y="2168652"/>
            <a:ext cx="3797807" cy="289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963" marR="568098">
              <a:lnSpc>
                <a:spcPct val="100041"/>
              </a:lnSpc>
              <a:spcBef>
                <a:spcPts val="470"/>
              </a:spcBef>
            </a:pPr>
            <a:r>
              <a:rPr sz="3000" b="1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b="1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spc="0" dirty="0">
                <a:solidFill>
                  <a:srgbClr val="FFFFFF"/>
                </a:solidFill>
                <a:latin typeface="Arial"/>
                <a:cs typeface="Arial"/>
              </a:rPr>
              <a:t>w is the time to better educate patients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92963">
              <a:lnSpc>
                <a:spcPts val="2750"/>
              </a:lnSpc>
              <a:spcBef>
                <a:spcPts val="137"/>
              </a:spcBef>
            </a:pPr>
            <a:r>
              <a:rPr sz="3600" spc="0" baseline="-1207" dirty="0">
                <a:solidFill>
                  <a:srgbClr val="FFFFFF"/>
                </a:solidFill>
                <a:latin typeface="Arial"/>
                <a:cs typeface="Arial"/>
              </a:rPr>
              <a:t>self</a:t>
            </a:r>
            <a:r>
              <a:rPr sz="3600" spc="4" baseline="-120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600" spc="0" baseline="-1207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 marL="92963">
              <a:lnSpc>
                <a:spcPct val="95825"/>
              </a:lnSpc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etes</a:t>
            </a:r>
            <a:endParaRPr sz="2400">
              <a:latin typeface="Arial"/>
              <a:cs typeface="Arial"/>
            </a:endParaRPr>
          </a:p>
          <a:p>
            <a:pPr marL="92963">
              <a:lnSpc>
                <a:spcPct val="95825"/>
              </a:lnSpc>
              <a:spcBef>
                <a:spcPts val="120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comorbid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2436" y="1540764"/>
            <a:ext cx="554126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185037">
              <a:lnSpc>
                <a:spcPct val="95825"/>
              </a:lnSpc>
              <a:spcBef>
                <a:spcPts val="1149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Optimal</a:t>
            </a:r>
            <a:r>
              <a:rPr sz="2000" b="1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gl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caemic con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7200" y="2578608"/>
            <a:ext cx="4102608" cy="337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9"/>
              </a:spcBef>
            </a:pPr>
            <a:endParaRPr sz="500"/>
          </a:p>
          <a:p>
            <a:pPr marL="1262953" marR="598419" algn="ctr">
              <a:lnSpc>
                <a:spcPct val="95825"/>
              </a:lnSpc>
              <a:spcBef>
                <a:spcPts val="10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CV r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fac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060030" marR="397017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34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le manage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  <a:p>
            <a:pPr marL="1660740" marR="1062484" algn="ctr">
              <a:lnSpc>
                <a:spcPct val="95825"/>
              </a:lnSpc>
              <a:spcBef>
                <a:spcPts val="4144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Adhe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ence</a:t>
            </a:r>
            <a:endParaRPr sz="2000">
              <a:latin typeface="Arial"/>
              <a:cs typeface="Arial"/>
            </a:endParaRPr>
          </a:p>
          <a:p>
            <a:pPr marL="1526628" marR="859882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  <a:p>
            <a:pPr marL="1648333" marR="914794" indent="-89915">
              <a:lnSpc>
                <a:spcPct val="100041"/>
              </a:lnSpc>
              <a:spcBef>
                <a:spcPts val="4184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assur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nce and support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0768" y="1540764"/>
            <a:ext cx="7071359" cy="2823972"/>
          </a:xfrm>
          <a:custGeom>
            <a:avLst/>
            <a:gdLst/>
            <a:ahLst/>
            <a:cxnLst/>
            <a:rect l="l" t="t" r="r" b="b"/>
            <a:pathLst>
              <a:path w="7071359" h="2823972">
                <a:moveTo>
                  <a:pt x="0" y="2823972"/>
                </a:moveTo>
                <a:lnTo>
                  <a:pt x="7071359" y="2823972"/>
                </a:lnTo>
                <a:lnTo>
                  <a:pt x="7071359" y="0"/>
                </a:lnTo>
                <a:lnTo>
                  <a:pt x="0" y="0"/>
                </a:lnTo>
                <a:lnTo>
                  <a:pt x="0" y="2823972"/>
                </a:lnTo>
                <a:close/>
              </a:path>
            </a:pathLst>
          </a:custGeom>
          <a:solidFill>
            <a:srgbClr val="DFE6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2436" y="1540764"/>
            <a:ext cx="3278124" cy="832103"/>
          </a:xfrm>
          <a:custGeom>
            <a:avLst/>
            <a:gdLst/>
            <a:ahLst/>
            <a:cxnLst/>
            <a:rect l="l" t="t" r="r" b="b"/>
            <a:pathLst>
              <a:path w="3278124" h="832103">
                <a:moveTo>
                  <a:pt x="0" y="832103"/>
                </a:moveTo>
                <a:lnTo>
                  <a:pt x="3278124" y="832103"/>
                </a:lnTo>
                <a:lnTo>
                  <a:pt x="3278124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EF41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7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7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7"/>
                </a:lnTo>
                <a:close/>
              </a:path>
            </a:pathLst>
          </a:custGeom>
          <a:ln w="381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513653"/>
                </a:lnTo>
                <a:lnTo>
                  <a:pt x="6213" y="551715"/>
                </a:lnTo>
                <a:lnTo>
                  <a:pt x="13797" y="588789"/>
                </a:lnTo>
                <a:lnTo>
                  <a:pt x="24202" y="624754"/>
                </a:lnTo>
                <a:lnTo>
                  <a:pt x="37307" y="659487"/>
                </a:lnTo>
                <a:lnTo>
                  <a:pt x="52989" y="692865"/>
                </a:lnTo>
                <a:lnTo>
                  <a:pt x="71126" y="724766"/>
                </a:lnTo>
                <a:lnTo>
                  <a:pt x="91596" y="755068"/>
                </a:lnTo>
                <a:lnTo>
                  <a:pt x="114276" y="783649"/>
                </a:lnTo>
                <a:lnTo>
                  <a:pt x="139045" y="810387"/>
                </a:lnTo>
                <a:lnTo>
                  <a:pt x="165781" y="835158"/>
                </a:lnTo>
                <a:lnTo>
                  <a:pt x="194361" y="857841"/>
                </a:lnTo>
                <a:lnTo>
                  <a:pt x="224662" y="878313"/>
                </a:lnTo>
                <a:lnTo>
                  <a:pt x="256564" y="896453"/>
                </a:lnTo>
                <a:lnTo>
                  <a:pt x="289943" y="912137"/>
                </a:lnTo>
                <a:lnTo>
                  <a:pt x="324677" y="925244"/>
                </a:lnTo>
                <a:lnTo>
                  <a:pt x="360645" y="935651"/>
                </a:lnTo>
                <a:lnTo>
                  <a:pt x="397724" y="943237"/>
                </a:lnTo>
                <a:lnTo>
                  <a:pt x="435791" y="947877"/>
                </a:lnTo>
                <a:lnTo>
                  <a:pt x="474726" y="949452"/>
                </a:lnTo>
                <a:lnTo>
                  <a:pt x="513660" y="947877"/>
                </a:lnTo>
                <a:lnTo>
                  <a:pt x="551727" y="943237"/>
                </a:lnTo>
                <a:lnTo>
                  <a:pt x="588806" y="935651"/>
                </a:lnTo>
                <a:lnTo>
                  <a:pt x="624774" y="925244"/>
                </a:lnTo>
                <a:lnTo>
                  <a:pt x="659508" y="912137"/>
                </a:lnTo>
                <a:lnTo>
                  <a:pt x="692887" y="896453"/>
                </a:lnTo>
                <a:lnTo>
                  <a:pt x="724789" y="878313"/>
                </a:lnTo>
                <a:lnTo>
                  <a:pt x="755090" y="857841"/>
                </a:lnTo>
                <a:lnTo>
                  <a:pt x="783670" y="835158"/>
                </a:lnTo>
                <a:lnTo>
                  <a:pt x="810406" y="810387"/>
                </a:lnTo>
                <a:lnTo>
                  <a:pt x="835175" y="783649"/>
                </a:lnTo>
                <a:lnTo>
                  <a:pt x="857855" y="755068"/>
                </a:lnTo>
                <a:lnTo>
                  <a:pt x="878325" y="724766"/>
                </a:lnTo>
                <a:lnTo>
                  <a:pt x="896462" y="692865"/>
                </a:lnTo>
                <a:lnTo>
                  <a:pt x="912144" y="659487"/>
                </a:lnTo>
                <a:lnTo>
                  <a:pt x="925249" y="624754"/>
                </a:lnTo>
                <a:lnTo>
                  <a:pt x="935654" y="588789"/>
                </a:lnTo>
                <a:lnTo>
                  <a:pt x="943238" y="551715"/>
                </a:lnTo>
                <a:lnTo>
                  <a:pt x="947878" y="513653"/>
                </a:lnTo>
                <a:lnTo>
                  <a:pt x="949451" y="474726"/>
                </a:lnTo>
                <a:lnTo>
                  <a:pt x="947878" y="435798"/>
                </a:lnTo>
                <a:lnTo>
                  <a:pt x="943238" y="397736"/>
                </a:lnTo>
                <a:lnTo>
                  <a:pt x="935654" y="360662"/>
                </a:lnTo>
                <a:lnTo>
                  <a:pt x="925249" y="324697"/>
                </a:lnTo>
                <a:lnTo>
                  <a:pt x="912144" y="289964"/>
                </a:lnTo>
                <a:lnTo>
                  <a:pt x="896462" y="256586"/>
                </a:lnTo>
                <a:lnTo>
                  <a:pt x="878325" y="224685"/>
                </a:lnTo>
                <a:lnTo>
                  <a:pt x="857855" y="194383"/>
                </a:lnTo>
                <a:lnTo>
                  <a:pt x="835175" y="165802"/>
                </a:lnTo>
                <a:lnTo>
                  <a:pt x="810406" y="139065"/>
                </a:lnTo>
                <a:lnTo>
                  <a:pt x="783670" y="114293"/>
                </a:lnTo>
                <a:lnTo>
                  <a:pt x="755090" y="91610"/>
                </a:lnTo>
                <a:lnTo>
                  <a:pt x="724789" y="71138"/>
                </a:lnTo>
                <a:lnTo>
                  <a:pt x="692887" y="52998"/>
                </a:lnTo>
                <a:lnTo>
                  <a:pt x="659508" y="37314"/>
                </a:lnTo>
                <a:lnTo>
                  <a:pt x="624774" y="24207"/>
                </a:lnTo>
                <a:lnTo>
                  <a:pt x="588806" y="13800"/>
                </a:lnTo>
                <a:lnTo>
                  <a:pt x="551727" y="6214"/>
                </a:lnTo>
                <a:lnTo>
                  <a:pt x="513660" y="1574"/>
                </a:lnTo>
                <a:lnTo>
                  <a:pt x="474726" y="0"/>
                </a:lnTo>
                <a:lnTo>
                  <a:pt x="435791" y="1574"/>
                </a:lnTo>
                <a:lnTo>
                  <a:pt x="397724" y="6214"/>
                </a:lnTo>
                <a:lnTo>
                  <a:pt x="360645" y="13800"/>
                </a:lnTo>
                <a:lnTo>
                  <a:pt x="324677" y="24207"/>
                </a:lnTo>
                <a:lnTo>
                  <a:pt x="289943" y="37314"/>
                </a:lnTo>
                <a:lnTo>
                  <a:pt x="256564" y="52998"/>
                </a:lnTo>
                <a:lnTo>
                  <a:pt x="224662" y="71138"/>
                </a:lnTo>
                <a:lnTo>
                  <a:pt x="194361" y="91610"/>
                </a:lnTo>
                <a:lnTo>
                  <a:pt x="165781" y="114293"/>
                </a:lnTo>
                <a:lnTo>
                  <a:pt x="139045" y="139065"/>
                </a:lnTo>
                <a:lnTo>
                  <a:pt x="114276" y="165802"/>
                </a:lnTo>
                <a:lnTo>
                  <a:pt x="91596" y="194383"/>
                </a:lnTo>
                <a:lnTo>
                  <a:pt x="71126" y="224685"/>
                </a:lnTo>
                <a:lnTo>
                  <a:pt x="52989" y="256586"/>
                </a:lnTo>
                <a:lnTo>
                  <a:pt x="37307" y="289964"/>
                </a:lnTo>
                <a:lnTo>
                  <a:pt x="24202" y="324697"/>
                </a:lnTo>
                <a:lnTo>
                  <a:pt x="13797" y="360662"/>
                </a:lnTo>
                <a:lnTo>
                  <a:pt x="6213" y="397736"/>
                </a:lnTo>
                <a:lnTo>
                  <a:pt x="1573" y="435798"/>
                </a:lnTo>
                <a:lnTo>
                  <a:pt x="0" y="474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435798"/>
                </a:lnTo>
                <a:lnTo>
                  <a:pt x="6213" y="397736"/>
                </a:lnTo>
                <a:lnTo>
                  <a:pt x="13797" y="360662"/>
                </a:lnTo>
                <a:lnTo>
                  <a:pt x="24202" y="324697"/>
                </a:lnTo>
                <a:lnTo>
                  <a:pt x="37307" y="289964"/>
                </a:lnTo>
                <a:lnTo>
                  <a:pt x="52989" y="256586"/>
                </a:lnTo>
                <a:lnTo>
                  <a:pt x="71126" y="224685"/>
                </a:lnTo>
                <a:lnTo>
                  <a:pt x="91596" y="194383"/>
                </a:lnTo>
                <a:lnTo>
                  <a:pt x="114276" y="165802"/>
                </a:lnTo>
                <a:lnTo>
                  <a:pt x="139045" y="139065"/>
                </a:lnTo>
                <a:lnTo>
                  <a:pt x="165781" y="114293"/>
                </a:lnTo>
                <a:lnTo>
                  <a:pt x="194361" y="91610"/>
                </a:lnTo>
                <a:lnTo>
                  <a:pt x="224662" y="71138"/>
                </a:lnTo>
                <a:lnTo>
                  <a:pt x="256564" y="52998"/>
                </a:lnTo>
                <a:lnTo>
                  <a:pt x="289943" y="37314"/>
                </a:lnTo>
                <a:lnTo>
                  <a:pt x="324677" y="24207"/>
                </a:lnTo>
                <a:lnTo>
                  <a:pt x="360645" y="13800"/>
                </a:lnTo>
                <a:lnTo>
                  <a:pt x="397724" y="6214"/>
                </a:lnTo>
                <a:lnTo>
                  <a:pt x="435791" y="1574"/>
                </a:lnTo>
                <a:lnTo>
                  <a:pt x="474726" y="0"/>
                </a:lnTo>
                <a:lnTo>
                  <a:pt x="513660" y="1574"/>
                </a:lnTo>
                <a:lnTo>
                  <a:pt x="551727" y="6214"/>
                </a:lnTo>
                <a:lnTo>
                  <a:pt x="588806" y="13800"/>
                </a:lnTo>
                <a:lnTo>
                  <a:pt x="624774" y="24207"/>
                </a:lnTo>
                <a:lnTo>
                  <a:pt x="659508" y="37314"/>
                </a:lnTo>
                <a:lnTo>
                  <a:pt x="692887" y="52998"/>
                </a:lnTo>
                <a:lnTo>
                  <a:pt x="724789" y="71138"/>
                </a:lnTo>
                <a:lnTo>
                  <a:pt x="755090" y="91610"/>
                </a:lnTo>
                <a:lnTo>
                  <a:pt x="783670" y="114293"/>
                </a:lnTo>
                <a:lnTo>
                  <a:pt x="810406" y="139065"/>
                </a:lnTo>
                <a:lnTo>
                  <a:pt x="835175" y="165802"/>
                </a:lnTo>
                <a:lnTo>
                  <a:pt x="857855" y="194383"/>
                </a:lnTo>
                <a:lnTo>
                  <a:pt x="878325" y="224685"/>
                </a:lnTo>
                <a:lnTo>
                  <a:pt x="896462" y="256586"/>
                </a:lnTo>
                <a:lnTo>
                  <a:pt x="912144" y="289964"/>
                </a:lnTo>
                <a:lnTo>
                  <a:pt x="925249" y="324697"/>
                </a:lnTo>
                <a:lnTo>
                  <a:pt x="935654" y="360662"/>
                </a:lnTo>
                <a:lnTo>
                  <a:pt x="943238" y="397736"/>
                </a:lnTo>
                <a:lnTo>
                  <a:pt x="947878" y="435798"/>
                </a:lnTo>
                <a:lnTo>
                  <a:pt x="949451" y="474726"/>
                </a:lnTo>
                <a:lnTo>
                  <a:pt x="947878" y="513653"/>
                </a:lnTo>
                <a:lnTo>
                  <a:pt x="943238" y="551715"/>
                </a:lnTo>
                <a:lnTo>
                  <a:pt x="935654" y="588789"/>
                </a:lnTo>
                <a:lnTo>
                  <a:pt x="925249" y="624754"/>
                </a:lnTo>
                <a:lnTo>
                  <a:pt x="912144" y="659487"/>
                </a:lnTo>
                <a:lnTo>
                  <a:pt x="896462" y="692865"/>
                </a:lnTo>
                <a:lnTo>
                  <a:pt x="878325" y="724766"/>
                </a:lnTo>
                <a:lnTo>
                  <a:pt x="857855" y="755068"/>
                </a:lnTo>
                <a:lnTo>
                  <a:pt x="835175" y="783649"/>
                </a:lnTo>
                <a:lnTo>
                  <a:pt x="810406" y="810387"/>
                </a:lnTo>
                <a:lnTo>
                  <a:pt x="783670" y="835158"/>
                </a:lnTo>
                <a:lnTo>
                  <a:pt x="755090" y="857841"/>
                </a:lnTo>
                <a:lnTo>
                  <a:pt x="724789" y="878313"/>
                </a:lnTo>
                <a:lnTo>
                  <a:pt x="692887" y="896453"/>
                </a:lnTo>
                <a:lnTo>
                  <a:pt x="659508" y="912137"/>
                </a:lnTo>
                <a:lnTo>
                  <a:pt x="624774" y="925244"/>
                </a:lnTo>
                <a:lnTo>
                  <a:pt x="588806" y="935651"/>
                </a:lnTo>
                <a:lnTo>
                  <a:pt x="551727" y="943237"/>
                </a:lnTo>
                <a:lnTo>
                  <a:pt x="513660" y="947877"/>
                </a:lnTo>
                <a:lnTo>
                  <a:pt x="474726" y="949452"/>
                </a:lnTo>
                <a:lnTo>
                  <a:pt x="435791" y="947877"/>
                </a:lnTo>
                <a:lnTo>
                  <a:pt x="397724" y="943237"/>
                </a:lnTo>
                <a:lnTo>
                  <a:pt x="360645" y="935651"/>
                </a:lnTo>
                <a:lnTo>
                  <a:pt x="324677" y="925244"/>
                </a:lnTo>
                <a:lnTo>
                  <a:pt x="289943" y="912137"/>
                </a:lnTo>
                <a:lnTo>
                  <a:pt x="256564" y="896453"/>
                </a:lnTo>
                <a:lnTo>
                  <a:pt x="224662" y="878313"/>
                </a:lnTo>
                <a:lnTo>
                  <a:pt x="194361" y="857841"/>
                </a:lnTo>
                <a:lnTo>
                  <a:pt x="165781" y="835158"/>
                </a:lnTo>
                <a:lnTo>
                  <a:pt x="139045" y="810387"/>
                </a:lnTo>
                <a:lnTo>
                  <a:pt x="114276" y="783649"/>
                </a:lnTo>
                <a:lnTo>
                  <a:pt x="91596" y="755068"/>
                </a:lnTo>
                <a:lnTo>
                  <a:pt x="71126" y="724766"/>
                </a:lnTo>
                <a:lnTo>
                  <a:pt x="52989" y="692865"/>
                </a:lnTo>
                <a:lnTo>
                  <a:pt x="37307" y="659487"/>
                </a:lnTo>
                <a:lnTo>
                  <a:pt x="24202" y="624754"/>
                </a:lnTo>
                <a:lnTo>
                  <a:pt x="13797" y="588789"/>
                </a:lnTo>
                <a:lnTo>
                  <a:pt x="6213" y="551715"/>
                </a:lnTo>
                <a:lnTo>
                  <a:pt x="1573" y="513653"/>
                </a:lnTo>
                <a:lnTo>
                  <a:pt x="0" y="474726"/>
                </a:lnTo>
                <a:close/>
              </a:path>
            </a:pathLst>
          </a:custGeom>
          <a:ln w="3810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660" y="1653539"/>
            <a:ext cx="528828" cy="528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188" y="2827019"/>
            <a:ext cx="519684" cy="518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0956" y="3916679"/>
            <a:ext cx="423672" cy="582168"/>
          </a:xfrm>
          <a:custGeom>
            <a:avLst/>
            <a:gdLst/>
            <a:ahLst/>
            <a:cxnLst/>
            <a:rect l="l" t="t" r="r" b="b"/>
            <a:pathLst>
              <a:path w="423672" h="582168">
                <a:moveTo>
                  <a:pt x="245991" y="344042"/>
                </a:moveTo>
                <a:lnTo>
                  <a:pt x="281106" y="344043"/>
                </a:lnTo>
                <a:lnTo>
                  <a:pt x="266701" y="238125"/>
                </a:lnTo>
                <a:lnTo>
                  <a:pt x="26479" y="238125"/>
                </a:lnTo>
                <a:lnTo>
                  <a:pt x="28440" y="223819"/>
                </a:lnTo>
                <a:lnTo>
                  <a:pt x="33969" y="211009"/>
                </a:lnTo>
                <a:lnTo>
                  <a:pt x="42530" y="200224"/>
                </a:lnTo>
                <a:lnTo>
                  <a:pt x="53592" y="191994"/>
                </a:lnTo>
                <a:lnTo>
                  <a:pt x="66619" y="186849"/>
                </a:lnTo>
                <a:lnTo>
                  <a:pt x="79438" y="185293"/>
                </a:lnTo>
                <a:lnTo>
                  <a:pt x="344233" y="185293"/>
                </a:lnTo>
                <a:lnTo>
                  <a:pt x="291274" y="132334"/>
                </a:lnTo>
                <a:lnTo>
                  <a:pt x="132397" y="132334"/>
                </a:lnTo>
                <a:lnTo>
                  <a:pt x="118816" y="3732"/>
                </a:lnTo>
                <a:lnTo>
                  <a:pt x="109281" y="13516"/>
                </a:lnTo>
                <a:lnTo>
                  <a:pt x="105918" y="26416"/>
                </a:lnTo>
                <a:lnTo>
                  <a:pt x="105918" y="158750"/>
                </a:lnTo>
                <a:lnTo>
                  <a:pt x="79438" y="158750"/>
                </a:lnTo>
                <a:lnTo>
                  <a:pt x="64910" y="160074"/>
                </a:lnTo>
                <a:lnTo>
                  <a:pt x="51256" y="163891"/>
                </a:lnTo>
                <a:lnTo>
                  <a:pt x="38714" y="169963"/>
                </a:lnTo>
                <a:lnTo>
                  <a:pt x="27519" y="178052"/>
                </a:lnTo>
                <a:lnTo>
                  <a:pt x="10118" y="199338"/>
                </a:lnTo>
                <a:lnTo>
                  <a:pt x="4384" y="212059"/>
                </a:lnTo>
                <a:lnTo>
                  <a:pt x="944" y="225851"/>
                </a:lnTo>
                <a:lnTo>
                  <a:pt x="0" y="238125"/>
                </a:lnTo>
                <a:lnTo>
                  <a:pt x="0" y="502793"/>
                </a:lnTo>
                <a:lnTo>
                  <a:pt x="1325" y="517302"/>
                </a:lnTo>
                <a:lnTo>
                  <a:pt x="5142" y="530940"/>
                </a:lnTo>
                <a:lnTo>
                  <a:pt x="11215" y="543472"/>
                </a:lnTo>
                <a:lnTo>
                  <a:pt x="19308" y="554658"/>
                </a:lnTo>
                <a:lnTo>
                  <a:pt x="29184" y="564264"/>
                </a:lnTo>
                <a:lnTo>
                  <a:pt x="40607" y="572051"/>
                </a:lnTo>
                <a:lnTo>
                  <a:pt x="33236" y="528680"/>
                </a:lnTo>
                <a:lnTo>
                  <a:pt x="28062" y="515682"/>
                </a:lnTo>
                <a:lnTo>
                  <a:pt x="26479" y="502793"/>
                </a:lnTo>
                <a:lnTo>
                  <a:pt x="397192" y="502793"/>
                </a:lnTo>
                <a:lnTo>
                  <a:pt x="291274" y="344043"/>
                </a:lnTo>
                <a:lnTo>
                  <a:pt x="291274" y="396875"/>
                </a:lnTo>
                <a:lnTo>
                  <a:pt x="238315" y="396875"/>
                </a:lnTo>
                <a:lnTo>
                  <a:pt x="238315" y="449834"/>
                </a:lnTo>
                <a:lnTo>
                  <a:pt x="185356" y="449834"/>
                </a:lnTo>
                <a:lnTo>
                  <a:pt x="185356" y="396875"/>
                </a:lnTo>
                <a:lnTo>
                  <a:pt x="132397" y="396875"/>
                </a:lnTo>
                <a:lnTo>
                  <a:pt x="132397" y="344043"/>
                </a:lnTo>
                <a:lnTo>
                  <a:pt x="185356" y="344043"/>
                </a:lnTo>
                <a:lnTo>
                  <a:pt x="185356" y="291084"/>
                </a:lnTo>
                <a:lnTo>
                  <a:pt x="238315" y="291084"/>
                </a:lnTo>
                <a:lnTo>
                  <a:pt x="238315" y="344043"/>
                </a:lnTo>
                <a:lnTo>
                  <a:pt x="245991" y="344042"/>
                </a:lnTo>
                <a:close/>
              </a:path>
              <a:path w="423672" h="582168">
                <a:moveTo>
                  <a:pt x="132397" y="0"/>
                </a:moveTo>
                <a:lnTo>
                  <a:pt x="132397" y="52959"/>
                </a:lnTo>
                <a:lnTo>
                  <a:pt x="132397" y="26416"/>
                </a:lnTo>
                <a:lnTo>
                  <a:pt x="291274" y="26416"/>
                </a:lnTo>
                <a:lnTo>
                  <a:pt x="132397" y="0"/>
                </a:lnTo>
                <a:close/>
              </a:path>
              <a:path w="423672" h="582168">
                <a:moveTo>
                  <a:pt x="65125" y="553792"/>
                </a:moveTo>
                <a:lnTo>
                  <a:pt x="52300" y="548270"/>
                </a:lnTo>
                <a:lnTo>
                  <a:pt x="41493" y="539721"/>
                </a:lnTo>
                <a:lnTo>
                  <a:pt x="33236" y="528680"/>
                </a:lnTo>
                <a:lnTo>
                  <a:pt x="40607" y="572051"/>
                </a:lnTo>
                <a:lnTo>
                  <a:pt x="53341" y="577783"/>
                </a:lnTo>
                <a:lnTo>
                  <a:pt x="67148" y="581223"/>
                </a:lnTo>
                <a:lnTo>
                  <a:pt x="79438" y="582168"/>
                </a:lnTo>
                <a:lnTo>
                  <a:pt x="344233" y="582168"/>
                </a:lnTo>
                <a:lnTo>
                  <a:pt x="358761" y="580843"/>
                </a:lnTo>
                <a:lnTo>
                  <a:pt x="372415" y="577026"/>
                </a:lnTo>
                <a:lnTo>
                  <a:pt x="396152" y="562865"/>
                </a:lnTo>
                <a:lnTo>
                  <a:pt x="413553" y="541579"/>
                </a:lnTo>
                <a:lnTo>
                  <a:pt x="422727" y="515066"/>
                </a:lnTo>
                <a:lnTo>
                  <a:pt x="423672" y="502793"/>
                </a:lnTo>
                <a:lnTo>
                  <a:pt x="423672" y="238125"/>
                </a:lnTo>
                <a:lnTo>
                  <a:pt x="422346" y="223615"/>
                </a:lnTo>
                <a:lnTo>
                  <a:pt x="418529" y="209977"/>
                </a:lnTo>
                <a:lnTo>
                  <a:pt x="404363" y="186259"/>
                </a:lnTo>
                <a:lnTo>
                  <a:pt x="383064" y="168866"/>
                </a:lnTo>
                <a:lnTo>
                  <a:pt x="356523" y="159694"/>
                </a:lnTo>
                <a:lnTo>
                  <a:pt x="344233" y="158750"/>
                </a:lnTo>
                <a:lnTo>
                  <a:pt x="317753" y="158750"/>
                </a:lnTo>
                <a:lnTo>
                  <a:pt x="317753" y="26416"/>
                </a:lnTo>
                <a:lnTo>
                  <a:pt x="314007" y="12858"/>
                </a:lnTo>
                <a:lnTo>
                  <a:pt x="304194" y="3350"/>
                </a:lnTo>
                <a:lnTo>
                  <a:pt x="291274" y="0"/>
                </a:lnTo>
                <a:lnTo>
                  <a:pt x="132397" y="0"/>
                </a:lnTo>
                <a:lnTo>
                  <a:pt x="291274" y="26416"/>
                </a:lnTo>
                <a:lnTo>
                  <a:pt x="291274" y="52959"/>
                </a:lnTo>
                <a:lnTo>
                  <a:pt x="132397" y="52959"/>
                </a:lnTo>
                <a:lnTo>
                  <a:pt x="132397" y="0"/>
                </a:lnTo>
                <a:lnTo>
                  <a:pt x="118816" y="3732"/>
                </a:lnTo>
                <a:lnTo>
                  <a:pt x="132397" y="132334"/>
                </a:lnTo>
                <a:lnTo>
                  <a:pt x="132397" y="79375"/>
                </a:lnTo>
                <a:lnTo>
                  <a:pt x="291274" y="79375"/>
                </a:lnTo>
                <a:lnTo>
                  <a:pt x="291274" y="132334"/>
                </a:lnTo>
                <a:lnTo>
                  <a:pt x="344233" y="185293"/>
                </a:lnTo>
                <a:lnTo>
                  <a:pt x="358562" y="187247"/>
                </a:lnTo>
                <a:lnTo>
                  <a:pt x="371400" y="192757"/>
                </a:lnTo>
                <a:lnTo>
                  <a:pt x="382213" y="201293"/>
                </a:lnTo>
                <a:lnTo>
                  <a:pt x="390467" y="212326"/>
                </a:lnTo>
                <a:lnTo>
                  <a:pt x="395630" y="225326"/>
                </a:lnTo>
                <a:lnTo>
                  <a:pt x="397192" y="238125"/>
                </a:lnTo>
                <a:lnTo>
                  <a:pt x="266701" y="238125"/>
                </a:lnTo>
                <a:lnTo>
                  <a:pt x="281106" y="344043"/>
                </a:lnTo>
                <a:lnTo>
                  <a:pt x="291274" y="344043"/>
                </a:lnTo>
                <a:lnTo>
                  <a:pt x="397192" y="502793"/>
                </a:lnTo>
                <a:lnTo>
                  <a:pt x="395235" y="517092"/>
                </a:lnTo>
                <a:lnTo>
                  <a:pt x="389720" y="529914"/>
                </a:lnTo>
                <a:lnTo>
                  <a:pt x="381176" y="540724"/>
                </a:lnTo>
                <a:lnTo>
                  <a:pt x="370138" y="548986"/>
                </a:lnTo>
                <a:lnTo>
                  <a:pt x="357135" y="554167"/>
                </a:lnTo>
                <a:lnTo>
                  <a:pt x="344233" y="555752"/>
                </a:lnTo>
                <a:lnTo>
                  <a:pt x="79438" y="555752"/>
                </a:lnTo>
                <a:lnTo>
                  <a:pt x="65125" y="553792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936" y="4928616"/>
            <a:ext cx="740664" cy="73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200" y="2578608"/>
            <a:ext cx="4102608" cy="3371088"/>
          </a:xfrm>
          <a:custGeom>
            <a:avLst/>
            <a:gdLst/>
            <a:ahLst/>
            <a:cxnLst/>
            <a:rect l="l" t="t" r="r" b="b"/>
            <a:pathLst>
              <a:path w="4102608" h="3371088">
                <a:moveTo>
                  <a:pt x="0" y="3371088"/>
                </a:moveTo>
                <a:lnTo>
                  <a:pt x="4102608" y="3371088"/>
                </a:lnTo>
                <a:lnTo>
                  <a:pt x="4102608" y="0"/>
                </a:lnTo>
                <a:lnTo>
                  <a:pt x="0" y="0"/>
                </a:lnTo>
                <a:lnTo>
                  <a:pt x="0" y="3371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6900" y="269793"/>
            <a:ext cx="53448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Good</a:t>
            </a:r>
            <a:r>
              <a:rPr sz="2800" spc="-5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g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y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mic</a:t>
            </a:r>
            <a:r>
              <a:rPr sz="2800" spc="-10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nt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ol</a:t>
            </a:r>
            <a:r>
              <a:rPr sz="2800" spc="-83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may</a:t>
            </a:r>
            <a:r>
              <a:rPr sz="2800" spc="2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h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lp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62485" y="269793"/>
            <a:ext cx="1576359" cy="807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011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ce</a:t>
            </a:r>
            <a:endParaRPr sz="2800">
              <a:latin typeface="Arial"/>
              <a:cs typeface="Arial"/>
            </a:endParaRPr>
          </a:p>
          <a:p>
            <a:pPr marL="48723">
              <a:lnSpc>
                <a:spcPts val="3219"/>
              </a:lnSpc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f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775" spc="0" baseline="26637" dirty="0">
                <a:solidFill>
                  <a:srgbClr val="6382C3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900" y="696266"/>
            <a:ext cx="57271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0768" y="696266"/>
            <a:ext cx="63206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2210" y="696266"/>
            <a:ext cx="67151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4878" y="696266"/>
            <a:ext cx="130553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800" spc="9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v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ri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0508" y="696266"/>
            <a:ext cx="3751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4643" y="696266"/>
            <a:ext cx="17195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800" spc="-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VI</a:t>
            </a:r>
            <a:r>
              <a:rPr sz="2800" spc="19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800" spc="4" dirty="0">
                <a:solidFill>
                  <a:srgbClr val="6382C3"/>
                </a:solidFill>
                <a:latin typeface="Arial"/>
                <a:cs typeface="Arial"/>
              </a:rPr>
              <a:t>-</a:t>
            </a:r>
            <a:r>
              <a:rPr sz="2800" spc="0" dirty="0">
                <a:solidFill>
                  <a:srgbClr val="6382C3"/>
                </a:solidFill>
                <a:latin typeface="Arial"/>
                <a:cs typeface="Arial"/>
              </a:rPr>
              <a:t>19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530" y="6361964"/>
            <a:ext cx="950811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</a:t>
            </a:r>
            <a:r>
              <a:rPr sz="110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.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-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etab</a:t>
            </a:r>
            <a:r>
              <a:rPr sz="110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yn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r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4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: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1;</a:t>
            </a:r>
            <a:r>
              <a:rPr sz="110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UK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.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orona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us and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etes.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ht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ps: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//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www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d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b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etes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or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g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uk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b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_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n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w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s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co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r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n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v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r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67741" y="6507733"/>
            <a:ext cx="124386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lang="en-US" sz="1100" dirty="0">
                <a:solidFill>
                  <a:srgbClr val="9C9C9C"/>
                </a:solidFill>
                <a:latin typeface="Arial"/>
                <a:cs typeface="Arial"/>
              </a:rPr>
              <a:t>4</a:t>
            </a:r>
          </a:p>
          <a:p>
            <a:pPr marL="12700">
              <a:lnSpc>
                <a:spcPts val="1230"/>
              </a:lnSpc>
              <a:spcBef>
                <a:spcPts val="61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530" y="6529604"/>
            <a:ext cx="13336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(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acc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ssed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pr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0768" y="1540764"/>
            <a:ext cx="7071359" cy="2823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9">
              <a:lnSpc>
                <a:spcPct val="95825"/>
              </a:lnSpc>
              <a:spcBef>
                <a:spcPts val="450"/>
              </a:spcBef>
            </a:pP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tients should</a:t>
            </a:r>
            <a:r>
              <a:rPr sz="2400" spc="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be adv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sed</a:t>
            </a:r>
            <a:r>
              <a:rPr sz="2400" spc="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625729" marR="1455221" indent="-533400">
              <a:lnSpc>
                <a:spcPts val="2883"/>
              </a:lnSpc>
              <a:spcBef>
                <a:spcPts val="3003"/>
              </a:spcBef>
              <a:tabLst>
                <a:tab pos="622300" algn="l"/>
              </a:tabLst>
            </a:pPr>
            <a:r>
              <a:rPr sz="2400" spc="0" dirty="0">
                <a:solidFill>
                  <a:srgbClr val="6382C3"/>
                </a:solidFill>
                <a:latin typeface="Wingdings"/>
                <a:cs typeface="Wingdings"/>
              </a:rPr>
              <a:t></a:t>
            </a:r>
            <a:r>
              <a:rPr sz="2400" spc="0" dirty="0">
                <a:solidFill>
                  <a:srgbClr val="6382C3"/>
                </a:solidFill>
                <a:latin typeface="Times New Roman"/>
                <a:cs typeface="Times New Roman"/>
              </a:rPr>
              <a:t>	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Moni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or</a:t>
            </a:r>
            <a:r>
              <a:rPr sz="2400" b="1" spc="-25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their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6382C3"/>
                </a:solidFill>
                <a:latin typeface="Arial"/>
                <a:cs typeface="Arial"/>
              </a:rPr>
              <a:t>b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lood</a:t>
            </a:r>
            <a:r>
              <a:rPr sz="2400" b="1" spc="-1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gluco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levels </a:t>
            </a:r>
            <a:endParaRPr sz="2400">
              <a:latin typeface="Arial"/>
              <a:cs typeface="Arial"/>
            </a:endParaRPr>
          </a:p>
          <a:p>
            <a:pPr marL="625729" marR="1455221">
              <a:lnSpc>
                <a:spcPts val="2759"/>
              </a:lnSpc>
              <a:spcBef>
                <a:spcPts val="126"/>
              </a:spcBef>
              <a:tabLst>
                <a:tab pos="622300" algn="l"/>
              </a:tabLst>
            </a:pP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more</a:t>
            </a:r>
            <a:r>
              <a:rPr sz="2400" b="1" spc="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f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eq</a:t>
            </a:r>
            <a:r>
              <a:rPr sz="2400" b="1" spc="-4" dirty="0">
                <a:solidFill>
                  <a:srgbClr val="6382C3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entl</a:t>
            </a:r>
            <a:r>
              <a:rPr sz="2400" b="1" spc="-19" dirty="0">
                <a:solidFill>
                  <a:srgbClr val="6382C3"/>
                </a:solidFill>
                <a:latin typeface="Arial"/>
                <a:cs typeface="Arial"/>
              </a:rPr>
              <a:t>y</a:t>
            </a:r>
            <a:r>
              <a:rPr sz="2400" spc="0" baseline="25364" dirty="0">
                <a:solidFill>
                  <a:srgbClr val="6382C3"/>
                </a:solidFill>
                <a:latin typeface="Arial"/>
                <a:cs typeface="Arial"/>
              </a:rPr>
              <a:t>1,2</a:t>
            </a:r>
            <a:endParaRPr sz="1600">
              <a:latin typeface="Arial"/>
              <a:cs typeface="Arial"/>
            </a:endParaRPr>
          </a:p>
          <a:p>
            <a:pPr marL="92329">
              <a:lnSpc>
                <a:spcPts val="2883"/>
              </a:lnSpc>
              <a:spcBef>
                <a:spcPts val="3005"/>
              </a:spcBef>
            </a:pPr>
            <a:r>
              <a:rPr sz="2400" spc="0" dirty="0">
                <a:solidFill>
                  <a:srgbClr val="6382C3"/>
                </a:solidFill>
                <a:latin typeface="Wingdings"/>
                <a:cs typeface="Wingdings"/>
              </a:rPr>
              <a:t></a:t>
            </a:r>
            <a:r>
              <a:rPr sz="2400" spc="0" dirty="0">
                <a:solidFill>
                  <a:srgbClr val="6382C3"/>
                </a:solidFill>
                <a:latin typeface="Times New Roman"/>
                <a:cs typeface="Times New Roman"/>
              </a:rPr>
              <a:t>  </a:t>
            </a:r>
            <a:r>
              <a:rPr sz="2400" spc="259" dirty="0">
                <a:solidFill>
                  <a:srgbClr val="6382C3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Moni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or</a:t>
            </a:r>
            <a:r>
              <a:rPr sz="2400" b="1" spc="-2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for signs</a:t>
            </a:r>
            <a:r>
              <a:rPr sz="2400" b="1" spc="-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of h</a:t>
            </a:r>
            <a:r>
              <a:rPr sz="2400" b="1" spc="-34" dirty="0">
                <a:solidFill>
                  <a:srgbClr val="6382C3"/>
                </a:solidFill>
                <a:latin typeface="Arial"/>
                <a:cs typeface="Arial"/>
              </a:rPr>
              <a:t>y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pergl</a:t>
            </a:r>
            <a:r>
              <a:rPr sz="2400" b="1" spc="-25" dirty="0">
                <a:solidFill>
                  <a:srgbClr val="6382C3"/>
                </a:solidFill>
                <a:latin typeface="Arial"/>
                <a:cs typeface="Arial"/>
              </a:rPr>
              <a:t>y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400" b="1" spc="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6382C3"/>
                </a:solidFill>
                <a:latin typeface="Arial"/>
                <a:cs typeface="Arial"/>
              </a:rPr>
              <a:t>emi</a:t>
            </a:r>
            <a:r>
              <a:rPr sz="2400" b="1" spc="1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400" spc="0" baseline="25364" dirty="0">
                <a:solidFill>
                  <a:srgbClr val="6382C3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2436" y="1540764"/>
            <a:ext cx="327812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9"/>
              </a:spcBef>
            </a:pPr>
            <a:endParaRPr sz="900"/>
          </a:p>
          <a:p>
            <a:pPr marL="558419" marR="516138" indent="573277">
              <a:lnSpc>
                <a:spcPct val="100041"/>
              </a:lnSpc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Optimal gl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caemic con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7200" y="3688079"/>
            <a:ext cx="4102608" cy="2261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0"/>
              </a:spcBef>
            </a:pPr>
            <a:endParaRPr sz="650"/>
          </a:p>
          <a:p>
            <a:pPr marL="1660740" marR="1062484" algn="ctr">
              <a:lnSpc>
                <a:spcPct val="95825"/>
              </a:lnSpc>
              <a:spcBef>
                <a:spcPts val="10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Adhe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ence</a:t>
            </a:r>
            <a:endParaRPr sz="2000">
              <a:latin typeface="Arial"/>
              <a:cs typeface="Arial"/>
            </a:endParaRPr>
          </a:p>
          <a:p>
            <a:pPr marL="1526628" marR="859882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  <a:p>
            <a:pPr marL="1648333" marR="914794" indent="-89915">
              <a:lnSpc>
                <a:spcPct val="100041"/>
              </a:lnSpc>
              <a:spcBef>
                <a:spcPts val="4184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assur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nce and support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952" y="1383791"/>
            <a:ext cx="4102608" cy="1103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382903" marR="516138" indent="573277">
              <a:lnSpc>
                <a:spcPct val="100041"/>
              </a:lnSpc>
              <a:spcBef>
                <a:spcPts val="1185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Optimal gl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caemic con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3148" y="1857755"/>
            <a:ext cx="7071359" cy="3895344"/>
          </a:xfrm>
          <a:custGeom>
            <a:avLst/>
            <a:gdLst/>
            <a:ahLst/>
            <a:cxnLst/>
            <a:rect l="l" t="t" r="r" b="b"/>
            <a:pathLst>
              <a:path w="7071359" h="3895344">
                <a:moveTo>
                  <a:pt x="0" y="3895344"/>
                </a:moveTo>
                <a:lnTo>
                  <a:pt x="7071359" y="3895344"/>
                </a:lnTo>
                <a:lnTo>
                  <a:pt x="7071359" y="0"/>
                </a:lnTo>
                <a:lnTo>
                  <a:pt x="0" y="0"/>
                </a:lnTo>
                <a:lnTo>
                  <a:pt x="0" y="3895344"/>
                </a:lnTo>
                <a:close/>
              </a:path>
            </a:pathLst>
          </a:custGeom>
          <a:solidFill>
            <a:srgbClr val="FBD9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2436" y="2653284"/>
            <a:ext cx="3278124" cy="832103"/>
          </a:xfrm>
          <a:custGeom>
            <a:avLst/>
            <a:gdLst/>
            <a:ahLst/>
            <a:cxnLst/>
            <a:rect l="l" t="t" r="r" b="b"/>
            <a:pathLst>
              <a:path w="3278124" h="832103">
                <a:moveTo>
                  <a:pt x="0" y="832103"/>
                </a:moveTo>
                <a:lnTo>
                  <a:pt x="3278124" y="832103"/>
                </a:lnTo>
                <a:lnTo>
                  <a:pt x="3278124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EF41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7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7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7"/>
                </a:lnTo>
                <a:close/>
              </a:path>
            </a:pathLst>
          </a:custGeom>
          <a:ln w="381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513653"/>
                </a:lnTo>
                <a:lnTo>
                  <a:pt x="6213" y="551715"/>
                </a:lnTo>
                <a:lnTo>
                  <a:pt x="13797" y="588789"/>
                </a:lnTo>
                <a:lnTo>
                  <a:pt x="24202" y="624754"/>
                </a:lnTo>
                <a:lnTo>
                  <a:pt x="37307" y="659487"/>
                </a:lnTo>
                <a:lnTo>
                  <a:pt x="52989" y="692865"/>
                </a:lnTo>
                <a:lnTo>
                  <a:pt x="71126" y="724766"/>
                </a:lnTo>
                <a:lnTo>
                  <a:pt x="91596" y="755068"/>
                </a:lnTo>
                <a:lnTo>
                  <a:pt x="114276" y="783649"/>
                </a:lnTo>
                <a:lnTo>
                  <a:pt x="139045" y="810387"/>
                </a:lnTo>
                <a:lnTo>
                  <a:pt x="165781" y="835158"/>
                </a:lnTo>
                <a:lnTo>
                  <a:pt x="194361" y="857841"/>
                </a:lnTo>
                <a:lnTo>
                  <a:pt x="224662" y="878313"/>
                </a:lnTo>
                <a:lnTo>
                  <a:pt x="256564" y="896453"/>
                </a:lnTo>
                <a:lnTo>
                  <a:pt x="289943" y="912137"/>
                </a:lnTo>
                <a:lnTo>
                  <a:pt x="324677" y="925244"/>
                </a:lnTo>
                <a:lnTo>
                  <a:pt x="360645" y="935651"/>
                </a:lnTo>
                <a:lnTo>
                  <a:pt x="397724" y="943237"/>
                </a:lnTo>
                <a:lnTo>
                  <a:pt x="435791" y="947877"/>
                </a:lnTo>
                <a:lnTo>
                  <a:pt x="474726" y="949452"/>
                </a:lnTo>
                <a:lnTo>
                  <a:pt x="513660" y="947877"/>
                </a:lnTo>
                <a:lnTo>
                  <a:pt x="551727" y="943237"/>
                </a:lnTo>
                <a:lnTo>
                  <a:pt x="588806" y="935651"/>
                </a:lnTo>
                <a:lnTo>
                  <a:pt x="624774" y="925244"/>
                </a:lnTo>
                <a:lnTo>
                  <a:pt x="659508" y="912137"/>
                </a:lnTo>
                <a:lnTo>
                  <a:pt x="692887" y="896453"/>
                </a:lnTo>
                <a:lnTo>
                  <a:pt x="724789" y="878313"/>
                </a:lnTo>
                <a:lnTo>
                  <a:pt x="755090" y="857841"/>
                </a:lnTo>
                <a:lnTo>
                  <a:pt x="783670" y="835158"/>
                </a:lnTo>
                <a:lnTo>
                  <a:pt x="810406" y="810387"/>
                </a:lnTo>
                <a:lnTo>
                  <a:pt x="835175" y="783649"/>
                </a:lnTo>
                <a:lnTo>
                  <a:pt x="857855" y="755068"/>
                </a:lnTo>
                <a:lnTo>
                  <a:pt x="878325" y="724766"/>
                </a:lnTo>
                <a:lnTo>
                  <a:pt x="896462" y="692865"/>
                </a:lnTo>
                <a:lnTo>
                  <a:pt x="912144" y="659487"/>
                </a:lnTo>
                <a:lnTo>
                  <a:pt x="925249" y="624754"/>
                </a:lnTo>
                <a:lnTo>
                  <a:pt x="935654" y="588789"/>
                </a:lnTo>
                <a:lnTo>
                  <a:pt x="943238" y="551715"/>
                </a:lnTo>
                <a:lnTo>
                  <a:pt x="947878" y="513653"/>
                </a:lnTo>
                <a:lnTo>
                  <a:pt x="949451" y="474726"/>
                </a:lnTo>
                <a:lnTo>
                  <a:pt x="947878" y="435798"/>
                </a:lnTo>
                <a:lnTo>
                  <a:pt x="943238" y="397736"/>
                </a:lnTo>
                <a:lnTo>
                  <a:pt x="935654" y="360662"/>
                </a:lnTo>
                <a:lnTo>
                  <a:pt x="925249" y="324697"/>
                </a:lnTo>
                <a:lnTo>
                  <a:pt x="912144" y="289964"/>
                </a:lnTo>
                <a:lnTo>
                  <a:pt x="896462" y="256586"/>
                </a:lnTo>
                <a:lnTo>
                  <a:pt x="878325" y="224685"/>
                </a:lnTo>
                <a:lnTo>
                  <a:pt x="857855" y="194383"/>
                </a:lnTo>
                <a:lnTo>
                  <a:pt x="835175" y="165802"/>
                </a:lnTo>
                <a:lnTo>
                  <a:pt x="810406" y="139065"/>
                </a:lnTo>
                <a:lnTo>
                  <a:pt x="783670" y="114293"/>
                </a:lnTo>
                <a:lnTo>
                  <a:pt x="755090" y="91610"/>
                </a:lnTo>
                <a:lnTo>
                  <a:pt x="724789" y="71138"/>
                </a:lnTo>
                <a:lnTo>
                  <a:pt x="692887" y="52998"/>
                </a:lnTo>
                <a:lnTo>
                  <a:pt x="659508" y="37314"/>
                </a:lnTo>
                <a:lnTo>
                  <a:pt x="624774" y="24207"/>
                </a:lnTo>
                <a:lnTo>
                  <a:pt x="588806" y="13800"/>
                </a:lnTo>
                <a:lnTo>
                  <a:pt x="551727" y="6214"/>
                </a:lnTo>
                <a:lnTo>
                  <a:pt x="513660" y="1574"/>
                </a:lnTo>
                <a:lnTo>
                  <a:pt x="474726" y="0"/>
                </a:lnTo>
                <a:lnTo>
                  <a:pt x="435791" y="1574"/>
                </a:lnTo>
                <a:lnTo>
                  <a:pt x="397724" y="6214"/>
                </a:lnTo>
                <a:lnTo>
                  <a:pt x="360645" y="13800"/>
                </a:lnTo>
                <a:lnTo>
                  <a:pt x="324677" y="24207"/>
                </a:lnTo>
                <a:lnTo>
                  <a:pt x="289943" y="37314"/>
                </a:lnTo>
                <a:lnTo>
                  <a:pt x="256564" y="52998"/>
                </a:lnTo>
                <a:lnTo>
                  <a:pt x="224662" y="71138"/>
                </a:lnTo>
                <a:lnTo>
                  <a:pt x="194361" y="91610"/>
                </a:lnTo>
                <a:lnTo>
                  <a:pt x="165781" y="114293"/>
                </a:lnTo>
                <a:lnTo>
                  <a:pt x="139045" y="139065"/>
                </a:lnTo>
                <a:lnTo>
                  <a:pt x="114276" y="165802"/>
                </a:lnTo>
                <a:lnTo>
                  <a:pt x="91596" y="194383"/>
                </a:lnTo>
                <a:lnTo>
                  <a:pt x="71126" y="224685"/>
                </a:lnTo>
                <a:lnTo>
                  <a:pt x="52989" y="256586"/>
                </a:lnTo>
                <a:lnTo>
                  <a:pt x="37307" y="289964"/>
                </a:lnTo>
                <a:lnTo>
                  <a:pt x="24202" y="324697"/>
                </a:lnTo>
                <a:lnTo>
                  <a:pt x="13797" y="360662"/>
                </a:lnTo>
                <a:lnTo>
                  <a:pt x="6213" y="397736"/>
                </a:lnTo>
                <a:lnTo>
                  <a:pt x="1573" y="435798"/>
                </a:lnTo>
                <a:lnTo>
                  <a:pt x="0" y="474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435798"/>
                </a:lnTo>
                <a:lnTo>
                  <a:pt x="6213" y="397736"/>
                </a:lnTo>
                <a:lnTo>
                  <a:pt x="13797" y="360662"/>
                </a:lnTo>
                <a:lnTo>
                  <a:pt x="24202" y="324697"/>
                </a:lnTo>
                <a:lnTo>
                  <a:pt x="37307" y="289964"/>
                </a:lnTo>
                <a:lnTo>
                  <a:pt x="52989" y="256586"/>
                </a:lnTo>
                <a:lnTo>
                  <a:pt x="71126" y="224685"/>
                </a:lnTo>
                <a:lnTo>
                  <a:pt x="91596" y="194383"/>
                </a:lnTo>
                <a:lnTo>
                  <a:pt x="114276" y="165802"/>
                </a:lnTo>
                <a:lnTo>
                  <a:pt x="139045" y="139065"/>
                </a:lnTo>
                <a:lnTo>
                  <a:pt x="165781" y="114293"/>
                </a:lnTo>
                <a:lnTo>
                  <a:pt x="194361" y="91610"/>
                </a:lnTo>
                <a:lnTo>
                  <a:pt x="224662" y="71138"/>
                </a:lnTo>
                <a:lnTo>
                  <a:pt x="256564" y="52998"/>
                </a:lnTo>
                <a:lnTo>
                  <a:pt x="289943" y="37314"/>
                </a:lnTo>
                <a:lnTo>
                  <a:pt x="324677" y="24207"/>
                </a:lnTo>
                <a:lnTo>
                  <a:pt x="360645" y="13800"/>
                </a:lnTo>
                <a:lnTo>
                  <a:pt x="397724" y="6214"/>
                </a:lnTo>
                <a:lnTo>
                  <a:pt x="435791" y="1574"/>
                </a:lnTo>
                <a:lnTo>
                  <a:pt x="474726" y="0"/>
                </a:lnTo>
                <a:lnTo>
                  <a:pt x="513660" y="1574"/>
                </a:lnTo>
                <a:lnTo>
                  <a:pt x="551727" y="6214"/>
                </a:lnTo>
                <a:lnTo>
                  <a:pt x="588806" y="13800"/>
                </a:lnTo>
                <a:lnTo>
                  <a:pt x="624774" y="24207"/>
                </a:lnTo>
                <a:lnTo>
                  <a:pt x="659508" y="37314"/>
                </a:lnTo>
                <a:lnTo>
                  <a:pt x="692887" y="52998"/>
                </a:lnTo>
                <a:lnTo>
                  <a:pt x="724789" y="71138"/>
                </a:lnTo>
                <a:lnTo>
                  <a:pt x="755090" y="91610"/>
                </a:lnTo>
                <a:lnTo>
                  <a:pt x="783670" y="114293"/>
                </a:lnTo>
                <a:lnTo>
                  <a:pt x="810406" y="139065"/>
                </a:lnTo>
                <a:lnTo>
                  <a:pt x="835175" y="165802"/>
                </a:lnTo>
                <a:lnTo>
                  <a:pt x="857855" y="194383"/>
                </a:lnTo>
                <a:lnTo>
                  <a:pt x="878325" y="224685"/>
                </a:lnTo>
                <a:lnTo>
                  <a:pt x="896462" y="256586"/>
                </a:lnTo>
                <a:lnTo>
                  <a:pt x="912144" y="289964"/>
                </a:lnTo>
                <a:lnTo>
                  <a:pt x="925249" y="324697"/>
                </a:lnTo>
                <a:lnTo>
                  <a:pt x="935654" y="360662"/>
                </a:lnTo>
                <a:lnTo>
                  <a:pt x="943238" y="397736"/>
                </a:lnTo>
                <a:lnTo>
                  <a:pt x="947878" y="435798"/>
                </a:lnTo>
                <a:lnTo>
                  <a:pt x="949451" y="474726"/>
                </a:lnTo>
                <a:lnTo>
                  <a:pt x="947878" y="513653"/>
                </a:lnTo>
                <a:lnTo>
                  <a:pt x="943238" y="551715"/>
                </a:lnTo>
                <a:lnTo>
                  <a:pt x="935654" y="588789"/>
                </a:lnTo>
                <a:lnTo>
                  <a:pt x="925249" y="624754"/>
                </a:lnTo>
                <a:lnTo>
                  <a:pt x="912144" y="659487"/>
                </a:lnTo>
                <a:lnTo>
                  <a:pt x="896462" y="692865"/>
                </a:lnTo>
                <a:lnTo>
                  <a:pt x="878325" y="724766"/>
                </a:lnTo>
                <a:lnTo>
                  <a:pt x="857855" y="755068"/>
                </a:lnTo>
                <a:lnTo>
                  <a:pt x="835175" y="783649"/>
                </a:lnTo>
                <a:lnTo>
                  <a:pt x="810406" y="810387"/>
                </a:lnTo>
                <a:lnTo>
                  <a:pt x="783670" y="835158"/>
                </a:lnTo>
                <a:lnTo>
                  <a:pt x="755090" y="857841"/>
                </a:lnTo>
                <a:lnTo>
                  <a:pt x="724789" y="878313"/>
                </a:lnTo>
                <a:lnTo>
                  <a:pt x="692887" y="896453"/>
                </a:lnTo>
                <a:lnTo>
                  <a:pt x="659508" y="912137"/>
                </a:lnTo>
                <a:lnTo>
                  <a:pt x="624774" y="925244"/>
                </a:lnTo>
                <a:lnTo>
                  <a:pt x="588806" y="935651"/>
                </a:lnTo>
                <a:lnTo>
                  <a:pt x="551727" y="943237"/>
                </a:lnTo>
                <a:lnTo>
                  <a:pt x="513660" y="947877"/>
                </a:lnTo>
                <a:lnTo>
                  <a:pt x="474726" y="949452"/>
                </a:lnTo>
                <a:lnTo>
                  <a:pt x="435791" y="947877"/>
                </a:lnTo>
                <a:lnTo>
                  <a:pt x="397724" y="943237"/>
                </a:lnTo>
                <a:lnTo>
                  <a:pt x="360645" y="935651"/>
                </a:lnTo>
                <a:lnTo>
                  <a:pt x="324677" y="925244"/>
                </a:lnTo>
                <a:lnTo>
                  <a:pt x="289943" y="912137"/>
                </a:lnTo>
                <a:lnTo>
                  <a:pt x="256564" y="896453"/>
                </a:lnTo>
                <a:lnTo>
                  <a:pt x="224662" y="878313"/>
                </a:lnTo>
                <a:lnTo>
                  <a:pt x="194361" y="857841"/>
                </a:lnTo>
                <a:lnTo>
                  <a:pt x="165781" y="835158"/>
                </a:lnTo>
                <a:lnTo>
                  <a:pt x="139045" y="810387"/>
                </a:lnTo>
                <a:lnTo>
                  <a:pt x="114276" y="783649"/>
                </a:lnTo>
                <a:lnTo>
                  <a:pt x="91596" y="755068"/>
                </a:lnTo>
                <a:lnTo>
                  <a:pt x="71126" y="724766"/>
                </a:lnTo>
                <a:lnTo>
                  <a:pt x="52989" y="692865"/>
                </a:lnTo>
                <a:lnTo>
                  <a:pt x="37307" y="659487"/>
                </a:lnTo>
                <a:lnTo>
                  <a:pt x="24202" y="624754"/>
                </a:lnTo>
                <a:lnTo>
                  <a:pt x="13797" y="588789"/>
                </a:lnTo>
                <a:lnTo>
                  <a:pt x="6213" y="551715"/>
                </a:lnTo>
                <a:lnTo>
                  <a:pt x="1573" y="513653"/>
                </a:lnTo>
                <a:lnTo>
                  <a:pt x="0" y="474726"/>
                </a:lnTo>
                <a:close/>
              </a:path>
            </a:pathLst>
          </a:custGeom>
          <a:ln w="3810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8660" y="1653539"/>
            <a:ext cx="528828" cy="528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2188" y="2827019"/>
            <a:ext cx="519684" cy="518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0956" y="3916679"/>
            <a:ext cx="423672" cy="582168"/>
          </a:xfrm>
          <a:custGeom>
            <a:avLst/>
            <a:gdLst/>
            <a:ahLst/>
            <a:cxnLst/>
            <a:rect l="l" t="t" r="r" b="b"/>
            <a:pathLst>
              <a:path w="423672" h="582168">
                <a:moveTo>
                  <a:pt x="245991" y="344042"/>
                </a:moveTo>
                <a:lnTo>
                  <a:pt x="281106" y="344043"/>
                </a:lnTo>
                <a:lnTo>
                  <a:pt x="266701" y="238125"/>
                </a:lnTo>
                <a:lnTo>
                  <a:pt x="26479" y="238125"/>
                </a:lnTo>
                <a:lnTo>
                  <a:pt x="28440" y="223819"/>
                </a:lnTo>
                <a:lnTo>
                  <a:pt x="33969" y="211009"/>
                </a:lnTo>
                <a:lnTo>
                  <a:pt x="42530" y="200224"/>
                </a:lnTo>
                <a:lnTo>
                  <a:pt x="53592" y="191994"/>
                </a:lnTo>
                <a:lnTo>
                  <a:pt x="66619" y="186849"/>
                </a:lnTo>
                <a:lnTo>
                  <a:pt x="79438" y="185293"/>
                </a:lnTo>
                <a:lnTo>
                  <a:pt x="344233" y="185293"/>
                </a:lnTo>
                <a:lnTo>
                  <a:pt x="291274" y="132334"/>
                </a:lnTo>
                <a:lnTo>
                  <a:pt x="132397" y="132334"/>
                </a:lnTo>
                <a:lnTo>
                  <a:pt x="118816" y="3732"/>
                </a:lnTo>
                <a:lnTo>
                  <a:pt x="109281" y="13516"/>
                </a:lnTo>
                <a:lnTo>
                  <a:pt x="105918" y="26416"/>
                </a:lnTo>
                <a:lnTo>
                  <a:pt x="105918" y="158750"/>
                </a:lnTo>
                <a:lnTo>
                  <a:pt x="79438" y="158750"/>
                </a:lnTo>
                <a:lnTo>
                  <a:pt x="64910" y="160074"/>
                </a:lnTo>
                <a:lnTo>
                  <a:pt x="51256" y="163891"/>
                </a:lnTo>
                <a:lnTo>
                  <a:pt x="38714" y="169963"/>
                </a:lnTo>
                <a:lnTo>
                  <a:pt x="27519" y="178052"/>
                </a:lnTo>
                <a:lnTo>
                  <a:pt x="10118" y="199338"/>
                </a:lnTo>
                <a:lnTo>
                  <a:pt x="4384" y="212059"/>
                </a:lnTo>
                <a:lnTo>
                  <a:pt x="944" y="225851"/>
                </a:lnTo>
                <a:lnTo>
                  <a:pt x="0" y="238125"/>
                </a:lnTo>
                <a:lnTo>
                  <a:pt x="0" y="502793"/>
                </a:lnTo>
                <a:lnTo>
                  <a:pt x="1325" y="517302"/>
                </a:lnTo>
                <a:lnTo>
                  <a:pt x="5142" y="530940"/>
                </a:lnTo>
                <a:lnTo>
                  <a:pt x="11215" y="543472"/>
                </a:lnTo>
                <a:lnTo>
                  <a:pt x="19308" y="554658"/>
                </a:lnTo>
                <a:lnTo>
                  <a:pt x="29184" y="564264"/>
                </a:lnTo>
                <a:lnTo>
                  <a:pt x="40607" y="572051"/>
                </a:lnTo>
                <a:lnTo>
                  <a:pt x="33236" y="528680"/>
                </a:lnTo>
                <a:lnTo>
                  <a:pt x="28062" y="515682"/>
                </a:lnTo>
                <a:lnTo>
                  <a:pt x="26479" y="502793"/>
                </a:lnTo>
                <a:lnTo>
                  <a:pt x="397192" y="502793"/>
                </a:lnTo>
                <a:lnTo>
                  <a:pt x="291274" y="344043"/>
                </a:lnTo>
                <a:lnTo>
                  <a:pt x="291274" y="396875"/>
                </a:lnTo>
                <a:lnTo>
                  <a:pt x="238315" y="396875"/>
                </a:lnTo>
                <a:lnTo>
                  <a:pt x="238315" y="449834"/>
                </a:lnTo>
                <a:lnTo>
                  <a:pt x="185356" y="449834"/>
                </a:lnTo>
                <a:lnTo>
                  <a:pt x="185356" y="396875"/>
                </a:lnTo>
                <a:lnTo>
                  <a:pt x="132397" y="396875"/>
                </a:lnTo>
                <a:lnTo>
                  <a:pt x="132397" y="344043"/>
                </a:lnTo>
                <a:lnTo>
                  <a:pt x="185356" y="344043"/>
                </a:lnTo>
                <a:lnTo>
                  <a:pt x="185356" y="291084"/>
                </a:lnTo>
                <a:lnTo>
                  <a:pt x="238315" y="291084"/>
                </a:lnTo>
                <a:lnTo>
                  <a:pt x="238315" y="344043"/>
                </a:lnTo>
                <a:lnTo>
                  <a:pt x="245991" y="344042"/>
                </a:lnTo>
                <a:close/>
              </a:path>
              <a:path w="423672" h="582168">
                <a:moveTo>
                  <a:pt x="132397" y="0"/>
                </a:moveTo>
                <a:lnTo>
                  <a:pt x="132397" y="52959"/>
                </a:lnTo>
                <a:lnTo>
                  <a:pt x="132397" y="26416"/>
                </a:lnTo>
                <a:lnTo>
                  <a:pt x="291274" y="26416"/>
                </a:lnTo>
                <a:lnTo>
                  <a:pt x="132397" y="0"/>
                </a:lnTo>
                <a:close/>
              </a:path>
              <a:path w="423672" h="582168">
                <a:moveTo>
                  <a:pt x="65125" y="553792"/>
                </a:moveTo>
                <a:lnTo>
                  <a:pt x="52300" y="548270"/>
                </a:lnTo>
                <a:lnTo>
                  <a:pt x="41493" y="539721"/>
                </a:lnTo>
                <a:lnTo>
                  <a:pt x="33236" y="528680"/>
                </a:lnTo>
                <a:lnTo>
                  <a:pt x="40607" y="572051"/>
                </a:lnTo>
                <a:lnTo>
                  <a:pt x="53341" y="577783"/>
                </a:lnTo>
                <a:lnTo>
                  <a:pt x="67148" y="581223"/>
                </a:lnTo>
                <a:lnTo>
                  <a:pt x="79438" y="582168"/>
                </a:lnTo>
                <a:lnTo>
                  <a:pt x="344233" y="582168"/>
                </a:lnTo>
                <a:lnTo>
                  <a:pt x="358761" y="580843"/>
                </a:lnTo>
                <a:lnTo>
                  <a:pt x="372415" y="577026"/>
                </a:lnTo>
                <a:lnTo>
                  <a:pt x="396152" y="562865"/>
                </a:lnTo>
                <a:lnTo>
                  <a:pt x="413553" y="541579"/>
                </a:lnTo>
                <a:lnTo>
                  <a:pt x="422727" y="515066"/>
                </a:lnTo>
                <a:lnTo>
                  <a:pt x="423672" y="502793"/>
                </a:lnTo>
                <a:lnTo>
                  <a:pt x="423672" y="238125"/>
                </a:lnTo>
                <a:lnTo>
                  <a:pt x="422346" y="223615"/>
                </a:lnTo>
                <a:lnTo>
                  <a:pt x="418529" y="209977"/>
                </a:lnTo>
                <a:lnTo>
                  <a:pt x="404363" y="186259"/>
                </a:lnTo>
                <a:lnTo>
                  <a:pt x="383064" y="168866"/>
                </a:lnTo>
                <a:lnTo>
                  <a:pt x="356523" y="159694"/>
                </a:lnTo>
                <a:lnTo>
                  <a:pt x="344233" y="158750"/>
                </a:lnTo>
                <a:lnTo>
                  <a:pt x="317753" y="158750"/>
                </a:lnTo>
                <a:lnTo>
                  <a:pt x="317753" y="26416"/>
                </a:lnTo>
                <a:lnTo>
                  <a:pt x="314007" y="12858"/>
                </a:lnTo>
                <a:lnTo>
                  <a:pt x="304194" y="3350"/>
                </a:lnTo>
                <a:lnTo>
                  <a:pt x="291274" y="0"/>
                </a:lnTo>
                <a:lnTo>
                  <a:pt x="132397" y="0"/>
                </a:lnTo>
                <a:lnTo>
                  <a:pt x="291274" y="26416"/>
                </a:lnTo>
                <a:lnTo>
                  <a:pt x="291274" y="52959"/>
                </a:lnTo>
                <a:lnTo>
                  <a:pt x="132397" y="52959"/>
                </a:lnTo>
                <a:lnTo>
                  <a:pt x="132397" y="0"/>
                </a:lnTo>
                <a:lnTo>
                  <a:pt x="118816" y="3732"/>
                </a:lnTo>
                <a:lnTo>
                  <a:pt x="132397" y="132334"/>
                </a:lnTo>
                <a:lnTo>
                  <a:pt x="132397" y="79375"/>
                </a:lnTo>
                <a:lnTo>
                  <a:pt x="291274" y="79375"/>
                </a:lnTo>
                <a:lnTo>
                  <a:pt x="291274" y="132334"/>
                </a:lnTo>
                <a:lnTo>
                  <a:pt x="344233" y="185293"/>
                </a:lnTo>
                <a:lnTo>
                  <a:pt x="358562" y="187247"/>
                </a:lnTo>
                <a:lnTo>
                  <a:pt x="371400" y="192757"/>
                </a:lnTo>
                <a:lnTo>
                  <a:pt x="382213" y="201293"/>
                </a:lnTo>
                <a:lnTo>
                  <a:pt x="390467" y="212326"/>
                </a:lnTo>
                <a:lnTo>
                  <a:pt x="395630" y="225326"/>
                </a:lnTo>
                <a:lnTo>
                  <a:pt x="397192" y="238125"/>
                </a:lnTo>
                <a:lnTo>
                  <a:pt x="266701" y="238125"/>
                </a:lnTo>
                <a:lnTo>
                  <a:pt x="281106" y="344043"/>
                </a:lnTo>
                <a:lnTo>
                  <a:pt x="291274" y="344043"/>
                </a:lnTo>
                <a:lnTo>
                  <a:pt x="397192" y="502793"/>
                </a:lnTo>
                <a:lnTo>
                  <a:pt x="395235" y="517092"/>
                </a:lnTo>
                <a:lnTo>
                  <a:pt x="389720" y="529914"/>
                </a:lnTo>
                <a:lnTo>
                  <a:pt x="381176" y="540724"/>
                </a:lnTo>
                <a:lnTo>
                  <a:pt x="370138" y="548986"/>
                </a:lnTo>
                <a:lnTo>
                  <a:pt x="357135" y="554167"/>
                </a:lnTo>
                <a:lnTo>
                  <a:pt x="344233" y="555752"/>
                </a:lnTo>
                <a:lnTo>
                  <a:pt x="79438" y="555752"/>
                </a:lnTo>
                <a:lnTo>
                  <a:pt x="65125" y="553792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0936" y="4928616"/>
            <a:ext cx="740664" cy="73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" y="3688079"/>
            <a:ext cx="4102608" cy="2261616"/>
          </a:xfrm>
          <a:custGeom>
            <a:avLst/>
            <a:gdLst/>
            <a:ahLst/>
            <a:cxnLst/>
            <a:rect l="l" t="t" r="r" b="b"/>
            <a:pathLst>
              <a:path w="4102608" h="2261616">
                <a:moveTo>
                  <a:pt x="0" y="2261616"/>
                </a:moveTo>
                <a:lnTo>
                  <a:pt x="4102608" y="2261616"/>
                </a:lnTo>
                <a:lnTo>
                  <a:pt x="4102608" y="0"/>
                </a:lnTo>
                <a:lnTo>
                  <a:pt x="0" y="0"/>
                </a:lnTo>
                <a:lnTo>
                  <a:pt x="0" y="2261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7952" y="1383791"/>
            <a:ext cx="4102608" cy="1103376"/>
          </a:xfrm>
          <a:custGeom>
            <a:avLst/>
            <a:gdLst/>
            <a:ahLst/>
            <a:cxnLst/>
            <a:rect l="l" t="t" r="r" b="b"/>
            <a:pathLst>
              <a:path w="4102608" h="1103376">
                <a:moveTo>
                  <a:pt x="0" y="1103376"/>
                </a:moveTo>
                <a:lnTo>
                  <a:pt x="4102608" y="1103376"/>
                </a:lnTo>
                <a:lnTo>
                  <a:pt x="4102608" y="0"/>
                </a:lnTo>
                <a:lnTo>
                  <a:pt x="0" y="0"/>
                </a:lnTo>
                <a:lnTo>
                  <a:pt x="0" y="1103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6900" y="383698"/>
            <a:ext cx="24915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CV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isk fac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or</a:t>
            </a:r>
            <a:r>
              <a:rPr sz="2400" spc="-1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02965" y="383698"/>
            <a:ext cx="58330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400" spc="-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fes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yle</a:t>
            </a:r>
            <a:r>
              <a:rPr sz="2400" spc="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management</a:t>
            </a:r>
            <a:r>
              <a:rPr sz="2400" spc="1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are important</a:t>
            </a:r>
            <a:r>
              <a:rPr sz="2400" spc="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fac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900" y="749458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0040" y="749458"/>
            <a:ext cx="9678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sho</a:t>
            </a:r>
            <a:r>
              <a:rPr sz="2400" spc="-9" dirty="0">
                <a:solidFill>
                  <a:srgbClr val="6382C3"/>
                </a:solidFill>
                <a:latin typeface="Arial"/>
                <a:cs typeface="Arial"/>
              </a:rPr>
              <a:t>u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72411" y="749458"/>
            <a:ext cx="4947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0817" y="749458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4489" y="749458"/>
            <a:ext cx="127568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f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orgot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2269" y="749458"/>
            <a:ext cx="91724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duri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4652" y="749458"/>
            <a:ext cx="4947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3059" y="749458"/>
            <a:ext cx="14780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OVI</a:t>
            </a:r>
            <a:r>
              <a:rPr sz="2400" spc="14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-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5944" y="749458"/>
            <a:ext cx="12570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outbreak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530" y="6189935"/>
            <a:ext cx="9158002" cy="337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*I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ng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pro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ami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/m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al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es; </a:t>
            </a:r>
            <a:r>
              <a:rPr sz="1050" spc="0" baseline="24846" dirty="0">
                <a:solidFill>
                  <a:srgbClr val="5A5A5A"/>
                </a:solidFill>
                <a:latin typeface="Arial"/>
                <a:cs typeface="Arial"/>
              </a:rPr>
              <a:t>†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acc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</a:t>
            </a:r>
            <a:r>
              <a:rPr sz="110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ay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of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sec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ary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eri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er</a:t>
            </a:r>
            <a:endParaRPr sz="1100">
              <a:latin typeface="Arial"/>
              <a:cs typeface="Arial"/>
            </a:endParaRPr>
          </a:p>
          <a:p>
            <a:pPr marL="12700" marR="21689">
              <a:lnSpc>
                <a:spcPct val="95825"/>
              </a:lnSpc>
            </a:pP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es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pi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ato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110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al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ecti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n;</a:t>
            </a:r>
            <a:r>
              <a:rPr sz="11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er,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on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present</a:t>
            </a:r>
            <a:r>
              <a:rPr sz="11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al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pi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are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1976" y="6517717"/>
            <a:ext cx="124386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lang="en-US" sz="1100" dirty="0">
                <a:solidFill>
                  <a:srgbClr val="9C9C9C"/>
                </a:solidFill>
                <a:latin typeface="Arial"/>
                <a:cs typeface="Arial"/>
              </a:rPr>
              <a:t>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530" y="6529604"/>
            <a:ext cx="314226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</a:t>
            </a:r>
            <a:r>
              <a:rPr sz="110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.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-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etab</a:t>
            </a:r>
            <a:r>
              <a:rPr sz="110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yn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r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4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: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2436" y="2653284"/>
            <a:ext cx="327812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"/>
              </a:spcBef>
            </a:pPr>
            <a:endParaRPr sz="950"/>
          </a:p>
          <a:p>
            <a:pPr marL="511530" marR="512984" algn="ctr">
              <a:lnSpc>
                <a:spcPct val="95825"/>
              </a:lnSpc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CV r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fac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14794" marR="317769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34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le manage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13148" y="1857755"/>
            <a:ext cx="7071359" cy="3895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5728" marR="215371" indent="-533400">
              <a:lnSpc>
                <a:spcPct val="100041"/>
              </a:lnSpc>
              <a:spcBef>
                <a:spcPts val="450"/>
              </a:spcBef>
              <a:tabLst>
                <a:tab pos="622300" algn="l"/>
              </a:tabLst>
            </a:pPr>
            <a:r>
              <a:rPr sz="2400" spc="0" dirty="0">
                <a:solidFill>
                  <a:srgbClr val="EF414A"/>
                </a:solidFill>
                <a:latin typeface="Wingdings"/>
                <a:cs typeface="Wingdings"/>
              </a:rPr>
              <a:t></a:t>
            </a:r>
            <a:r>
              <a:rPr sz="2400" spc="0" dirty="0">
                <a:solidFill>
                  <a:srgbClr val="EF414A"/>
                </a:solidFill>
                <a:latin typeface="Times New Roman"/>
                <a:cs typeface="Times New Roman"/>
              </a:rPr>
              <a:t>	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Sp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cial effor</a:t>
            </a:r>
            <a:r>
              <a:rPr sz="2400" b="1" spc="4" dirty="0">
                <a:solidFill>
                  <a:srgbClr val="EF414A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s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sh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uld be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made to 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tabi</a:t>
            </a:r>
            <a:r>
              <a:rPr sz="2400" b="1" spc="4" dirty="0">
                <a:solidFill>
                  <a:srgbClr val="EF414A"/>
                </a:solidFill>
                <a:latin typeface="Arial"/>
                <a:cs typeface="Arial"/>
              </a:rPr>
              <a:t>l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ise patients </a:t>
            </a:r>
            <a:r>
              <a:rPr sz="2400" b="1" spc="19" dirty="0">
                <a:solidFill>
                  <a:srgbClr val="EF414A"/>
                </a:solidFill>
                <a:latin typeface="Arial"/>
                <a:cs typeface="Arial"/>
              </a:rPr>
              <a:t>w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ith</a:t>
            </a:r>
            <a:r>
              <a:rPr sz="2400" b="1" spc="-44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co</a:t>
            </a:r>
            <a:r>
              <a:rPr sz="2400" b="1" spc="4" dirty="0">
                <a:solidFill>
                  <a:srgbClr val="EF414A"/>
                </a:solidFill>
                <a:latin typeface="Arial"/>
                <a:cs typeface="Arial"/>
              </a:rPr>
              <a:t>-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existing</a:t>
            </a:r>
            <a:r>
              <a:rPr sz="2400" b="1" spc="-14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he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rt</a:t>
            </a:r>
            <a:r>
              <a:rPr sz="2400" b="1" spc="4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and/or kidney disease</a:t>
            </a:r>
            <a:endParaRPr sz="2400">
              <a:latin typeface="Arial"/>
              <a:cs typeface="Arial"/>
            </a:endParaRPr>
          </a:p>
          <a:p>
            <a:pPr marL="92328">
              <a:lnSpc>
                <a:spcPct val="95825"/>
              </a:lnSpc>
              <a:spcBef>
                <a:spcPts val="1922"/>
              </a:spcBef>
            </a:pPr>
            <a:r>
              <a:rPr sz="2400" spc="0" dirty="0">
                <a:solidFill>
                  <a:srgbClr val="EF414A"/>
                </a:solidFill>
                <a:latin typeface="Wingdings"/>
                <a:cs typeface="Wingdings"/>
              </a:rPr>
              <a:t></a:t>
            </a:r>
            <a:r>
              <a:rPr sz="2400" spc="0" dirty="0">
                <a:solidFill>
                  <a:srgbClr val="EF414A"/>
                </a:solidFill>
                <a:latin typeface="Times New Roman"/>
                <a:cs typeface="Times New Roman"/>
              </a:rPr>
              <a:t>  </a:t>
            </a:r>
            <a:r>
              <a:rPr sz="2400" spc="259" dirty="0">
                <a:solidFill>
                  <a:srgbClr val="EF414A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N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tr</a:t>
            </a:r>
            <a:r>
              <a:rPr sz="2400" b="1" spc="4" dirty="0">
                <a:solidFill>
                  <a:srgbClr val="EF414A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t</a:t>
            </a:r>
            <a:r>
              <a:rPr sz="2400" b="1" spc="4" dirty="0">
                <a:solidFill>
                  <a:srgbClr val="EF414A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o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al</a:t>
            </a:r>
            <a:r>
              <a:rPr sz="2400" b="1" spc="-2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d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f</a:t>
            </a:r>
            <a:r>
              <a:rPr sz="2400" b="1" spc="4" dirty="0">
                <a:solidFill>
                  <a:srgbClr val="EF414A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cien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ies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s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h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o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ld be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treate</a:t>
            </a:r>
            <a:r>
              <a:rPr sz="2400" b="1" spc="9" dirty="0">
                <a:solidFill>
                  <a:srgbClr val="EF414A"/>
                </a:solidFill>
                <a:latin typeface="Arial"/>
                <a:cs typeface="Arial"/>
              </a:rPr>
              <a:t>d</a:t>
            </a:r>
            <a:r>
              <a:rPr sz="2400" spc="0" dirty="0">
                <a:solidFill>
                  <a:srgbClr val="EF414A"/>
                </a:solidFill>
                <a:latin typeface="Arial"/>
                <a:cs typeface="Arial"/>
              </a:rPr>
              <a:t>*</a:t>
            </a:r>
            <a:endParaRPr sz="2400">
              <a:latin typeface="Arial"/>
              <a:cs typeface="Arial"/>
            </a:endParaRPr>
          </a:p>
          <a:p>
            <a:pPr marL="625728" marR="246435" indent="-533400">
              <a:lnSpc>
                <a:spcPct val="100041"/>
              </a:lnSpc>
              <a:spcBef>
                <a:spcPts val="2043"/>
              </a:spcBef>
              <a:tabLst>
                <a:tab pos="622300" algn="l"/>
              </a:tabLst>
            </a:pPr>
            <a:r>
              <a:rPr sz="2400" spc="0" dirty="0">
                <a:solidFill>
                  <a:srgbClr val="EF414A"/>
                </a:solidFill>
                <a:latin typeface="Wingdings"/>
                <a:cs typeface="Wingdings"/>
              </a:rPr>
              <a:t></a:t>
            </a:r>
            <a:r>
              <a:rPr sz="2400" spc="0" dirty="0">
                <a:solidFill>
                  <a:srgbClr val="EF414A"/>
                </a:solidFill>
                <a:latin typeface="Times New Roman"/>
                <a:cs typeface="Times New Roman"/>
              </a:rPr>
              <a:t>	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x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ercise</a:t>
            </a:r>
            <a:r>
              <a:rPr sz="2400" b="1" spc="1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sh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uld be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en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oura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g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ed,</a:t>
            </a:r>
            <a:r>
              <a:rPr sz="2400" b="1" spc="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bec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use</a:t>
            </a:r>
            <a:r>
              <a:rPr sz="24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it is sho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4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to 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mp</a:t>
            </a:r>
            <a:r>
              <a:rPr sz="24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ove</a:t>
            </a:r>
            <a:r>
              <a:rPr sz="24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immunity</a:t>
            </a:r>
            <a:endParaRPr sz="2400">
              <a:latin typeface="Arial"/>
              <a:cs typeface="Arial"/>
            </a:endParaRPr>
          </a:p>
          <a:p>
            <a:pPr marL="625728" marR="385424" indent="-533400">
              <a:lnSpc>
                <a:spcPts val="2883"/>
              </a:lnSpc>
              <a:spcBef>
                <a:spcPts val="1924"/>
              </a:spcBef>
              <a:tabLst>
                <a:tab pos="622300" algn="l"/>
              </a:tabLst>
            </a:pPr>
            <a:r>
              <a:rPr sz="2400" spc="0" dirty="0">
                <a:solidFill>
                  <a:srgbClr val="EF414A"/>
                </a:solidFill>
                <a:latin typeface="Wingdings"/>
                <a:cs typeface="Wingdings"/>
              </a:rPr>
              <a:t></a:t>
            </a:r>
            <a:r>
              <a:rPr sz="2400" spc="0" dirty="0">
                <a:solidFill>
                  <a:srgbClr val="EF414A"/>
                </a:solidFill>
                <a:latin typeface="Times New Roman"/>
                <a:cs typeface="Times New Roman"/>
              </a:rPr>
              <a:t>	</a:t>
            </a:r>
            <a:r>
              <a:rPr sz="2400" b="1" spc="-134" dirty="0">
                <a:solidFill>
                  <a:srgbClr val="EF414A"/>
                </a:solidFill>
                <a:latin typeface="Arial"/>
                <a:cs typeface="Arial"/>
              </a:rPr>
              <a:t>V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ac</a:t>
            </a:r>
            <a:r>
              <a:rPr sz="2400" b="1" spc="-4" dirty="0">
                <a:solidFill>
                  <a:srgbClr val="EF414A"/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inat</a:t>
            </a:r>
            <a:r>
              <a:rPr sz="2400" b="1" spc="4" dirty="0">
                <a:solidFill>
                  <a:srgbClr val="EF414A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ons sh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uld</a:t>
            </a:r>
            <a:r>
              <a:rPr sz="2400" b="1" spc="-14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be</a:t>
            </a:r>
            <a:r>
              <a:rPr sz="2400" b="1" spc="-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EF414A"/>
                </a:solidFill>
                <a:latin typeface="Arial"/>
                <a:cs typeface="Arial"/>
              </a:rPr>
              <a:t>taken</a:t>
            </a:r>
            <a:r>
              <a:rPr sz="2400" b="1" spc="19" dirty="0">
                <a:solidFill>
                  <a:srgbClr val="EF414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for</a:t>
            </a:r>
            <a:r>
              <a:rPr sz="24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fluenza </a:t>
            </a:r>
            <a:endParaRPr sz="2400">
              <a:latin typeface="Arial"/>
              <a:cs typeface="Arial"/>
            </a:endParaRPr>
          </a:p>
          <a:p>
            <a:pPr marL="625728" marR="385424">
              <a:lnSpc>
                <a:spcPts val="2759"/>
              </a:lnSpc>
              <a:spcBef>
                <a:spcPts val="126"/>
              </a:spcBef>
              <a:tabLst>
                <a:tab pos="622300" algn="l"/>
              </a:tabLst>
            </a:pP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and</a:t>
            </a:r>
            <a:r>
              <a:rPr sz="24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pn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5A5A5A"/>
                </a:solidFill>
                <a:latin typeface="Arial"/>
                <a:cs typeface="Arial"/>
              </a:rPr>
              <a:t>umoni</a:t>
            </a:r>
            <a:r>
              <a:rPr sz="24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400" spc="0" baseline="25364" dirty="0">
                <a:solidFill>
                  <a:srgbClr val="5A5A5A"/>
                </a:solidFill>
                <a:latin typeface="Arial"/>
                <a:cs typeface="Arial"/>
              </a:rPr>
              <a:t>†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7952" y="1383791"/>
            <a:ext cx="4102608" cy="2232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360997" marR="538044" indent="-65665" algn="ctr">
              <a:lnSpc>
                <a:spcPct val="100041"/>
              </a:lnSpc>
              <a:spcBef>
                <a:spcPts val="1185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Optimal gl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caemic con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endParaRPr sz="2000">
              <a:latin typeface="Arial"/>
              <a:cs typeface="Arial"/>
            </a:endParaRPr>
          </a:p>
          <a:p>
            <a:pPr marL="1342201" marR="519171" algn="ctr">
              <a:lnSpc>
                <a:spcPct val="95825"/>
              </a:lnSpc>
              <a:spcBef>
                <a:spcPts val="3963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CV r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fac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139278" marR="317769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34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le manage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7952" y="4741164"/>
            <a:ext cx="4102608" cy="1110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727581" marR="835546" indent="-89915">
              <a:lnSpc>
                <a:spcPct val="100041"/>
              </a:lnSpc>
              <a:spcBef>
                <a:spcPts val="1242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assur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nce and support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5863" y="6674967"/>
            <a:ext cx="2189988" cy="0"/>
          </a:xfrm>
          <a:custGeom>
            <a:avLst/>
            <a:gdLst/>
            <a:ahLst/>
            <a:cxnLst/>
            <a:rect l="l" t="t" r="r" b="b"/>
            <a:pathLst>
              <a:path w="2189988">
                <a:moveTo>
                  <a:pt x="0" y="0"/>
                </a:moveTo>
                <a:lnTo>
                  <a:pt x="2189988" y="0"/>
                </a:lnTo>
              </a:path>
            </a:pathLst>
          </a:custGeom>
          <a:ln w="11937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EF41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2436" y="3776472"/>
            <a:ext cx="3278124" cy="832103"/>
          </a:xfrm>
          <a:custGeom>
            <a:avLst/>
            <a:gdLst/>
            <a:ahLst/>
            <a:cxnLst/>
            <a:rect l="l" t="t" r="r" b="b"/>
            <a:pathLst>
              <a:path w="3278124" h="832103">
                <a:moveTo>
                  <a:pt x="0" y="832103"/>
                </a:moveTo>
                <a:lnTo>
                  <a:pt x="3278124" y="832103"/>
                </a:lnTo>
                <a:lnTo>
                  <a:pt x="3278124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7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7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7"/>
                </a:lnTo>
                <a:close/>
              </a:path>
            </a:pathLst>
          </a:custGeom>
          <a:ln w="381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513653"/>
                </a:lnTo>
                <a:lnTo>
                  <a:pt x="6213" y="551715"/>
                </a:lnTo>
                <a:lnTo>
                  <a:pt x="13797" y="588789"/>
                </a:lnTo>
                <a:lnTo>
                  <a:pt x="24202" y="624754"/>
                </a:lnTo>
                <a:lnTo>
                  <a:pt x="37307" y="659487"/>
                </a:lnTo>
                <a:lnTo>
                  <a:pt x="52989" y="692865"/>
                </a:lnTo>
                <a:lnTo>
                  <a:pt x="71126" y="724766"/>
                </a:lnTo>
                <a:lnTo>
                  <a:pt x="91596" y="755068"/>
                </a:lnTo>
                <a:lnTo>
                  <a:pt x="114276" y="783649"/>
                </a:lnTo>
                <a:lnTo>
                  <a:pt x="139045" y="810387"/>
                </a:lnTo>
                <a:lnTo>
                  <a:pt x="165781" y="835158"/>
                </a:lnTo>
                <a:lnTo>
                  <a:pt x="194361" y="857841"/>
                </a:lnTo>
                <a:lnTo>
                  <a:pt x="224662" y="878313"/>
                </a:lnTo>
                <a:lnTo>
                  <a:pt x="256564" y="896453"/>
                </a:lnTo>
                <a:lnTo>
                  <a:pt x="289943" y="912137"/>
                </a:lnTo>
                <a:lnTo>
                  <a:pt x="324677" y="925244"/>
                </a:lnTo>
                <a:lnTo>
                  <a:pt x="360645" y="935651"/>
                </a:lnTo>
                <a:lnTo>
                  <a:pt x="397724" y="943237"/>
                </a:lnTo>
                <a:lnTo>
                  <a:pt x="435791" y="947877"/>
                </a:lnTo>
                <a:lnTo>
                  <a:pt x="474726" y="949452"/>
                </a:lnTo>
                <a:lnTo>
                  <a:pt x="513660" y="947877"/>
                </a:lnTo>
                <a:lnTo>
                  <a:pt x="551727" y="943237"/>
                </a:lnTo>
                <a:lnTo>
                  <a:pt x="588806" y="935651"/>
                </a:lnTo>
                <a:lnTo>
                  <a:pt x="624774" y="925244"/>
                </a:lnTo>
                <a:lnTo>
                  <a:pt x="659508" y="912137"/>
                </a:lnTo>
                <a:lnTo>
                  <a:pt x="692887" y="896453"/>
                </a:lnTo>
                <a:lnTo>
                  <a:pt x="724789" y="878313"/>
                </a:lnTo>
                <a:lnTo>
                  <a:pt x="755090" y="857841"/>
                </a:lnTo>
                <a:lnTo>
                  <a:pt x="783670" y="835158"/>
                </a:lnTo>
                <a:lnTo>
                  <a:pt x="810406" y="810387"/>
                </a:lnTo>
                <a:lnTo>
                  <a:pt x="835175" y="783649"/>
                </a:lnTo>
                <a:lnTo>
                  <a:pt x="857855" y="755068"/>
                </a:lnTo>
                <a:lnTo>
                  <a:pt x="878325" y="724766"/>
                </a:lnTo>
                <a:lnTo>
                  <a:pt x="896462" y="692865"/>
                </a:lnTo>
                <a:lnTo>
                  <a:pt x="912144" y="659487"/>
                </a:lnTo>
                <a:lnTo>
                  <a:pt x="925249" y="624754"/>
                </a:lnTo>
                <a:lnTo>
                  <a:pt x="935654" y="588789"/>
                </a:lnTo>
                <a:lnTo>
                  <a:pt x="943238" y="551715"/>
                </a:lnTo>
                <a:lnTo>
                  <a:pt x="947878" y="513653"/>
                </a:lnTo>
                <a:lnTo>
                  <a:pt x="949451" y="474726"/>
                </a:lnTo>
                <a:lnTo>
                  <a:pt x="947878" y="435798"/>
                </a:lnTo>
                <a:lnTo>
                  <a:pt x="943238" y="397736"/>
                </a:lnTo>
                <a:lnTo>
                  <a:pt x="935654" y="360662"/>
                </a:lnTo>
                <a:lnTo>
                  <a:pt x="925249" y="324697"/>
                </a:lnTo>
                <a:lnTo>
                  <a:pt x="912144" y="289964"/>
                </a:lnTo>
                <a:lnTo>
                  <a:pt x="896462" y="256586"/>
                </a:lnTo>
                <a:lnTo>
                  <a:pt x="878325" y="224685"/>
                </a:lnTo>
                <a:lnTo>
                  <a:pt x="857855" y="194383"/>
                </a:lnTo>
                <a:lnTo>
                  <a:pt x="835175" y="165802"/>
                </a:lnTo>
                <a:lnTo>
                  <a:pt x="810406" y="139065"/>
                </a:lnTo>
                <a:lnTo>
                  <a:pt x="783670" y="114293"/>
                </a:lnTo>
                <a:lnTo>
                  <a:pt x="755090" y="91610"/>
                </a:lnTo>
                <a:lnTo>
                  <a:pt x="724789" y="71138"/>
                </a:lnTo>
                <a:lnTo>
                  <a:pt x="692887" y="52998"/>
                </a:lnTo>
                <a:lnTo>
                  <a:pt x="659508" y="37314"/>
                </a:lnTo>
                <a:lnTo>
                  <a:pt x="624774" y="24207"/>
                </a:lnTo>
                <a:lnTo>
                  <a:pt x="588806" y="13800"/>
                </a:lnTo>
                <a:lnTo>
                  <a:pt x="551727" y="6214"/>
                </a:lnTo>
                <a:lnTo>
                  <a:pt x="513660" y="1574"/>
                </a:lnTo>
                <a:lnTo>
                  <a:pt x="474726" y="0"/>
                </a:lnTo>
                <a:lnTo>
                  <a:pt x="435791" y="1574"/>
                </a:lnTo>
                <a:lnTo>
                  <a:pt x="397724" y="6214"/>
                </a:lnTo>
                <a:lnTo>
                  <a:pt x="360645" y="13800"/>
                </a:lnTo>
                <a:lnTo>
                  <a:pt x="324677" y="24207"/>
                </a:lnTo>
                <a:lnTo>
                  <a:pt x="289943" y="37314"/>
                </a:lnTo>
                <a:lnTo>
                  <a:pt x="256564" y="52998"/>
                </a:lnTo>
                <a:lnTo>
                  <a:pt x="224662" y="71138"/>
                </a:lnTo>
                <a:lnTo>
                  <a:pt x="194361" y="91610"/>
                </a:lnTo>
                <a:lnTo>
                  <a:pt x="165781" y="114293"/>
                </a:lnTo>
                <a:lnTo>
                  <a:pt x="139045" y="139065"/>
                </a:lnTo>
                <a:lnTo>
                  <a:pt x="114276" y="165802"/>
                </a:lnTo>
                <a:lnTo>
                  <a:pt x="91596" y="194383"/>
                </a:lnTo>
                <a:lnTo>
                  <a:pt x="71126" y="224685"/>
                </a:lnTo>
                <a:lnTo>
                  <a:pt x="52989" y="256586"/>
                </a:lnTo>
                <a:lnTo>
                  <a:pt x="37307" y="289964"/>
                </a:lnTo>
                <a:lnTo>
                  <a:pt x="24202" y="324697"/>
                </a:lnTo>
                <a:lnTo>
                  <a:pt x="13797" y="360662"/>
                </a:lnTo>
                <a:lnTo>
                  <a:pt x="6213" y="397736"/>
                </a:lnTo>
                <a:lnTo>
                  <a:pt x="1573" y="435798"/>
                </a:lnTo>
                <a:lnTo>
                  <a:pt x="0" y="474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435798"/>
                </a:lnTo>
                <a:lnTo>
                  <a:pt x="6213" y="397736"/>
                </a:lnTo>
                <a:lnTo>
                  <a:pt x="13797" y="360662"/>
                </a:lnTo>
                <a:lnTo>
                  <a:pt x="24202" y="324697"/>
                </a:lnTo>
                <a:lnTo>
                  <a:pt x="37307" y="289964"/>
                </a:lnTo>
                <a:lnTo>
                  <a:pt x="52989" y="256586"/>
                </a:lnTo>
                <a:lnTo>
                  <a:pt x="71126" y="224685"/>
                </a:lnTo>
                <a:lnTo>
                  <a:pt x="91596" y="194383"/>
                </a:lnTo>
                <a:lnTo>
                  <a:pt x="114276" y="165802"/>
                </a:lnTo>
                <a:lnTo>
                  <a:pt x="139045" y="139065"/>
                </a:lnTo>
                <a:lnTo>
                  <a:pt x="165781" y="114293"/>
                </a:lnTo>
                <a:lnTo>
                  <a:pt x="194361" y="91610"/>
                </a:lnTo>
                <a:lnTo>
                  <a:pt x="224662" y="71138"/>
                </a:lnTo>
                <a:lnTo>
                  <a:pt x="256564" y="52998"/>
                </a:lnTo>
                <a:lnTo>
                  <a:pt x="289943" y="37314"/>
                </a:lnTo>
                <a:lnTo>
                  <a:pt x="324677" y="24207"/>
                </a:lnTo>
                <a:lnTo>
                  <a:pt x="360645" y="13800"/>
                </a:lnTo>
                <a:lnTo>
                  <a:pt x="397724" y="6214"/>
                </a:lnTo>
                <a:lnTo>
                  <a:pt x="435791" y="1574"/>
                </a:lnTo>
                <a:lnTo>
                  <a:pt x="474726" y="0"/>
                </a:lnTo>
                <a:lnTo>
                  <a:pt x="513660" y="1574"/>
                </a:lnTo>
                <a:lnTo>
                  <a:pt x="551727" y="6214"/>
                </a:lnTo>
                <a:lnTo>
                  <a:pt x="588806" y="13800"/>
                </a:lnTo>
                <a:lnTo>
                  <a:pt x="624774" y="24207"/>
                </a:lnTo>
                <a:lnTo>
                  <a:pt x="659508" y="37314"/>
                </a:lnTo>
                <a:lnTo>
                  <a:pt x="692887" y="52998"/>
                </a:lnTo>
                <a:lnTo>
                  <a:pt x="724789" y="71138"/>
                </a:lnTo>
                <a:lnTo>
                  <a:pt x="755090" y="91610"/>
                </a:lnTo>
                <a:lnTo>
                  <a:pt x="783670" y="114293"/>
                </a:lnTo>
                <a:lnTo>
                  <a:pt x="810406" y="139065"/>
                </a:lnTo>
                <a:lnTo>
                  <a:pt x="835175" y="165802"/>
                </a:lnTo>
                <a:lnTo>
                  <a:pt x="857855" y="194383"/>
                </a:lnTo>
                <a:lnTo>
                  <a:pt x="878325" y="224685"/>
                </a:lnTo>
                <a:lnTo>
                  <a:pt x="896462" y="256586"/>
                </a:lnTo>
                <a:lnTo>
                  <a:pt x="912144" y="289964"/>
                </a:lnTo>
                <a:lnTo>
                  <a:pt x="925249" y="324697"/>
                </a:lnTo>
                <a:lnTo>
                  <a:pt x="935654" y="360662"/>
                </a:lnTo>
                <a:lnTo>
                  <a:pt x="943238" y="397736"/>
                </a:lnTo>
                <a:lnTo>
                  <a:pt x="947878" y="435798"/>
                </a:lnTo>
                <a:lnTo>
                  <a:pt x="949451" y="474726"/>
                </a:lnTo>
                <a:lnTo>
                  <a:pt x="947878" y="513653"/>
                </a:lnTo>
                <a:lnTo>
                  <a:pt x="943238" y="551715"/>
                </a:lnTo>
                <a:lnTo>
                  <a:pt x="935654" y="588789"/>
                </a:lnTo>
                <a:lnTo>
                  <a:pt x="925249" y="624754"/>
                </a:lnTo>
                <a:lnTo>
                  <a:pt x="912144" y="659487"/>
                </a:lnTo>
                <a:lnTo>
                  <a:pt x="896462" y="692865"/>
                </a:lnTo>
                <a:lnTo>
                  <a:pt x="878325" y="724766"/>
                </a:lnTo>
                <a:lnTo>
                  <a:pt x="857855" y="755068"/>
                </a:lnTo>
                <a:lnTo>
                  <a:pt x="835175" y="783649"/>
                </a:lnTo>
                <a:lnTo>
                  <a:pt x="810406" y="810387"/>
                </a:lnTo>
                <a:lnTo>
                  <a:pt x="783670" y="835158"/>
                </a:lnTo>
                <a:lnTo>
                  <a:pt x="755090" y="857841"/>
                </a:lnTo>
                <a:lnTo>
                  <a:pt x="724789" y="878313"/>
                </a:lnTo>
                <a:lnTo>
                  <a:pt x="692887" y="896453"/>
                </a:lnTo>
                <a:lnTo>
                  <a:pt x="659508" y="912137"/>
                </a:lnTo>
                <a:lnTo>
                  <a:pt x="624774" y="925244"/>
                </a:lnTo>
                <a:lnTo>
                  <a:pt x="588806" y="935651"/>
                </a:lnTo>
                <a:lnTo>
                  <a:pt x="551727" y="943237"/>
                </a:lnTo>
                <a:lnTo>
                  <a:pt x="513660" y="947877"/>
                </a:lnTo>
                <a:lnTo>
                  <a:pt x="474726" y="949452"/>
                </a:lnTo>
                <a:lnTo>
                  <a:pt x="435791" y="947877"/>
                </a:lnTo>
                <a:lnTo>
                  <a:pt x="397724" y="943237"/>
                </a:lnTo>
                <a:lnTo>
                  <a:pt x="360645" y="935651"/>
                </a:lnTo>
                <a:lnTo>
                  <a:pt x="324677" y="925244"/>
                </a:lnTo>
                <a:lnTo>
                  <a:pt x="289943" y="912137"/>
                </a:lnTo>
                <a:lnTo>
                  <a:pt x="256564" y="896453"/>
                </a:lnTo>
                <a:lnTo>
                  <a:pt x="224662" y="878313"/>
                </a:lnTo>
                <a:lnTo>
                  <a:pt x="194361" y="857841"/>
                </a:lnTo>
                <a:lnTo>
                  <a:pt x="165781" y="835158"/>
                </a:lnTo>
                <a:lnTo>
                  <a:pt x="139045" y="810387"/>
                </a:lnTo>
                <a:lnTo>
                  <a:pt x="114276" y="783649"/>
                </a:lnTo>
                <a:lnTo>
                  <a:pt x="91596" y="755068"/>
                </a:lnTo>
                <a:lnTo>
                  <a:pt x="71126" y="724766"/>
                </a:lnTo>
                <a:lnTo>
                  <a:pt x="52989" y="692865"/>
                </a:lnTo>
                <a:lnTo>
                  <a:pt x="37307" y="659487"/>
                </a:lnTo>
                <a:lnTo>
                  <a:pt x="24202" y="624754"/>
                </a:lnTo>
                <a:lnTo>
                  <a:pt x="13797" y="588789"/>
                </a:lnTo>
                <a:lnTo>
                  <a:pt x="6213" y="551715"/>
                </a:lnTo>
                <a:lnTo>
                  <a:pt x="1573" y="513653"/>
                </a:lnTo>
                <a:lnTo>
                  <a:pt x="0" y="474726"/>
                </a:lnTo>
                <a:close/>
              </a:path>
            </a:pathLst>
          </a:custGeom>
          <a:ln w="3810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8660" y="1653539"/>
            <a:ext cx="528828" cy="528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2188" y="2827019"/>
            <a:ext cx="519684" cy="518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0956" y="3916679"/>
            <a:ext cx="423672" cy="582168"/>
          </a:xfrm>
          <a:custGeom>
            <a:avLst/>
            <a:gdLst/>
            <a:ahLst/>
            <a:cxnLst/>
            <a:rect l="l" t="t" r="r" b="b"/>
            <a:pathLst>
              <a:path w="423672" h="582168">
                <a:moveTo>
                  <a:pt x="245991" y="344042"/>
                </a:moveTo>
                <a:lnTo>
                  <a:pt x="281106" y="344043"/>
                </a:lnTo>
                <a:lnTo>
                  <a:pt x="266701" y="238125"/>
                </a:lnTo>
                <a:lnTo>
                  <a:pt x="26479" y="238125"/>
                </a:lnTo>
                <a:lnTo>
                  <a:pt x="28440" y="223819"/>
                </a:lnTo>
                <a:lnTo>
                  <a:pt x="33969" y="211009"/>
                </a:lnTo>
                <a:lnTo>
                  <a:pt x="42530" y="200224"/>
                </a:lnTo>
                <a:lnTo>
                  <a:pt x="53592" y="191994"/>
                </a:lnTo>
                <a:lnTo>
                  <a:pt x="66619" y="186849"/>
                </a:lnTo>
                <a:lnTo>
                  <a:pt x="79438" y="185293"/>
                </a:lnTo>
                <a:lnTo>
                  <a:pt x="344233" y="185293"/>
                </a:lnTo>
                <a:lnTo>
                  <a:pt x="291274" y="132334"/>
                </a:lnTo>
                <a:lnTo>
                  <a:pt x="132397" y="132334"/>
                </a:lnTo>
                <a:lnTo>
                  <a:pt x="118816" y="3732"/>
                </a:lnTo>
                <a:lnTo>
                  <a:pt x="109281" y="13516"/>
                </a:lnTo>
                <a:lnTo>
                  <a:pt x="105918" y="26416"/>
                </a:lnTo>
                <a:lnTo>
                  <a:pt x="105918" y="158750"/>
                </a:lnTo>
                <a:lnTo>
                  <a:pt x="79438" y="158750"/>
                </a:lnTo>
                <a:lnTo>
                  <a:pt x="64910" y="160074"/>
                </a:lnTo>
                <a:lnTo>
                  <a:pt x="51256" y="163891"/>
                </a:lnTo>
                <a:lnTo>
                  <a:pt x="38714" y="169963"/>
                </a:lnTo>
                <a:lnTo>
                  <a:pt x="27519" y="178052"/>
                </a:lnTo>
                <a:lnTo>
                  <a:pt x="10118" y="199338"/>
                </a:lnTo>
                <a:lnTo>
                  <a:pt x="4384" y="212059"/>
                </a:lnTo>
                <a:lnTo>
                  <a:pt x="944" y="225851"/>
                </a:lnTo>
                <a:lnTo>
                  <a:pt x="0" y="238125"/>
                </a:lnTo>
                <a:lnTo>
                  <a:pt x="0" y="502793"/>
                </a:lnTo>
                <a:lnTo>
                  <a:pt x="1325" y="517302"/>
                </a:lnTo>
                <a:lnTo>
                  <a:pt x="5142" y="530940"/>
                </a:lnTo>
                <a:lnTo>
                  <a:pt x="11215" y="543472"/>
                </a:lnTo>
                <a:lnTo>
                  <a:pt x="19308" y="554658"/>
                </a:lnTo>
                <a:lnTo>
                  <a:pt x="29184" y="564264"/>
                </a:lnTo>
                <a:lnTo>
                  <a:pt x="40607" y="572051"/>
                </a:lnTo>
                <a:lnTo>
                  <a:pt x="33236" y="528680"/>
                </a:lnTo>
                <a:lnTo>
                  <a:pt x="28062" y="515682"/>
                </a:lnTo>
                <a:lnTo>
                  <a:pt x="26479" y="502793"/>
                </a:lnTo>
                <a:lnTo>
                  <a:pt x="397192" y="502793"/>
                </a:lnTo>
                <a:lnTo>
                  <a:pt x="291274" y="344043"/>
                </a:lnTo>
                <a:lnTo>
                  <a:pt x="291274" y="396875"/>
                </a:lnTo>
                <a:lnTo>
                  <a:pt x="238315" y="396875"/>
                </a:lnTo>
                <a:lnTo>
                  <a:pt x="238315" y="449834"/>
                </a:lnTo>
                <a:lnTo>
                  <a:pt x="185356" y="449834"/>
                </a:lnTo>
                <a:lnTo>
                  <a:pt x="185356" y="396875"/>
                </a:lnTo>
                <a:lnTo>
                  <a:pt x="132397" y="396875"/>
                </a:lnTo>
                <a:lnTo>
                  <a:pt x="132397" y="344043"/>
                </a:lnTo>
                <a:lnTo>
                  <a:pt x="185356" y="344043"/>
                </a:lnTo>
                <a:lnTo>
                  <a:pt x="185356" y="291084"/>
                </a:lnTo>
                <a:lnTo>
                  <a:pt x="238315" y="291084"/>
                </a:lnTo>
                <a:lnTo>
                  <a:pt x="238315" y="344043"/>
                </a:lnTo>
                <a:lnTo>
                  <a:pt x="245991" y="344042"/>
                </a:lnTo>
                <a:close/>
              </a:path>
              <a:path w="423672" h="582168">
                <a:moveTo>
                  <a:pt x="132397" y="0"/>
                </a:moveTo>
                <a:lnTo>
                  <a:pt x="132397" y="52959"/>
                </a:lnTo>
                <a:lnTo>
                  <a:pt x="132397" y="26416"/>
                </a:lnTo>
                <a:lnTo>
                  <a:pt x="291274" y="26416"/>
                </a:lnTo>
                <a:lnTo>
                  <a:pt x="132397" y="0"/>
                </a:lnTo>
                <a:close/>
              </a:path>
              <a:path w="423672" h="582168">
                <a:moveTo>
                  <a:pt x="65125" y="553792"/>
                </a:moveTo>
                <a:lnTo>
                  <a:pt x="52300" y="548270"/>
                </a:lnTo>
                <a:lnTo>
                  <a:pt x="41493" y="539721"/>
                </a:lnTo>
                <a:lnTo>
                  <a:pt x="33236" y="528680"/>
                </a:lnTo>
                <a:lnTo>
                  <a:pt x="40607" y="572051"/>
                </a:lnTo>
                <a:lnTo>
                  <a:pt x="53341" y="577783"/>
                </a:lnTo>
                <a:lnTo>
                  <a:pt x="67148" y="581223"/>
                </a:lnTo>
                <a:lnTo>
                  <a:pt x="79438" y="582168"/>
                </a:lnTo>
                <a:lnTo>
                  <a:pt x="344233" y="582168"/>
                </a:lnTo>
                <a:lnTo>
                  <a:pt x="358761" y="580843"/>
                </a:lnTo>
                <a:lnTo>
                  <a:pt x="372415" y="577026"/>
                </a:lnTo>
                <a:lnTo>
                  <a:pt x="396152" y="562865"/>
                </a:lnTo>
                <a:lnTo>
                  <a:pt x="413553" y="541579"/>
                </a:lnTo>
                <a:lnTo>
                  <a:pt x="422727" y="515066"/>
                </a:lnTo>
                <a:lnTo>
                  <a:pt x="423672" y="502793"/>
                </a:lnTo>
                <a:lnTo>
                  <a:pt x="423672" y="238125"/>
                </a:lnTo>
                <a:lnTo>
                  <a:pt x="422346" y="223615"/>
                </a:lnTo>
                <a:lnTo>
                  <a:pt x="418529" y="209977"/>
                </a:lnTo>
                <a:lnTo>
                  <a:pt x="404363" y="186259"/>
                </a:lnTo>
                <a:lnTo>
                  <a:pt x="383064" y="168866"/>
                </a:lnTo>
                <a:lnTo>
                  <a:pt x="356523" y="159694"/>
                </a:lnTo>
                <a:lnTo>
                  <a:pt x="344233" y="158750"/>
                </a:lnTo>
                <a:lnTo>
                  <a:pt x="317753" y="158750"/>
                </a:lnTo>
                <a:lnTo>
                  <a:pt x="317753" y="26416"/>
                </a:lnTo>
                <a:lnTo>
                  <a:pt x="314007" y="12858"/>
                </a:lnTo>
                <a:lnTo>
                  <a:pt x="304194" y="3350"/>
                </a:lnTo>
                <a:lnTo>
                  <a:pt x="291274" y="0"/>
                </a:lnTo>
                <a:lnTo>
                  <a:pt x="132397" y="0"/>
                </a:lnTo>
                <a:lnTo>
                  <a:pt x="291274" y="26416"/>
                </a:lnTo>
                <a:lnTo>
                  <a:pt x="291274" y="52959"/>
                </a:lnTo>
                <a:lnTo>
                  <a:pt x="132397" y="52959"/>
                </a:lnTo>
                <a:lnTo>
                  <a:pt x="132397" y="0"/>
                </a:lnTo>
                <a:lnTo>
                  <a:pt x="118816" y="3732"/>
                </a:lnTo>
                <a:lnTo>
                  <a:pt x="132397" y="132334"/>
                </a:lnTo>
                <a:lnTo>
                  <a:pt x="132397" y="79375"/>
                </a:lnTo>
                <a:lnTo>
                  <a:pt x="291274" y="79375"/>
                </a:lnTo>
                <a:lnTo>
                  <a:pt x="291274" y="132334"/>
                </a:lnTo>
                <a:lnTo>
                  <a:pt x="344233" y="185293"/>
                </a:lnTo>
                <a:lnTo>
                  <a:pt x="358562" y="187247"/>
                </a:lnTo>
                <a:lnTo>
                  <a:pt x="371400" y="192757"/>
                </a:lnTo>
                <a:lnTo>
                  <a:pt x="382213" y="201293"/>
                </a:lnTo>
                <a:lnTo>
                  <a:pt x="390467" y="212326"/>
                </a:lnTo>
                <a:lnTo>
                  <a:pt x="395630" y="225326"/>
                </a:lnTo>
                <a:lnTo>
                  <a:pt x="397192" y="238125"/>
                </a:lnTo>
                <a:lnTo>
                  <a:pt x="266701" y="238125"/>
                </a:lnTo>
                <a:lnTo>
                  <a:pt x="281106" y="344043"/>
                </a:lnTo>
                <a:lnTo>
                  <a:pt x="291274" y="344043"/>
                </a:lnTo>
                <a:lnTo>
                  <a:pt x="397192" y="502793"/>
                </a:lnTo>
                <a:lnTo>
                  <a:pt x="395235" y="517092"/>
                </a:lnTo>
                <a:lnTo>
                  <a:pt x="389720" y="529914"/>
                </a:lnTo>
                <a:lnTo>
                  <a:pt x="381176" y="540724"/>
                </a:lnTo>
                <a:lnTo>
                  <a:pt x="370138" y="548986"/>
                </a:lnTo>
                <a:lnTo>
                  <a:pt x="357135" y="554167"/>
                </a:lnTo>
                <a:lnTo>
                  <a:pt x="344233" y="555752"/>
                </a:lnTo>
                <a:lnTo>
                  <a:pt x="79438" y="555752"/>
                </a:lnTo>
                <a:lnTo>
                  <a:pt x="65125" y="553792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0936" y="4928616"/>
            <a:ext cx="740664" cy="73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13148" y="1877568"/>
            <a:ext cx="7071359" cy="3858767"/>
          </a:xfrm>
          <a:custGeom>
            <a:avLst/>
            <a:gdLst/>
            <a:ahLst/>
            <a:cxnLst/>
            <a:rect l="l" t="t" r="r" b="b"/>
            <a:pathLst>
              <a:path w="7071359" h="3858767">
                <a:moveTo>
                  <a:pt x="0" y="3858767"/>
                </a:moveTo>
                <a:lnTo>
                  <a:pt x="7071359" y="3858767"/>
                </a:lnTo>
                <a:lnTo>
                  <a:pt x="7071359" y="0"/>
                </a:lnTo>
                <a:lnTo>
                  <a:pt x="0" y="0"/>
                </a:lnTo>
                <a:lnTo>
                  <a:pt x="0" y="3858767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7952" y="1383791"/>
            <a:ext cx="4102608" cy="2232660"/>
          </a:xfrm>
          <a:custGeom>
            <a:avLst/>
            <a:gdLst/>
            <a:ahLst/>
            <a:cxnLst/>
            <a:rect l="l" t="t" r="r" b="b"/>
            <a:pathLst>
              <a:path w="4102608" h="2232660">
                <a:moveTo>
                  <a:pt x="0" y="2232660"/>
                </a:moveTo>
                <a:lnTo>
                  <a:pt x="4102608" y="2232660"/>
                </a:lnTo>
                <a:lnTo>
                  <a:pt x="4102608" y="0"/>
                </a:lnTo>
                <a:lnTo>
                  <a:pt x="0" y="0"/>
                </a:lnTo>
                <a:lnTo>
                  <a:pt x="0" y="2232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952" y="4741164"/>
            <a:ext cx="4102608" cy="1110996"/>
          </a:xfrm>
          <a:custGeom>
            <a:avLst/>
            <a:gdLst/>
            <a:ahLst/>
            <a:cxnLst/>
            <a:rect l="l" t="t" r="r" b="b"/>
            <a:pathLst>
              <a:path w="4102608" h="1110996">
                <a:moveTo>
                  <a:pt x="0" y="1110996"/>
                </a:moveTo>
                <a:lnTo>
                  <a:pt x="4102608" y="1110996"/>
                </a:lnTo>
                <a:lnTo>
                  <a:pt x="4102608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6900" y="383698"/>
            <a:ext cx="75234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Th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re is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cur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ently no reason</a:t>
            </a:r>
            <a:r>
              <a:rPr sz="2400" spc="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for</a:t>
            </a:r>
            <a:r>
              <a:rPr sz="2400" spc="-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pati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nts</a:t>
            </a:r>
            <a:r>
              <a:rPr sz="2400" spc="1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taking 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400" spc="-9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IDs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86529" y="740757"/>
            <a:ext cx="4305154" cy="33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20"/>
              </a:lnSpc>
              <a:spcBef>
                <a:spcPts val="131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duri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g</a:t>
            </a:r>
            <a:r>
              <a:rPr sz="2400" spc="2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the </a:t>
            </a:r>
            <a:r>
              <a:rPr sz="2400" spc="-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OVI</a:t>
            </a:r>
            <a:r>
              <a:rPr sz="2400" spc="14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-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19 outbreak</a:t>
            </a:r>
            <a:r>
              <a:rPr sz="2400" spc="0" baseline="25364" dirty="0">
                <a:solidFill>
                  <a:srgbClr val="6382C3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900" y="749458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5837" y="749458"/>
            <a:ext cx="1188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nter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upt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7359" y="749458"/>
            <a:ext cx="6639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their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4929" y="749458"/>
            <a:ext cx="13604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reat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2777" y="1504854"/>
            <a:ext cx="11876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43AC99"/>
                </a:solidFill>
                <a:latin typeface="Arial"/>
                <a:cs typeface="Arial"/>
              </a:rPr>
              <a:t>N</a:t>
            </a:r>
            <a:r>
              <a:rPr sz="2400" b="1" spc="-9" dirty="0">
                <a:solidFill>
                  <a:srgbClr val="43AC99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43AC99"/>
                </a:solidFill>
                <a:latin typeface="Arial"/>
                <a:cs typeface="Arial"/>
              </a:rPr>
              <a:t>AIDs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530" y="6026684"/>
            <a:ext cx="10125241" cy="6685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31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*S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eren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</a:t>
            </a:r>
            <a:r>
              <a:rPr sz="11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ur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-50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ati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12700" marR="21031">
              <a:lnSpc>
                <a:spcPct val="95825"/>
              </a:lnSpc>
            </a:pP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NSA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, 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ero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am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ory</a:t>
            </a:r>
            <a:r>
              <a:rPr sz="110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drug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"/>
              </a:spcBef>
            </a:pP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urope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y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. 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.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ht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ps: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//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www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ema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r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p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a.eu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n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n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w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s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m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g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v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es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d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v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ce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non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ero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d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al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n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t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nfl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m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m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r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es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co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v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d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19</a:t>
            </a:r>
            <a:r>
              <a:rPr sz="1100" spc="-2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(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acc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ssed</a:t>
            </a:r>
            <a:r>
              <a:rPr sz="11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pr 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)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 marR="21031">
              <a:lnSpc>
                <a:spcPct val="95825"/>
              </a:lnSpc>
              <a:spcBef>
                <a:spcPts val="55"/>
              </a:spcBef>
            </a:pP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EAS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.</a:t>
            </a:r>
            <a:r>
              <a:rPr sz="11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ps: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C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ID-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9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1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se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sors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amo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.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ht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ps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: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//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sd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n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n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g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.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o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g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/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co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v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d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19/</a:t>
            </a:r>
            <a:r>
              <a:rPr sz="1100" spc="-3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(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acc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ssed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pr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1976" y="6517717"/>
            <a:ext cx="124386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lang="en-US" sz="1100" dirty="0">
                <a:solidFill>
                  <a:srgbClr val="9C9C9C"/>
                </a:solidFill>
                <a:latin typeface="Arial"/>
                <a:cs typeface="Arial"/>
              </a:rPr>
              <a:t>6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2436" y="3776472"/>
            <a:ext cx="327812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"/>
              </a:spcBef>
            </a:pPr>
            <a:endParaRPr sz="950"/>
          </a:p>
          <a:p>
            <a:pPr marL="907356" marR="975088" algn="ctr">
              <a:lnSpc>
                <a:spcPct val="95825"/>
              </a:lnSpc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Adhe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ence</a:t>
            </a:r>
            <a:endParaRPr sz="2000">
              <a:latin typeface="Arial"/>
              <a:cs typeface="Arial"/>
            </a:endParaRPr>
          </a:p>
          <a:p>
            <a:pPr marL="779215" marR="778456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13148" y="1877568"/>
            <a:ext cx="7071359" cy="3858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5728" marR="350512" indent="-533400">
              <a:lnSpc>
                <a:spcPct val="100041"/>
              </a:lnSpc>
              <a:spcBef>
                <a:spcPts val="425"/>
              </a:spcBef>
              <a:tabLst>
                <a:tab pos="622300" algn="l"/>
              </a:tabLst>
            </a:pPr>
            <a:r>
              <a:rPr sz="2000" spc="0" dirty="0">
                <a:solidFill>
                  <a:srgbClr val="43AC99"/>
                </a:solidFill>
                <a:latin typeface="Wingdings"/>
                <a:cs typeface="Wingdings"/>
              </a:rPr>
              <a:t></a:t>
            </a:r>
            <a:r>
              <a:rPr sz="2000" spc="0" dirty="0">
                <a:solidFill>
                  <a:srgbClr val="43AC99"/>
                </a:solidFill>
                <a:latin typeface="Times New Roman"/>
                <a:cs typeface="Times New Roman"/>
              </a:rPr>
              <a:t>	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Ad</a:t>
            </a:r>
            <a:r>
              <a:rPr sz="2000" b="1" spc="-19" dirty="0">
                <a:solidFill>
                  <a:srgbClr val="43AC99"/>
                </a:solidFill>
                <a:latin typeface="Arial"/>
                <a:cs typeface="Arial"/>
              </a:rPr>
              <a:t>v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ise p</a:t>
            </a:r>
            <a:r>
              <a:rPr sz="2000" b="1" spc="4" dirty="0">
                <a:solidFill>
                  <a:srgbClr val="43AC99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tients</a:t>
            </a:r>
            <a:r>
              <a:rPr sz="2000" b="1" spc="-34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to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keep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t</a:t>
            </a:r>
            <a:r>
              <a:rPr sz="2000" b="1" spc="4" dirty="0">
                <a:solidFill>
                  <a:srgbClr val="43AC99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king</a:t>
            </a:r>
            <a:r>
              <a:rPr sz="2000" b="1" spc="-1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their</a:t>
            </a:r>
            <a:r>
              <a:rPr sz="2000" b="1" spc="-24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NSAIDs</a:t>
            </a:r>
            <a:r>
              <a:rPr sz="2000" b="1" spc="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as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per app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oved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odu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spc="-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  <a:p>
            <a:pPr marL="701928">
              <a:lnSpc>
                <a:spcPct val="95825"/>
              </a:lnSpc>
              <a:spcBef>
                <a:spcPts val="601"/>
              </a:spcBef>
            </a:pPr>
            <a:r>
              <a:rPr sz="2000" spc="0" dirty="0">
                <a:solidFill>
                  <a:srgbClr val="43AC99"/>
                </a:solidFill>
                <a:latin typeface="Wingdings"/>
                <a:cs typeface="Wingdings"/>
              </a:rPr>
              <a:t></a:t>
            </a:r>
            <a:r>
              <a:rPr sz="2000" spc="0" dirty="0">
                <a:solidFill>
                  <a:srgbClr val="43AC99"/>
                </a:solidFill>
                <a:latin typeface="Times New Roman"/>
                <a:cs typeface="Times New Roman"/>
              </a:rPr>
              <a:t>     </a:t>
            </a:r>
            <a:r>
              <a:rPr sz="2000" spc="285" dirty="0">
                <a:solidFill>
                  <a:srgbClr val="43AC99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This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is pa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ticula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ly</a:t>
            </a:r>
            <a:r>
              <a:rPr sz="2000" spc="-3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important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for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those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taking</a:t>
            </a:r>
            <a:endParaRPr sz="2000">
              <a:latin typeface="Arial"/>
              <a:cs typeface="Arial"/>
            </a:endParaRPr>
          </a:p>
          <a:p>
            <a:pPr marL="1235710">
              <a:lnSpc>
                <a:spcPts val="2299"/>
              </a:lnSpc>
              <a:spcBef>
                <a:spcPts val="100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NSA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Ds</a:t>
            </a:r>
            <a:r>
              <a:rPr sz="20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or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nic</a:t>
            </a:r>
            <a:r>
              <a:rPr sz="20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ea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000" spc="25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950" spc="0" baseline="26758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  <a:p>
            <a:pPr marL="625728" marR="915601" indent="-533400">
              <a:lnSpc>
                <a:spcPts val="2403"/>
              </a:lnSpc>
              <a:spcBef>
                <a:spcPts val="2176"/>
              </a:spcBef>
              <a:tabLst>
                <a:tab pos="622300" algn="l"/>
              </a:tabLst>
            </a:pPr>
            <a:r>
              <a:rPr sz="2000" spc="0" dirty="0">
                <a:solidFill>
                  <a:srgbClr val="43AC99"/>
                </a:solidFill>
                <a:latin typeface="Wingdings"/>
                <a:cs typeface="Wingdings"/>
              </a:rPr>
              <a:t></a:t>
            </a:r>
            <a:r>
              <a:rPr sz="2000" spc="0" dirty="0">
                <a:solidFill>
                  <a:srgbClr val="43AC99"/>
                </a:solidFill>
                <a:latin typeface="Times New Roman"/>
                <a:cs typeface="Times New Roman"/>
              </a:rPr>
              <a:t>	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Consider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all</a:t>
            </a:r>
            <a:r>
              <a:rPr sz="2000" b="1" spc="-24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a</a:t>
            </a:r>
            <a:r>
              <a:rPr sz="2000" b="1" spc="-19" dirty="0">
                <a:solidFill>
                  <a:srgbClr val="43AC99"/>
                </a:solidFill>
                <a:latin typeface="Arial"/>
                <a:cs typeface="Arial"/>
              </a:rPr>
              <a:t>v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ai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l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able tr</a:t>
            </a:r>
            <a:r>
              <a:rPr sz="2000" b="1" spc="4" dirty="0">
                <a:solidFill>
                  <a:srgbClr val="43AC99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a</a:t>
            </a:r>
            <a:r>
              <a:rPr sz="2000" b="1" spc="4" dirty="0">
                <a:solidFill>
                  <a:srgbClr val="43AC99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ment</a:t>
            </a:r>
            <a:r>
              <a:rPr sz="2000" b="1" spc="-4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options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en </a:t>
            </a:r>
            <a:endParaRPr sz="2000">
              <a:latin typeface="Arial"/>
              <a:cs typeface="Arial"/>
            </a:endParaRPr>
          </a:p>
          <a:p>
            <a:pPr marL="625728" marR="915601">
              <a:lnSpc>
                <a:spcPts val="2299"/>
              </a:lnSpc>
              <a:spcBef>
                <a:spcPts val="105"/>
              </a:spcBef>
              <a:tabLst>
                <a:tab pos="622300" algn="l"/>
              </a:tabLst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treating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for</a:t>
            </a:r>
            <a:r>
              <a:rPr sz="20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fe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er</a:t>
            </a:r>
            <a:r>
              <a:rPr sz="20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or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pai</a:t>
            </a:r>
            <a:r>
              <a:rPr sz="2000" spc="1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950" spc="0" baseline="26758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  <a:p>
            <a:pPr marL="701928">
              <a:lnSpc>
                <a:spcPct val="95825"/>
              </a:lnSpc>
              <a:spcBef>
                <a:spcPts val="698"/>
              </a:spcBef>
            </a:pPr>
            <a:r>
              <a:rPr sz="1800" spc="0" dirty="0">
                <a:solidFill>
                  <a:srgbClr val="43AC99"/>
                </a:solidFill>
                <a:latin typeface="Wingdings"/>
                <a:cs typeface="Wingdings"/>
              </a:rPr>
              <a:t></a:t>
            </a:r>
            <a:r>
              <a:rPr sz="1800" spc="0" dirty="0">
                <a:solidFill>
                  <a:srgbClr val="43AC99"/>
                </a:solidFill>
                <a:latin typeface="Times New Roman"/>
                <a:cs typeface="Times New Roman"/>
              </a:rPr>
              <a:t>      </a:t>
            </a:r>
            <a:r>
              <a:rPr sz="1800" spc="230" dirty="0">
                <a:solidFill>
                  <a:srgbClr val="43AC99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st EU 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na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ti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ona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tre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tme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gu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ne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800" spc="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mm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1235710">
              <a:lnSpc>
                <a:spcPts val="2069"/>
              </a:lnSpc>
              <a:spcBef>
                <a:spcPts val="90"/>
              </a:spcBef>
            </a:pP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rac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tam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spc="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as a 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irs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-l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ne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re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tio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0" baseline="26572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235710" marR="590312" indent="-533781">
              <a:lnSpc>
                <a:spcPts val="2069"/>
              </a:lnSpc>
              <a:spcBef>
                <a:spcPts val="690"/>
              </a:spcBef>
              <a:tabLst>
                <a:tab pos="1231900" algn="l"/>
              </a:tabLst>
            </a:pPr>
            <a:r>
              <a:rPr sz="1800" spc="0" dirty="0">
                <a:solidFill>
                  <a:srgbClr val="43AC99"/>
                </a:solidFill>
                <a:latin typeface="Wingdings"/>
                <a:cs typeface="Wingdings"/>
              </a:rPr>
              <a:t></a:t>
            </a:r>
            <a:r>
              <a:rPr sz="1800" spc="0" dirty="0">
                <a:solidFill>
                  <a:srgbClr val="43AC99"/>
                </a:solidFill>
                <a:latin typeface="Times New Roman"/>
                <a:cs typeface="Times New Roman"/>
              </a:rPr>
              <a:t>	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Inform p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tie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ts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th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rac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tam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l,</a:t>
            </a:r>
            <a:r>
              <a:rPr sz="18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es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ec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ly</a:t>
            </a:r>
            <a:r>
              <a:rPr sz="1800" spc="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if 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ak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n re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te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ly</a:t>
            </a:r>
            <a:r>
              <a:rPr sz="1800" spc="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at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gh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se,</a:t>
            </a:r>
            <a:r>
              <a:rPr sz="18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may ca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se a </a:t>
            </a:r>
            <a:r>
              <a:rPr sz="1800" spc="4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se</a:t>
            </a:r>
            <a:r>
              <a:rPr sz="18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rise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in 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se</a:t>
            </a:r>
            <a:r>
              <a:rPr sz="18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en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8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800" spc="-9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8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5A5A5A"/>
                </a:solidFill>
                <a:latin typeface="Arial"/>
                <a:cs typeface="Arial"/>
              </a:rPr>
              <a:t>s*</a:t>
            </a:r>
            <a:r>
              <a:rPr sz="1800" spc="0" baseline="26572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7952" y="1383791"/>
            <a:ext cx="4102608" cy="2232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360997" marR="538044" indent="-65665" algn="ctr">
              <a:lnSpc>
                <a:spcPct val="100041"/>
              </a:lnSpc>
              <a:spcBef>
                <a:spcPts val="1185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Optimal gl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caemic con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endParaRPr sz="2000">
              <a:latin typeface="Arial"/>
              <a:cs typeface="Arial"/>
            </a:endParaRPr>
          </a:p>
          <a:p>
            <a:pPr marL="1342201" marR="519171" algn="ctr">
              <a:lnSpc>
                <a:spcPct val="95825"/>
              </a:lnSpc>
              <a:spcBef>
                <a:spcPts val="3963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CV r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fac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139278" marR="317769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34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le manage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7952" y="4741164"/>
            <a:ext cx="4102608" cy="1110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727581" marR="835546" indent="-89915">
              <a:lnSpc>
                <a:spcPct val="100041"/>
              </a:lnSpc>
              <a:spcBef>
                <a:spcPts val="1242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assur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nce and support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EF41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2436" y="3776472"/>
            <a:ext cx="3278124" cy="832103"/>
          </a:xfrm>
          <a:custGeom>
            <a:avLst/>
            <a:gdLst/>
            <a:ahLst/>
            <a:cxnLst/>
            <a:rect l="l" t="t" r="r" b="b"/>
            <a:pathLst>
              <a:path w="3278124" h="832103">
                <a:moveTo>
                  <a:pt x="0" y="832103"/>
                </a:moveTo>
                <a:lnTo>
                  <a:pt x="3278124" y="832103"/>
                </a:lnTo>
                <a:lnTo>
                  <a:pt x="3278124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7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7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7"/>
                </a:lnTo>
                <a:close/>
              </a:path>
            </a:pathLst>
          </a:custGeom>
          <a:ln w="381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513653"/>
                </a:lnTo>
                <a:lnTo>
                  <a:pt x="6213" y="551715"/>
                </a:lnTo>
                <a:lnTo>
                  <a:pt x="13797" y="588789"/>
                </a:lnTo>
                <a:lnTo>
                  <a:pt x="24202" y="624754"/>
                </a:lnTo>
                <a:lnTo>
                  <a:pt x="37307" y="659487"/>
                </a:lnTo>
                <a:lnTo>
                  <a:pt x="52989" y="692865"/>
                </a:lnTo>
                <a:lnTo>
                  <a:pt x="71126" y="724766"/>
                </a:lnTo>
                <a:lnTo>
                  <a:pt x="91596" y="755068"/>
                </a:lnTo>
                <a:lnTo>
                  <a:pt x="114276" y="783649"/>
                </a:lnTo>
                <a:lnTo>
                  <a:pt x="139045" y="810387"/>
                </a:lnTo>
                <a:lnTo>
                  <a:pt x="165781" y="835158"/>
                </a:lnTo>
                <a:lnTo>
                  <a:pt x="194361" y="857841"/>
                </a:lnTo>
                <a:lnTo>
                  <a:pt x="224662" y="878313"/>
                </a:lnTo>
                <a:lnTo>
                  <a:pt x="256564" y="896453"/>
                </a:lnTo>
                <a:lnTo>
                  <a:pt x="289943" y="912137"/>
                </a:lnTo>
                <a:lnTo>
                  <a:pt x="324677" y="925244"/>
                </a:lnTo>
                <a:lnTo>
                  <a:pt x="360645" y="935651"/>
                </a:lnTo>
                <a:lnTo>
                  <a:pt x="397724" y="943237"/>
                </a:lnTo>
                <a:lnTo>
                  <a:pt x="435791" y="947877"/>
                </a:lnTo>
                <a:lnTo>
                  <a:pt x="474726" y="949452"/>
                </a:lnTo>
                <a:lnTo>
                  <a:pt x="513660" y="947877"/>
                </a:lnTo>
                <a:lnTo>
                  <a:pt x="551727" y="943237"/>
                </a:lnTo>
                <a:lnTo>
                  <a:pt x="588806" y="935651"/>
                </a:lnTo>
                <a:lnTo>
                  <a:pt x="624774" y="925244"/>
                </a:lnTo>
                <a:lnTo>
                  <a:pt x="659508" y="912137"/>
                </a:lnTo>
                <a:lnTo>
                  <a:pt x="692887" y="896453"/>
                </a:lnTo>
                <a:lnTo>
                  <a:pt x="724789" y="878313"/>
                </a:lnTo>
                <a:lnTo>
                  <a:pt x="755090" y="857841"/>
                </a:lnTo>
                <a:lnTo>
                  <a:pt x="783670" y="835158"/>
                </a:lnTo>
                <a:lnTo>
                  <a:pt x="810406" y="810387"/>
                </a:lnTo>
                <a:lnTo>
                  <a:pt x="835175" y="783649"/>
                </a:lnTo>
                <a:lnTo>
                  <a:pt x="857855" y="755068"/>
                </a:lnTo>
                <a:lnTo>
                  <a:pt x="878325" y="724766"/>
                </a:lnTo>
                <a:lnTo>
                  <a:pt x="896462" y="692865"/>
                </a:lnTo>
                <a:lnTo>
                  <a:pt x="912144" y="659487"/>
                </a:lnTo>
                <a:lnTo>
                  <a:pt x="925249" y="624754"/>
                </a:lnTo>
                <a:lnTo>
                  <a:pt x="935654" y="588789"/>
                </a:lnTo>
                <a:lnTo>
                  <a:pt x="943238" y="551715"/>
                </a:lnTo>
                <a:lnTo>
                  <a:pt x="947878" y="513653"/>
                </a:lnTo>
                <a:lnTo>
                  <a:pt x="949451" y="474726"/>
                </a:lnTo>
                <a:lnTo>
                  <a:pt x="947878" y="435798"/>
                </a:lnTo>
                <a:lnTo>
                  <a:pt x="943238" y="397736"/>
                </a:lnTo>
                <a:lnTo>
                  <a:pt x="935654" y="360662"/>
                </a:lnTo>
                <a:lnTo>
                  <a:pt x="925249" y="324697"/>
                </a:lnTo>
                <a:lnTo>
                  <a:pt x="912144" y="289964"/>
                </a:lnTo>
                <a:lnTo>
                  <a:pt x="896462" y="256586"/>
                </a:lnTo>
                <a:lnTo>
                  <a:pt x="878325" y="224685"/>
                </a:lnTo>
                <a:lnTo>
                  <a:pt x="857855" y="194383"/>
                </a:lnTo>
                <a:lnTo>
                  <a:pt x="835175" y="165802"/>
                </a:lnTo>
                <a:lnTo>
                  <a:pt x="810406" y="139065"/>
                </a:lnTo>
                <a:lnTo>
                  <a:pt x="783670" y="114293"/>
                </a:lnTo>
                <a:lnTo>
                  <a:pt x="755090" y="91610"/>
                </a:lnTo>
                <a:lnTo>
                  <a:pt x="724789" y="71138"/>
                </a:lnTo>
                <a:lnTo>
                  <a:pt x="692887" y="52998"/>
                </a:lnTo>
                <a:lnTo>
                  <a:pt x="659508" y="37314"/>
                </a:lnTo>
                <a:lnTo>
                  <a:pt x="624774" y="24207"/>
                </a:lnTo>
                <a:lnTo>
                  <a:pt x="588806" y="13800"/>
                </a:lnTo>
                <a:lnTo>
                  <a:pt x="551727" y="6214"/>
                </a:lnTo>
                <a:lnTo>
                  <a:pt x="513660" y="1574"/>
                </a:lnTo>
                <a:lnTo>
                  <a:pt x="474726" y="0"/>
                </a:lnTo>
                <a:lnTo>
                  <a:pt x="435791" y="1574"/>
                </a:lnTo>
                <a:lnTo>
                  <a:pt x="397724" y="6214"/>
                </a:lnTo>
                <a:lnTo>
                  <a:pt x="360645" y="13800"/>
                </a:lnTo>
                <a:lnTo>
                  <a:pt x="324677" y="24207"/>
                </a:lnTo>
                <a:lnTo>
                  <a:pt x="289943" y="37314"/>
                </a:lnTo>
                <a:lnTo>
                  <a:pt x="256564" y="52998"/>
                </a:lnTo>
                <a:lnTo>
                  <a:pt x="224662" y="71138"/>
                </a:lnTo>
                <a:lnTo>
                  <a:pt x="194361" y="91610"/>
                </a:lnTo>
                <a:lnTo>
                  <a:pt x="165781" y="114293"/>
                </a:lnTo>
                <a:lnTo>
                  <a:pt x="139045" y="139065"/>
                </a:lnTo>
                <a:lnTo>
                  <a:pt x="114276" y="165802"/>
                </a:lnTo>
                <a:lnTo>
                  <a:pt x="91596" y="194383"/>
                </a:lnTo>
                <a:lnTo>
                  <a:pt x="71126" y="224685"/>
                </a:lnTo>
                <a:lnTo>
                  <a:pt x="52989" y="256586"/>
                </a:lnTo>
                <a:lnTo>
                  <a:pt x="37307" y="289964"/>
                </a:lnTo>
                <a:lnTo>
                  <a:pt x="24202" y="324697"/>
                </a:lnTo>
                <a:lnTo>
                  <a:pt x="13797" y="360662"/>
                </a:lnTo>
                <a:lnTo>
                  <a:pt x="6213" y="397736"/>
                </a:lnTo>
                <a:lnTo>
                  <a:pt x="1573" y="435798"/>
                </a:lnTo>
                <a:lnTo>
                  <a:pt x="0" y="474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435798"/>
                </a:lnTo>
                <a:lnTo>
                  <a:pt x="6213" y="397736"/>
                </a:lnTo>
                <a:lnTo>
                  <a:pt x="13797" y="360662"/>
                </a:lnTo>
                <a:lnTo>
                  <a:pt x="24202" y="324697"/>
                </a:lnTo>
                <a:lnTo>
                  <a:pt x="37307" y="289964"/>
                </a:lnTo>
                <a:lnTo>
                  <a:pt x="52989" y="256586"/>
                </a:lnTo>
                <a:lnTo>
                  <a:pt x="71126" y="224685"/>
                </a:lnTo>
                <a:lnTo>
                  <a:pt x="91596" y="194383"/>
                </a:lnTo>
                <a:lnTo>
                  <a:pt x="114276" y="165802"/>
                </a:lnTo>
                <a:lnTo>
                  <a:pt x="139045" y="139065"/>
                </a:lnTo>
                <a:lnTo>
                  <a:pt x="165781" y="114293"/>
                </a:lnTo>
                <a:lnTo>
                  <a:pt x="194361" y="91610"/>
                </a:lnTo>
                <a:lnTo>
                  <a:pt x="224662" y="71138"/>
                </a:lnTo>
                <a:lnTo>
                  <a:pt x="256564" y="52998"/>
                </a:lnTo>
                <a:lnTo>
                  <a:pt x="289943" y="37314"/>
                </a:lnTo>
                <a:lnTo>
                  <a:pt x="324677" y="24207"/>
                </a:lnTo>
                <a:lnTo>
                  <a:pt x="360645" y="13800"/>
                </a:lnTo>
                <a:lnTo>
                  <a:pt x="397724" y="6214"/>
                </a:lnTo>
                <a:lnTo>
                  <a:pt x="435791" y="1574"/>
                </a:lnTo>
                <a:lnTo>
                  <a:pt x="474726" y="0"/>
                </a:lnTo>
                <a:lnTo>
                  <a:pt x="513660" y="1574"/>
                </a:lnTo>
                <a:lnTo>
                  <a:pt x="551727" y="6214"/>
                </a:lnTo>
                <a:lnTo>
                  <a:pt x="588806" y="13800"/>
                </a:lnTo>
                <a:lnTo>
                  <a:pt x="624774" y="24207"/>
                </a:lnTo>
                <a:lnTo>
                  <a:pt x="659508" y="37314"/>
                </a:lnTo>
                <a:lnTo>
                  <a:pt x="692887" y="52998"/>
                </a:lnTo>
                <a:lnTo>
                  <a:pt x="724789" y="71138"/>
                </a:lnTo>
                <a:lnTo>
                  <a:pt x="755090" y="91610"/>
                </a:lnTo>
                <a:lnTo>
                  <a:pt x="783670" y="114293"/>
                </a:lnTo>
                <a:lnTo>
                  <a:pt x="810406" y="139065"/>
                </a:lnTo>
                <a:lnTo>
                  <a:pt x="835175" y="165802"/>
                </a:lnTo>
                <a:lnTo>
                  <a:pt x="857855" y="194383"/>
                </a:lnTo>
                <a:lnTo>
                  <a:pt x="878325" y="224685"/>
                </a:lnTo>
                <a:lnTo>
                  <a:pt x="896462" y="256586"/>
                </a:lnTo>
                <a:lnTo>
                  <a:pt x="912144" y="289964"/>
                </a:lnTo>
                <a:lnTo>
                  <a:pt x="925249" y="324697"/>
                </a:lnTo>
                <a:lnTo>
                  <a:pt x="935654" y="360662"/>
                </a:lnTo>
                <a:lnTo>
                  <a:pt x="943238" y="397736"/>
                </a:lnTo>
                <a:lnTo>
                  <a:pt x="947878" y="435798"/>
                </a:lnTo>
                <a:lnTo>
                  <a:pt x="949451" y="474726"/>
                </a:lnTo>
                <a:lnTo>
                  <a:pt x="947878" y="513653"/>
                </a:lnTo>
                <a:lnTo>
                  <a:pt x="943238" y="551715"/>
                </a:lnTo>
                <a:lnTo>
                  <a:pt x="935654" y="588789"/>
                </a:lnTo>
                <a:lnTo>
                  <a:pt x="925249" y="624754"/>
                </a:lnTo>
                <a:lnTo>
                  <a:pt x="912144" y="659487"/>
                </a:lnTo>
                <a:lnTo>
                  <a:pt x="896462" y="692865"/>
                </a:lnTo>
                <a:lnTo>
                  <a:pt x="878325" y="724766"/>
                </a:lnTo>
                <a:lnTo>
                  <a:pt x="857855" y="755068"/>
                </a:lnTo>
                <a:lnTo>
                  <a:pt x="835175" y="783649"/>
                </a:lnTo>
                <a:lnTo>
                  <a:pt x="810406" y="810387"/>
                </a:lnTo>
                <a:lnTo>
                  <a:pt x="783670" y="835158"/>
                </a:lnTo>
                <a:lnTo>
                  <a:pt x="755090" y="857841"/>
                </a:lnTo>
                <a:lnTo>
                  <a:pt x="724789" y="878313"/>
                </a:lnTo>
                <a:lnTo>
                  <a:pt x="692887" y="896453"/>
                </a:lnTo>
                <a:lnTo>
                  <a:pt x="659508" y="912137"/>
                </a:lnTo>
                <a:lnTo>
                  <a:pt x="624774" y="925244"/>
                </a:lnTo>
                <a:lnTo>
                  <a:pt x="588806" y="935651"/>
                </a:lnTo>
                <a:lnTo>
                  <a:pt x="551727" y="943237"/>
                </a:lnTo>
                <a:lnTo>
                  <a:pt x="513660" y="947877"/>
                </a:lnTo>
                <a:lnTo>
                  <a:pt x="474726" y="949452"/>
                </a:lnTo>
                <a:lnTo>
                  <a:pt x="435791" y="947877"/>
                </a:lnTo>
                <a:lnTo>
                  <a:pt x="397724" y="943237"/>
                </a:lnTo>
                <a:lnTo>
                  <a:pt x="360645" y="935651"/>
                </a:lnTo>
                <a:lnTo>
                  <a:pt x="324677" y="925244"/>
                </a:lnTo>
                <a:lnTo>
                  <a:pt x="289943" y="912137"/>
                </a:lnTo>
                <a:lnTo>
                  <a:pt x="256564" y="896453"/>
                </a:lnTo>
                <a:lnTo>
                  <a:pt x="224662" y="878313"/>
                </a:lnTo>
                <a:lnTo>
                  <a:pt x="194361" y="857841"/>
                </a:lnTo>
                <a:lnTo>
                  <a:pt x="165781" y="835158"/>
                </a:lnTo>
                <a:lnTo>
                  <a:pt x="139045" y="810387"/>
                </a:lnTo>
                <a:lnTo>
                  <a:pt x="114276" y="783649"/>
                </a:lnTo>
                <a:lnTo>
                  <a:pt x="91596" y="755068"/>
                </a:lnTo>
                <a:lnTo>
                  <a:pt x="71126" y="724766"/>
                </a:lnTo>
                <a:lnTo>
                  <a:pt x="52989" y="692865"/>
                </a:lnTo>
                <a:lnTo>
                  <a:pt x="37307" y="659487"/>
                </a:lnTo>
                <a:lnTo>
                  <a:pt x="24202" y="624754"/>
                </a:lnTo>
                <a:lnTo>
                  <a:pt x="13797" y="588789"/>
                </a:lnTo>
                <a:lnTo>
                  <a:pt x="6213" y="551715"/>
                </a:lnTo>
                <a:lnTo>
                  <a:pt x="1573" y="513653"/>
                </a:lnTo>
                <a:lnTo>
                  <a:pt x="0" y="474726"/>
                </a:lnTo>
                <a:close/>
              </a:path>
            </a:pathLst>
          </a:custGeom>
          <a:ln w="3810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8660" y="1653539"/>
            <a:ext cx="528828" cy="528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2188" y="2827019"/>
            <a:ext cx="519684" cy="518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0956" y="3916679"/>
            <a:ext cx="423672" cy="582168"/>
          </a:xfrm>
          <a:custGeom>
            <a:avLst/>
            <a:gdLst/>
            <a:ahLst/>
            <a:cxnLst/>
            <a:rect l="l" t="t" r="r" b="b"/>
            <a:pathLst>
              <a:path w="423672" h="582168">
                <a:moveTo>
                  <a:pt x="245991" y="344042"/>
                </a:moveTo>
                <a:lnTo>
                  <a:pt x="281106" y="344043"/>
                </a:lnTo>
                <a:lnTo>
                  <a:pt x="266701" y="238125"/>
                </a:lnTo>
                <a:lnTo>
                  <a:pt x="26479" y="238125"/>
                </a:lnTo>
                <a:lnTo>
                  <a:pt x="28440" y="223819"/>
                </a:lnTo>
                <a:lnTo>
                  <a:pt x="33969" y="211009"/>
                </a:lnTo>
                <a:lnTo>
                  <a:pt x="42530" y="200224"/>
                </a:lnTo>
                <a:lnTo>
                  <a:pt x="53592" y="191994"/>
                </a:lnTo>
                <a:lnTo>
                  <a:pt x="66619" y="186849"/>
                </a:lnTo>
                <a:lnTo>
                  <a:pt x="79438" y="185293"/>
                </a:lnTo>
                <a:lnTo>
                  <a:pt x="344233" y="185293"/>
                </a:lnTo>
                <a:lnTo>
                  <a:pt x="291274" y="132334"/>
                </a:lnTo>
                <a:lnTo>
                  <a:pt x="132397" y="132334"/>
                </a:lnTo>
                <a:lnTo>
                  <a:pt x="118816" y="3732"/>
                </a:lnTo>
                <a:lnTo>
                  <a:pt x="109281" y="13516"/>
                </a:lnTo>
                <a:lnTo>
                  <a:pt x="105918" y="26416"/>
                </a:lnTo>
                <a:lnTo>
                  <a:pt x="105918" y="158750"/>
                </a:lnTo>
                <a:lnTo>
                  <a:pt x="79438" y="158750"/>
                </a:lnTo>
                <a:lnTo>
                  <a:pt x="64910" y="160074"/>
                </a:lnTo>
                <a:lnTo>
                  <a:pt x="51256" y="163891"/>
                </a:lnTo>
                <a:lnTo>
                  <a:pt x="38714" y="169963"/>
                </a:lnTo>
                <a:lnTo>
                  <a:pt x="27519" y="178052"/>
                </a:lnTo>
                <a:lnTo>
                  <a:pt x="10118" y="199338"/>
                </a:lnTo>
                <a:lnTo>
                  <a:pt x="4384" y="212059"/>
                </a:lnTo>
                <a:lnTo>
                  <a:pt x="944" y="225851"/>
                </a:lnTo>
                <a:lnTo>
                  <a:pt x="0" y="238125"/>
                </a:lnTo>
                <a:lnTo>
                  <a:pt x="0" y="502793"/>
                </a:lnTo>
                <a:lnTo>
                  <a:pt x="1325" y="517302"/>
                </a:lnTo>
                <a:lnTo>
                  <a:pt x="5142" y="530940"/>
                </a:lnTo>
                <a:lnTo>
                  <a:pt x="11215" y="543472"/>
                </a:lnTo>
                <a:lnTo>
                  <a:pt x="19308" y="554658"/>
                </a:lnTo>
                <a:lnTo>
                  <a:pt x="29184" y="564264"/>
                </a:lnTo>
                <a:lnTo>
                  <a:pt x="40607" y="572051"/>
                </a:lnTo>
                <a:lnTo>
                  <a:pt x="33236" y="528680"/>
                </a:lnTo>
                <a:lnTo>
                  <a:pt x="28062" y="515682"/>
                </a:lnTo>
                <a:lnTo>
                  <a:pt x="26479" y="502793"/>
                </a:lnTo>
                <a:lnTo>
                  <a:pt x="397192" y="502793"/>
                </a:lnTo>
                <a:lnTo>
                  <a:pt x="291274" y="344043"/>
                </a:lnTo>
                <a:lnTo>
                  <a:pt x="291274" y="396875"/>
                </a:lnTo>
                <a:lnTo>
                  <a:pt x="238315" y="396875"/>
                </a:lnTo>
                <a:lnTo>
                  <a:pt x="238315" y="449834"/>
                </a:lnTo>
                <a:lnTo>
                  <a:pt x="185356" y="449834"/>
                </a:lnTo>
                <a:lnTo>
                  <a:pt x="185356" y="396875"/>
                </a:lnTo>
                <a:lnTo>
                  <a:pt x="132397" y="396875"/>
                </a:lnTo>
                <a:lnTo>
                  <a:pt x="132397" y="344043"/>
                </a:lnTo>
                <a:lnTo>
                  <a:pt x="185356" y="344043"/>
                </a:lnTo>
                <a:lnTo>
                  <a:pt x="185356" y="291084"/>
                </a:lnTo>
                <a:lnTo>
                  <a:pt x="238315" y="291084"/>
                </a:lnTo>
                <a:lnTo>
                  <a:pt x="238315" y="344043"/>
                </a:lnTo>
                <a:lnTo>
                  <a:pt x="245991" y="344042"/>
                </a:lnTo>
                <a:close/>
              </a:path>
              <a:path w="423672" h="582168">
                <a:moveTo>
                  <a:pt x="132397" y="0"/>
                </a:moveTo>
                <a:lnTo>
                  <a:pt x="132397" y="52959"/>
                </a:lnTo>
                <a:lnTo>
                  <a:pt x="132397" y="26416"/>
                </a:lnTo>
                <a:lnTo>
                  <a:pt x="291274" y="26416"/>
                </a:lnTo>
                <a:lnTo>
                  <a:pt x="132397" y="0"/>
                </a:lnTo>
                <a:close/>
              </a:path>
              <a:path w="423672" h="582168">
                <a:moveTo>
                  <a:pt x="65125" y="553792"/>
                </a:moveTo>
                <a:lnTo>
                  <a:pt x="52300" y="548270"/>
                </a:lnTo>
                <a:lnTo>
                  <a:pt x="41493" y="539721"/>
                </a:lnTo>
                <a:lnTo>
                  <a:pt x="33236" y="528680"/>
                </a:lnTo>
                <a:lnTo>
                  <a:pt x="40607" y="572051"/>
                </a:lnTo>
                <a:lnTo>
                  <a:pt x="53341" y="577783"/>
                </a:lnTo>
                <a:lnTo>
                  <a:pt x="67148" y="581223"/>
                </a:lnTo>
                <a:lnTo>
                  <a:pt x="79438" y="582168"/>
                </a:lnTo>
                <a:lnTo>
                  <a:pt x="344233" y="582168"/>
                </a:lnTo>
                <a:lnTo>
                  <a:pt x="358761" y="580843"/>
                </a:lnTo>
                <a:lnTo>
                  <a:pt x="372415" y="577026"/>
                </a:lnTo>
                <a:lnTo>
                  <a:pt x="396152" y="562865"/>
                </a:lnTo>
                <a:lnTo>
                  <a:pt x="413553" y="541579"/>
                </a:lnTo>
                <a:lnTo>
                  <a:pt x="422727" y="515066"/>
                </a:lnTo>
                <a:lnTo>
                  <a:pt x="423672" y="502793"/>
                </a:lnTo>
                <a:lnTo>
                  <a:pt x="423672" y="238125"/>
                </a:lnTo>
                <a:lnTo>
                  <a:pt x="422346" y="223615"/>
                </a:lnTo>
                <a:lnTo>
                  <a:pt x="418529" y="209977"/>
                </a:lnTo>
                <a:lnTo>
                  <a:pt x="404363" y="186259"/>
                </a:lnTo>
                <a:lnTo>
                  <a:pt x="383064" y="168866"/>
                </a:lnTo>
                <a:lnTo>
                  <a:pt x="356523" y="159694"/>
                </a:lnTo>
                <a:lnTo>
                  <a:pt x="344233" y="158750"/>
                </a:lnTo>
                <a:lnTo>
                  <a:pt x="317753" y="158750"/>
                </a:lnTo>
                <a:lnTo>
                  <a:pt x="317753" y="26416"/>
                </a:lnTo>
                <a:lnTo>
                  <a:pt x="314007" y="12858"/>
                </a:lnTo>
                <a:lnTo>
                  <a:pt x="304194" y="3350"/>
                </a:lnTo>
                <a:lnTo>
                  <a:pt x="291274" y="0"/>
                </a:lnTo>
                <a:lnTo>
                  <a:pt x="132397" y="0"/>
                </a:lnTo>
                <a:lnTo>
                  <a:pt x="291274" y="26416"/>
                </a:lnTo>
                <a:lnTo>
                  <a:pt x="291274" y="52959"/>
                </a:lnTo>
                <a:lnTo>
                  <a:pt x="132397" y="52959"/>
                </a:lnTo>
                <a:lnTo>
                  <a:pt x="132397" y="0"/>
                </a:lnTo>
                <a:lnTo>
                  <a:pt x="118816" y="3732"/>
                </a:lnTo>
                <a:lnTo>
                  <a:pt x="132397" y="132334"/>
                </a:lnTo>
                <a:lnTo>
                  <a:pt x="132397" y="79375"/>
                </a:lnTo>
                <a:lnTo>
                  <a:pt x="291274" y="79375"/>
                </a:lnTo>
                <a:lnTo>
                  <a:pt x="291274" y="132334"/>
                </a:lnTo>
                <a:lnTo>
                  <a:pt x="344233" y="185293"/>
                </a:lnTo>
                <a:lnTo>
                  <a:pt x="358562" y="187247"/>
                </a:lnTo>
                <a:lnTo>
                  <a:pt x="371400" y="192757"/>
                </a:lnTo>
                <a:lnTo>
                  <a:pt x="382213" y="201293"/>
                </a:lnTo>
                <a:lnTo>
                  <a:pt x="390467" y="212326"/>
                </a:lnTo>
                <a:lnTo>
                  <a:pt x="395630" y="225326"/>
                </a:lnTo>
                <a:lnTo>
                  <a:pt x="397192" y="238125"/>
                </a:lnTo>
                <a:lnTo>
                  <a:pt x="266701" y="238125"/>
                </a:lnTo>
                <a:lnTo>
                  <a:pt x="281106" y="344043"/>
                </a:lnTo>
                <a:lnTo>
                  <a:pt x="291274" y="344043"/>
                </a:lnTo>
                <a:lnTo>
                  <a:pt x="397192" y="502793"/>
                </a:lnTo>
                <a:lnTo>
                  <a:pt x="395235" y="517092"/>
                </a:lnTo>
                <a:lnTo>
                  <a:pt x="389720" y="529914"/>
                </a:lnTo>
                <a:lnTo>
                  <a:pt x="381176" y="540724"/>
                </a:lnTo>
                <a:lnTo>
                  <a:pt x="370138" y="548986"/>
                </a:lnTo>
                <a:lnTo>
                  <a:pt x="357135" y="554167"/>
                </a:lnTo>
                <a:lnTo>
                  <a:pt x="344233" y="555752"/>
                </a:lnTo>
                <a:lnTo>
                  <a:pt x="79438" y="555752"/>
                </a:lnTo>
                <a:lnTo>
                  <a:pt x="65125" y="553792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0936" y="4928616"/>
            <a:ext cx="740664" cy="73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13148" y="1876044"/>
            <a:ext cx="7071359" cy="3421379"/>
          </a:xfrm>
          <a:custGeom>
            <a:avLst/>
            <a:gdLst/>
            <a:ahLst/>
            <a:cxnLst/>
            <a:rect l="l" t="t" r="r" b="b"/>
            <a:pathLst>
              <a:path w="7071359" h="3421379">
                <a:moveTo>
                  <a:pt x="0" y="3421379"/>
                </a:moveTo>
                <a:lnTo>
                  <a:pt x="7071359" y="3421379"/>
                </a:lnTo>
                <a:lnTo>
                  <a:pt x="7071359" y="0"/>
                </a:lnTo>
                <a:lnTo>
                  <a:pt x="0" y="0"/>
                </a:lnTo>
                <a:lnTo>
                  <a:pt x="0" y="3421379"/>
                </a:lnTo>
                <a:close/>
              </a:path>
            </a:pathLst>
          </a:custGeom>
          <a:solidFill>
            <a:srgbClr val="D7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952" y="1383791"/>
            <a:ext cx="4102608" cy="2232660"/>
          </a:xfrm>
          <a:custGeom>
            <a:avLst/>
            <a:gdLst/>
            <a:ahLst/>
            <a:cxnLst/>
            <a:rect l="l" t="t" r="r" b="b"/>
            <a:pathLst>
              <a:path w="4102608" h="2232660">
                <a:moveTo>
                  <a:pt x="0" y="2232660"/>
                </a:moveTo>
                <a:lnTo>
                  <a:pt x="4102608" y="2232660"/>
                </a:lnTo>
                <a:lnTo>
                  <a:pt x="4102608" y="0"/>
                </a:lnTo>
                <a:lnTo>
                  <a:pt x="0" y="0"/>
                </a:lnTo>
                <a:lnTo>
                  <a:pt x="0" y="2232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7952" y="4741164"/>
            <a:ext cx="4102608" cy="1110996"/>
          </a:xfrm>
          <a:custGeom>
            <a:avLst/>
            <a:gdLst/>
            <a:ahLst/>
            <a:cxnLst/>
            <a:rect l="l" t="t" r="r" b="b"/>
            <a:pathLst>
              <a:path w="4102608" h="1110996">
                <a:moveTo>
                  <a:pt x="0" y="1110996"/>
                </a:moveTo>
                <a:lnTo>
                  <a:pt x="4102608" y="1110996"/>
                </a:lnTo>
                <a:lnTo>
                  <a:pt x="4102608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6900" y="383698"/>
            <a:ext cx="75250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Th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re is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cur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ently no confirmed</a:t>
            </a:r>
            <a:r>
              <a:rPr sz="2400" spc="1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400" spc="-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nk</a:t>
            </a:r>
            <a:r>
              <a:rPr sz="2400" spc="1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betw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en</a:t>
            </a:r>
            <a:r>
              <a:rPr sz="2400" spc="-11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400" spc="-9" dirty="0">
                <a:solidFill>
                  <a:srgbClr val="6382C3"/>
                </a:solidFill>
                <a:latin typeface="Arial"/>
                <a:cs typeface="Arial"/>
              </a:rPr>
              <a:t>C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400" spc="-9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/ARB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5549" y="740757"/>
            <a:ext cx="4504798" cy="33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20"/>
              </a:lnSpc>
              <a:spcBef>
                <a:spcPts val="131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COVI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D-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19</a:t>
            </a:r>
            <a:r>
              <a:rPr sz="2400" spc="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and its comp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ic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tion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s</a:t>
            </a:r>
            <a:r>
              <a:rPr sz="2400" spc="0" baseline="25364" dirty="0">
                <a:solidFill>
                  <a:srgbClr val="6382C3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900" y="749458"/>
            <a:ext cx="13595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eatment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8195" y="749458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62250" y="749458"/>
            <a:ext cx="4947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0656" y="749458"/>
            <a:ext cx="5441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8440" y="749458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2777" y="1505743"/>
            <a:ext cx="25403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43AC99"/>
                </a:solidFill>
                <a:latin typeface="Arial"/>
                <a:cs typeface="Arial"/>
              </a:rPr>
              <a:t>A</a:t>
            </a:r>
            <a:r>
              <a:rPr sz="2400" b="1" spc="-4" dirty="0">
                <a:solidFill>
                  <a:srgbClr val="43AC99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43AC99"/>
                </a:solidFill>
                <a:latin typeface="Arial"/>
                <a:cs typeface="Arial"/>
              </a:rPr>
              <a:t>t</a:t>
            </a:r>
            <a:r>
              <a:rPr sz="2400" b="1" spc="4" dirty="0">
                <a:solidFill>
                  <a:srgbClr val="43AC99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43AC99"/>
                </a:solidFill>
                <a:latin typeface="Arial"/>
                <a:cs typeface="Arial"/>
              </a:rPr>
              <a:t>h</a:t>
            </a:r>
            <a:r>
              <a:rPr sz="2400" b="1" spc="-29" dirty="0">
                <a:solidFill>
                  <a:srgbClr val="43AC99"/>
                </a:solidFill>
                <a:latin typeface="Arial"/>
                <a:cs typeface="Arial"/>
              </a:rPr>
              <a:t>y</a:t>
            </a:r>
            <a:r>
              <a:rPr sz="2400" b="1" spc="0" dirty="0">
                <a:solidFill>
                  <a:srgbClr val="43AC99"/>
                </a:solidFill>
                <a:latin typeface="Arial"/>
                <a:cs typeface="Arial"/>
              </a:rPr>
              <a:t>pertensive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9439" y="1505743"/>
            <a:ext cx="18496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43AC99"/>
                </a:solidFill>
                <a:latin typeface="Arial"/>
                <a:cs typeface="Arial"/>
              </a:rPr>
              <a:t>medications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530" y="6026684"/>
            <a:ext cx="9390852" cy="6685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096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*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-3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5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90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 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hi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na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 COV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ID-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9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11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w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ut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endParaRPr sz="1100">
              <a:latin typeface="Arial"/>
              <a:cs typeface="Arial"/>
            </a:endParaRPr>
          </a:p>
          <a:p>
            <a:pPr marL="12700" marR="24096">
              <a:lnSpc>
                <a:spcPct val="95825"/>
              </a:lnSpc>
            </a:pP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ACEi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otens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er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ng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zy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m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 i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h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or;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ARB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,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otens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ptor</a:t>
            </a:r>
            <a:r>
              <a:rPr sz="11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oc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k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"/>
              </a:spcBef>
            </a:pP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t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19</a:t>
            </a:r>
            <a:r>
              <a:rPr sz="11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 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etes.</a:t>
            </a:r>
            <a:r>
              <a:rPr sz="11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ht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ps: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//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www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d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b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etes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ca/en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CA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/r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urces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ol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s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r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r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ces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f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aq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abou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t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co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v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d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19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and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d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b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etes</a:t>
            </a:r>
            <a:endParaRPr sz="1100">
              <a:latin typeface="Arial"/>
              <a:cs typeface="Arial"/>
            </a:endParaRPr>
          </a:p>
          <a:p>
            <a:pPr marL="12700" marR="24096">
              <a:lnSpc>
                <a:spcPct val="95825"/>
              </a:lnSpc>
              <a:spcBef>
                <a:spcPts val="55"/>
              </a:spcBef>
            </a:pP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(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acc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ssed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pr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)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r>
              <a:rPr sz="11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W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et</a:t>
            </a:r>
            <a:r>
              <a:rPr sz="1100" i="1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l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.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ur 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es</a:t>
            </a:r>
            <a:r>
              <a:rPr sz="1100" i="1" spc="-4" dirty="0">
                <a:solidFill>
                  <a:srgbClr val="5A5A5A"/>
                </a:solidFill>
                <a:latin typeface="Arial"/>
                <a:cs typeface="Arial"/>
              </a:rPr>
              <a:t>pi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i="1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i="1" spc="0" dirty="0">
                <a:solidFill>
                  <a:srgbClr val="5A5A5A"/>
                </a:solidFill>
                <a:latin typeface="Arial"/>
                <a:cs typeface="Arial"/>
              </a:rPr>
              <a:t>J</a:t>
            </a:r>
            <a:r>
              <a:rPr sz="1100" i="1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; 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oi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.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/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0.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8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3/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3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9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9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3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3.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5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4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7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2020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lang="en-US" sz="1100" dirty="0">
                <a:solidFill>
                  <a:srgbClr val="9C9C9C"/>
                </a:solidFill>
                <a:latin typeface="Arial"/>
                <a:cs typeface="Arial"/>
              </a:rPr>
              <a:t>7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2436" y="3776472"/>
            <a:ext cx="327812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"/>
              </a:spcBef>
            </a:pPr>
            <a:endParaRPr sz="950"/>
          </a:p>
          <a:p>
            <a:pPr marL="910356" marR="978088" algn="ctr">
              <a:lnSpc>
                <a:spcPct val="95825"/>
              </a:lnSpc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Adhe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ence</a:t>
            </a:r>
            <a:endParaRPr sz="2000">
              <a:latin typeface="Arial"/>
              <a:cs typeface="Arial"/>
            </a:endParaRPr>
          </a:p>
          <a:p>
            <a:pPr marL="780290" marR="779531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13148" y="1876044"/>
            <a:ext cx="7071359" cy="3421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8">
              <a:lnSpc>
                <a:spcPct val="95825"/>
              </a:lnSpc>
              <a:spcBef>
                <a:spcPts val="425"/>
              </a:spcBef>
            </a:pPr>
            <a:r>
              <a:rPr sz="2000" spc="0" dirty="0">
                <a:solidFill>
                  <a:srgbClr val="43AC99"/>
                </a:solidFill>
                <a:latin typeface="Wingdings"/>
                <a:cs typeface="Wingdings"/>
              </a:rPr>
              <a:t></a:t>
            </a:r>
            <a:r>
              <a:rPr sz="2000" spc="0" dirty="0">
                <a:solidFill>
                  <a:srgbClr val="43AC99"/>
                </a:solidFill>
                <a:latin typeface="Times New Roman"/>
                <a:cs typeface="Times New Roman"/>
              </a:rPr>
              <a:t>   </a:t>
            </a:r>
            <a:r>
              <a:rPr sz="2000" spc="410" dirty="0">
                <a:solidFill>
                  <a:srgbClr val="43AC99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Ad</a:t>
            </a:r>
            <a:r>
              <a:rPr sz="2000" b="1" spc="-19" dirty="0">
                <a:solidFill>
                  <a:srgbClr val="43AC99"/>
                </a:solidFill>
                <a:latin typeface="Arial"/>
                <a:cs typeface="Arial"/>
              </a:rPr>
              <a:t>v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ise patients</a:t>
            </a:r>
            <a:r>
              <a:rPr sz="2000" b="1" spc="-34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not</a:t>
            </a:r>
            <a:r>
              <a:rPr sz="2000" b="1" spc="-14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to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stop</a:t>
            </a:r>
            <a:r>
              <a:rPr sz="2000" b="1" spc="-14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or change</a:t>
            </a:r>
            <a:r>
              <a:rPr sz="2000" b="1" spc="-1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ed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cations</a:t>
            </a:r>
            <a:endParaRPr sz="2000">
              <a:latin typeface="Arial"/>
              <a:cs typeface="Arial"/>
            </a:endParaRPr>
          </a:p>
          <a:p>
            <a:pPr marL="593412" marR="2836284" algn="ctr">
              <a:lnSpc>
                <a:spcPts val="2299"/>
              </a:lnSpc>
              <a:spcBef>
                <a:spcPts val="100"/>
              </a:spcBef>
            </a:pPr>
            <a:r>
              <a:rPr sz="2000" b="1" spc="19" dirty="0">
                <a:solidFill>
                  <a:srgbClr val="43AC99"/>
                </a:solidFill>
                <a:latin typeface="Arial"/>
                <a:cs typeface="Arial"/>
              </a:rPr>
              <a:t>w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i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hout</a:t>
            </a:r>
            <a:r>
              <a:rPr sz="2000" b="1" spc="-44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consulting</a:t>
            </a:r>
            <a:r>
              <a:rPr sz="2000" b="1" spc="-1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their</a:t>
            </a:r>
            <a:r>
              <a:rPr sz="2000" b="1" spc="-25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H</a:t>
            </a:r>
            <a:r>
              <a:rPr sz="2000" b="1" spc="9" dirty="0">
                <a:solidFill>
                  <a:srgbClr val="43AC99"/>
                </a:solidFill>
                <a:latin typeface="Arial"/>
                <a:cs typeface="Arial"/>
              </a:rPr>
              <a:t>C</a:t>
            </a:r>
            <a:r>
              <a:rPr sz="2000" b="1" spc="4" dirty="0">
                <a:solidFill>
                  <a:srgbClr val="43AC99"/>
                </a:solidFill>
                <a:latin typeface="Arial"/>
                <a:cs typeface="Arial"/>
              </a:rPr>
              <a:t>P</a:t>
            </a:r>
            <a:r>
              <a:rPr sz="1950" b="1" spc="0" baseline="26758" dirty="0">
                <a:solidFill>
                  <a:srgbClr val="43AC99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  <a:p>
            <a:pPr marL="1235710" marR="840385" indent="-533781">
              <a:lnSpc>
                <a:spcPct val="100041"/>
              </a:lnSpc>
              <a:spcBef>
                <a:spcPts val="700"/>
              </a:spcBef>
              <a:tabLst>
                <a:tab pos="1231900" algn="l"/>
              </a:tabLst>
            </a:pPr>
            <a:r>
              <a:rPr sz="2000" spc="0" dirty="0">
                <a:solidFill>
                  <a:srgbClr val="43AC99"/>
                </a:solidFill>
                <a:latin typeface="Wingdings"/>
                <a:cs typeface="Wingdings"/>
              </a:rPr>
              <a:t></a:t>
            </a:r>
            <a:r>
              <a:rPr sz="2000" spc="0" dirty="0">
                <a:solidFill>
                  <a:srgbClr val="43AC99"/>
                </a:solidFill>
                <a:latin typeface="Times New Roman"/>
                <a:cs typeface="Times New Roman"/>
              </a:rPr>
              <a:t>	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Blood pressure</a:t>
            </a:r>
            <a:r>
              <a:rPr sz="2000" b="1" spc="-1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control</a:t>
            </a:r>
            <a:r>
              <a:rPr sz="2000" b="1" spc="-25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is ess</a:t>
            </a:r>
            <a:r>
              <a:rPr sz="2000" b="1" spc="4" dirty="0">
                <a:solidFill>
                  <a:srgbClr val="43AC99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ntial</a:t>
            </a:r>
            <a:r>
              <a:rPr sz="2000" b="1" spc="-3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for managi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g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diab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tes</a:t>
            </a:r>
            <a:r>
              <a:rPr sz="20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and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is r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mme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ded</a:t>
            </a:r>
            <a:r>
              <a:rPr sz="2000" spc="-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for protection</a:t>
            </a:r>
            <a:r>
              <a:rPr sz="200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from</a:t>
            </a:r>
            <a:r>
              <a:rPr sz="20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kidney-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and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heart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ela</a:t>
            </a:r>
            <a:r>
              <a:rPr sz="200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ed c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mplic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tions,</a:t>
            </a:r>
            <a:r>
              <a:rPr sz="200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even</a:t>
            </a:r>
            <a:r>
              <a:rPr sz="20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in 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he ab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en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000" spc="-3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203393" marR="3473570" algn="ctr">
              <a:lnSpc>
                <a:spcPts val="2299"/>
              </a:lnSpc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high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blood p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950" spc="0" baseline="26758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  <a:p>
            <a:pPr marL="1235710" marR="1294173" indent="-533781">
              <a:lnSpc>
                <a:spcPts val="2403"/>
              </a:lnSpc>
              <a:spcBef>
                <a:spcPts val="700"/>
              </a:spcBef>
              <a:tabLst>
                <a:tab pos="1231900" algn="l"/>
              </a:tabLst>
            </a:pPr>
            <a:r>
              <a:rPr sz="2000" spc="0" dirty="0">
                <a:solidFill>
                  <a:srgbClr val="43AC99"/>
                </a:solidFill>
                <a:latin typeface="Wingdings"/>
                <a:cs typeface="Wingdings"/>
              </a:rPr>
              <a:t></a:t>
            </a:r>
            <a:r>
              <a:rPr sz="2000" spc="0" dirty="0">
                <a:solidFill>
                  <a:srgbClr val="43AC99"/>
                </a:solidFill>
                <a:latin typeface="Times New Roman"/>
                <a:cs typeface="Times New Roman"/>
              </a:rPr>
              <a:t>	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H</a:t>
            </a:r>
            <a:r>
              <a:rPr sz="2000" b="1" spc="-29" dirty="0">
                <a:solidFill>
                  <a:srgbClr val="43AC99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per</a:t>
            </a:r>
            <a:r>
              <a:rPr sz="2000" b="1" spc="4" dirty="0">
                <a:solidFill>
                  <a:srgbClr val="43AC99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ension</a:t>
            </a:r>
            <a:r>
              <a:rPr sz="2000" b="1" spc="-14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44" dirty="0">
                <a:solidFill>
                  <a:srgbClr val="43AC99"/>
                </a:solidFill>
                <a:latin typeface="Arial"/>
                <a:cs typeface="Arial"/>
              </a:rPr>
              <a:t>w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s</a:t>
            </a:r>
            <a:r>
              <a:rPr sz="2000" b="1" spc="-34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the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most</a:t>
            </a:r>
            <a:r>
              <a:rPr sz="2000" b="1" spc="-24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pre</a:t>
            </a:r>
            <a:r>
              <a:rPr sz="2000" b="1" spc="-19" dirty="0">
                <a:solidFill>
                  <a:srgbClr val="43AC99"/>
                </a:solidFill>
                <a:latin typeface="Arial"/>
                <a:cs typeface="Arial"/>
              </a:rPr>
              <a:t>v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alent </a:t>
            </a:r>
            <a:endParaRPr sz="2000">
              <a:latin typeface="Arial"/>
              <a:cs typeface="Arial"/>
            </a:endParaRPr>
          </a:p>
          <a:p>
            <a:pPr marL="1235710" marR="1294173">
              <a:lnSpc>
                <a:spcPts val="2357"/>
              </a:lnSpc>
              <a:spcBef>
                <a:spcPts val="105"/>
              </a:spcBef>
              <a:tabLst>
                <a:tab pos="1231900" algn="l"/>
              </a:tabLst>
            </a:pP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co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orb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d</a:t>
            </a:r>
            <a:r>
              <a:rPr sz="2000" b="1" spc="-9" dirty="0">
                <a:solidFill>
                  <a:srgbClr val="43AC99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43AC99"/>
                </a:solidFill>
                <a:latin typeface="Arial"/>
                <a:cs typeface="Arial"/>
              </a:rPr>
              <a:t>ty</a:t>
            </a:r>
            <a:r>
              <a:rPr sz="2000" b="1" spc="-19" dirty="0">
                <a:solidFill>
                  <a:srgbClr val="43AC99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repo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ted</a:t>
            </a:r>
            <a:r>
              <a:rPr sz="2000" spc="-3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in pat</a:t>
            </a:r>
            <a:r>
              <a:rPr sz="20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ents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with </a:t>
            </a:r>
            <a:endParaRPr sz="2000">
              <a:latin typeface="Arial"/>
              <a:cs typeface="Arial"/>
            </a:endParaRPr>
          </a:p>
          <a:p>
            <a:pPr marL="1235710" marR="1294173">
              <a:lnSpc>
                <a:spcPts val="2299"/>
              </a:lnSpc>
              <a:spcBef>
                <a:spcPts val="103"/>
              </a:spcBef>
              <a:tabLst>
                <a:tab pos="1231900" algn="l"/>
              </a:tabLst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COVID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19</a:t>
            </a:r>
            <a:r>
              <a:rPr sz="20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infection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*</a:t>
            </a:r>
            <a:r>
              <a:rPr sz="1950" spc="0" baseline="26758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4339590" y="6590537"/>
            <a:ext cx="3364991" cy="2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 marL="304292">
              <a:lnSpc>
                <a:spcPct val="95825"/>
              </a:lnSpc>
            </a:pP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-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nl</a:t>
            </a:r>
            <a:r>
              <a:rPr sz="1000" spc="-2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00" spc="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1000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spc="0" dirty="0">
                <a:solidFill>
                  <a:srgbClr val="FF0000"/>
                </a:solidFill>
                <a:latin typeface="Arial"/>
                <a:cs typeface="Arial"/>
              </a:rPr>
              <a:t>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7952" y="1383792"/>
            <a:ext cx="4102608" cy="3389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360997" marR="538044" indent="-65665" algn="ctr">
              <a:lnSpc>
                <a:spcPct val="100041"/>
              </a:lnSpc>
              <a:spcBef>
                <a:spcPts val="1185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Optimal gl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caemic con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endParaRPr sz="2000">
              <a:latin typeface="Arial"/>
              <a:cs typeface="Arial"/>
            </a:endParaRPr>
          </a:p>
          <a:p>
            <a:pPr marL="1342201" marR="519171" algn="ctr">
              <a:lnSpc>
                <a:spcPct val="95825"/>
              </a:lnSpc>
              <a:spcBef>
                <a:spcPts val="3963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CV r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fac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139278" marR="317769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34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le manage</a:t>
            </a:r>
            <a:r>
              <a:rPr sz="2000" b="1" spc="-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  <a:p>
            <a:pPr marL="1739988" marR="983236" algn="ctr">
              <a:lnSpc>
                <a:spcPct val="95825"/>
              </a:lnSpc>
              <a:spcBef>
                <a:spcPts val="4144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Adhe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ence</a:t>
            </a:r>
            <a:endParaRPr sz="2000">
              <a:latin typeface="Arial"/>
              <a:cs typeface="Arial"/>
            </a:endParaRPr>
          </a:p>
          <a:p>
            <a:pPr marL="1605876" marR="780634" algn="ctr">
              <a:lnSpc>
                <a:spcPct val="95825"/>
              </a:lnSpc>
              <a:spcBef>
                <a:spcPts val="100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2000" b="1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152143"/>
            <a:ext cx="239268" cy="5705856"/>
          </a:xfrm>
          <a:custGeom>
            <a:avLst/>
            <a:gdLst/>
            <a:ahLst/>
            <a:cxnLst/>
            <a:rect l="l" t="t" r="r" b="b"/>
            <a:pathLst>
              <a:path w="239268" h="5705855">
                <a:moveTo>
                  <a:pt x="239268" y="0"/>
                </a:moveTo>
                <a:lnTo>
                  <a:pt x="0" y="0"/>
                </a:lnTo>
                <a:lnTo>
                  <a:pt x="0" y="5705854"/>
                </a:lnTo>
                <a:lnTo>
                  <a:pt x="239268" y="5705854"/>
                </a:lnTo>
                <a:lnTo>
                  <a:pt x="239268" y="0"/>
                </a:lnTo>
                <a:close/>
              </a:path>
            </a:pathLst>
          </a:custGeom>
          <a:solidFill>
            <a:srgbClr val="6382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52732" y="1147571"/>
            <a:ext cx="239268" cy="5710428"/>
          </a:xfrm>
          <a:custGeom>
            <a:avLst/>
            <a:gdLst/>
            <a:ahLst/>
            <a:cxnLst/>
            <a:rect l="l" t="t" r="r" b="b"/>
            <a:pathLst>
              <a:path w="239268" h="5710427">
                <a:moveTo>
                  <a:pt x="239268" y="0"/>
                </a:moveTo>
                <a:lnTo>
                  <a:pt x="0" y="0"/>
                </a:lnTo>
                <a:lnTo>
                  <a:pt x="0" y="5710426"/>
                </a:lnTo>
                <a:lnTo>
                  <a:pt x="239268" y="5710426"/>
                </a:lnTo>
                <a:lnTo>
                  <a:pt x="239268" y="0"/>
                </a:lnTo>
                <a:close/>
              </a:path>
            </a:pathLst>
          </a:custGeom>
          <a:solidFill>
            <a:srgbClr val="EF4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4757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048">
            <a:solidFill>
              <a:srgbClr val="5A5A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9590" y="6590537"/>
            <a:ext cx="3364991" cy="268224"/>
          </a:xfrm>
          <a:custGeom>
            <a:avLst/>
            <a:gdLst/>
            <a:ahLst/>
            <a:cxnLst/>
            <a:rect l="l" t="t" r="r" b="b"/>
            <a:pathLst>
              <a:path w="3364991" h="268224">
                <a:moveTo>
                  <a:pt x="3364991" y="0"/>
                </a:moveTo>
                <a:lnTo>
                  <a:pt x="0" y="0"/>
                </a:lnTo>
                <a:lnTo>
                  <a:pt x="0" y="267459"/>
                </a:lnTo>
                <a:lnTo>
                  <a:pt x="3364991" y="267459"/>
                </a:lnTo>
                <a:lnTo>
                  <a:pt x="3364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0445" y="148513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638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8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445" y="2597658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8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8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8"/>
                </a:lnTo>
                <a:close/>
              </a:path>
            </a:pathLst>
          </a:custGeom>
          <a:ln w="38100">
            <a:solidFill>
              <a:srgbClr val="EF41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514489"/>
                </a:lnTo>
                <a:lnTo>
                  <a:pt x="6213" y="552622"/>
                </a:lnTo>
                <a:lnTo>
                  <a:pt x="13797" y="589763"/>
                </a:lnTo>
                <a:lnTo>
                  <a:pt x="24202" y="625790"/>
                </a:lnTo>
                <a:lnTo>
                  <a:pt x="37307" y="660582"/>
                </a:lnTo>
                <a:lnTo>
                  <a:pt x="52989" y="694015"/>
                </a:lnTo>
                <a:lnTo>
                  <a:pt x="71126" y="725968"/>
                </a:lnTo>
                <a:lnTo>
                  <a:pt x="91596" y="756318"/>
                </a:lnTo>
                <a:lnTo>
                  <a:pt x="114276" y="784943"/>
                </a:lnTo>
                <a:lnTo>
                  <a:pt x="139045" y="811720"/>
                </a:lnTo>
                <a:lnTo>
                  <a:pt x="165781" y="836527"/>
                </a:lnTo>
                <a:lnTo>
                  <a:pt x="194361" y="859243"/>
                </a:lnTo>
                <a:lnTo>
                  <a:pt x="224662" y="879744"/>
                </a:lnTo>
                <a:lnTo>
                  <a:pt x="256564" y="897908"/>
                </a:lnTo>
                <a:lnTo>
                  <a:pt x="289943" y="913614"/>
                </a:lnTo>
                <a:lnTo>
                  <a:pt x="324677" y="926738"/>
                </a:lnTo>
                <a:lnTo>
                  <a:pt x="360645" y="937158"/>
                </a:lnTo>
                <a:lnTo>
                  <a:pt x="397724" y="944753"/>
                </a:lnTo>
                <a:lnTo>
                  <a:pt x="435791" y="949399"/>
                </a:lnTo>
                <a:lnTo>
                  <a:pt x="474726" y="950976"/>
                </a:lnTo>
                <a:lnTo>
                  <a:pt x="513660" y="949399"/>
                </a:lnTo>
                <a:lnTo>
                  <a:pt x="551727" y="944753"/>
                </a:lnTo>
                <a:lnTo>
                  <a:pt x="588806" y="937158"/>
                </a:lnTo>
                <a:lnTo>
                  <a:pt x="624774" y="926738"/>
                </a:lnTo>
                <a:lnTo>
                  <a:pt x="659508" y="913614"/>
                </a:lnTo>
                <a:lnTo>
                  <a:pt x="692887" y="897908"/>
                </a:lnTo>
                <a:lnTo>
                  <a:pt x="724789" y="879744"/>
                </a:lnTo>
                <a:lnTo>
                  <a:pt x="755090" y="859243"/>
                </a:lnTo>
                <a:lnTo>
                  <a:pt x="783670" y="836527"/>
                </a:lnTo>
                <a:lnTo>
                  <a:pt x="810406" y="811720"/>
                </a:lnTo>
                <a:lnTo>
                  <a:pt x="835175" y="784943"/>
                </a:lnTo>
                <a:lnTo>
                  <a:pt x="857855" y="756318"/>
                </a:lnTo>
                <a:lnTo>
                  <a:pt x="878325" y="725968"/>
                </a:lnTo>
                <a:lnTo>
                  <a:pt x="896462" y="694015"/>
                </a:lnTo>
                <a:lnTo>
                  <a:pt x="912144" y="660582"/>
                </a:lnTo>
                <a:lnTo>
                  <a:pt x="925249" y="625790"/>
                </a:lnTo>
                <a:lnTo>
                  <a:pt x="935654" y="589763"/>
                </a:lnTo>
                <a:lnTo>
                  <a:pt x="943238" y="552622"/>
                </a:lnTo>
                <a:lnTo>
                  <a:pt x="947878" y="514489"/>
                </a:lnTo>
                <a:lnTo>
                  <a:pt x="949451" y="475487"/>
                </a:lnTo>
                <a:lnTo>
                  <a:pt x="947878" y="436486"/>
                </a:lnTo>
                <a:lnTo>
                  <a:pt x="943238" y="398353"/>
                </a:lnTo>
                <a:lnTo>
                  <a:pt x="935654" y="361212"/>
                </a:lnTo>
                <a:lnTo>
                  <a:pt x="925249" y="325185"/>
                </a:lnTo>
                <a:lnTo>
                  <a:pt x="912144" y="290393"/>
                </a:lnTo>
                <a:lnTo>
                  <a:pt x="896462" y="256960"/>
                </a:lnTo>
                <a:lnTo>
                  <a:pt x="878325" y="225007"/>
                </a:lnTo>
                <a:lnTo>
                  <a:pt x="857855" y="194657"/>
                </a:lnTo>
                <a:lnTo>
                  <a:pt x="835175" y="166032"/>
                </a:lnTo>
                <a:lnTo>
                  <a:pt x="810406" y="139255"/>
                </a:lnTo>
                <a:lnTo>
                  <a:pt x="783670" y="114448"/>
                </a:lnTo>
                <a:lnTo>
                  <a:pt x="755090" y="91732"/>
                </a:lnTo>
                <a:lnTo>
                  <a:pt x="724789" y="71231"/>
                </a:lnTo>
                <a:lnTo>
                  <a:pt x="692887" y="53067"/>
                </a:lnTo>
                <a:lnTo>
                  <a:pt x="659508" y="37361"/>
                </a:lnTo>
                <a:lnTo>
                  <a:pt x="624774" y="24237"/>
                </a:lnTo>
                <a:lnTo>
                  <a:pt x="588806" y="13817"/>
                </a:lnTo>
                <a:lnTo>
                  <a:pt x="551727" y="6222"/>
                </a:lnTo>
                <a:lnTo>
                  <a:pt x="513660" y="1576"/>
                </a:lnTo>
                <a:lnTo>
                  <a:pt x="474726" y="0"/>
                </a:lnTo>
                <a:lnTo>
                  <a:pt x="435791" y="1576"/>
                </a:lnTo>
                <a:lnTo>
                  <a:pt x="397724" y="6222"/>
                </a:lnTo>
                <a:lnTo>
                  <a:pt x="360645" y="13817"/>
                </a:lnTo>
                <a:lnTo>
                  <a:pt x="324677" y="24237"/>
                </a:lnTo>
                <a:lnTo>
                  <a:pt x="289943" y="37361"/>
                </a:lnTo>
                <a:lnTo>
                  <a:pt x="256564" y="53067"/>
                </a:lnTo>
                <a:lnTo>
                  <a:pt x="224662" y="71231"/>
                </a:lnTo>
                <a:lnTo>
                  <a:pt x="194361" y="91732"/>
                </a:lnTo>
                <a:lnTo>
                  <a:pt x="165781" y="114448"/>
                </a:lnTo>
                <a:lnTo>
                  <a:pt x="139045" y="139255"/>
                </a:lnTo>
                <a:lnTo>
                  <a:pt x="114276" y="166032"/>
                </a:lnTo>
                <a:lnTo>
                  <a:pt x="91596" y="194657"/>
                </a:lnTo>
                <a:lnTo>
                  <a:pt x="71126" y="225007"/>
                </a:lnTo>
                <a:lnTo>
                  <a:pt x="52989" y="256960"/>
                </a:lnTo>
                <a:lnTo>
                  <a:pt x="37307" y="290393"/>
                </a:lnTo>
                <a:lnTo>
                  <a:pt x="24202" y="325185"/>
                </a:lnTo>
                <a:lnTo>
                  <a:pt x="13797" y="361212"/>
                </a:lnTo>
                <a:lnTo>
                  <a:pt x="6213" y="398353"/>
                </a:lnTo>
                <a:lnTo>
                  <a:pt x="1573" y="436486"/>
                </a:lnTo>
                <a:lnTo>
                  <a:pt x="0" y="475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445" y="3720846"/>
            <a:ext cx="949451" cy="950976"/>
          </a:xfrm>
          <a:custGeom>
            <a:avLst/>
            <a:gdLst/>
            <a:ahLst/>
            <a:cxnLst/>
            <a:rect l="l" t="t" r="r" b="b"/>
            <a:pathLst>
              <a:path w="949451" h="950976">
                <a:moveTo>
                  <a:pt x="0" y="475487"/>
                </a:moveTo>
                <a:lnTo>
                  <a:pt x="1573" y="436486"/>
                </a:lnTo>
                <a:lnTo>
                  <a:pt x="6213" y="398353"/>
                </a:lnTo>
                <a:lnTo>
                  <a:pt x="13797" y="361212"/>
                </a:lnTo>
                <a:lnTo>
                  <a:pt x="24202" y="325185"/>
                </a:lnTo>
                <a:lnTo>
                  <a:pt x="37307" y="290393"/>
                </a:lnTo>
                <a:lnTo>
                  <a:pt x="52989" y="256960"/>
                </a:lnTo>
                <a:lnTo>
                  <a:pt x="71126" y="225007"/>
                </a:lnTo>
                <a:lnTo>
                  <a:pt x="91596" y="194657"/>
                </a:lnTo>
                <a:lnTo>
                  <a:pt x="114276" y="166032"/>
                </a:lnTo>
                <a:lnTo>
                  <a:pt x="139045" y="139255"/>
                </a:lnTo>
                <a:lnTo>
                  <a:pt x="165781" y="114448"/>
                </a:lnTo>
                <a:lnTo>
                  <a:pt x="194361" y="91732"/>
                </a:lnTo>
                <a:lnTo>
                  <a:pt x="224662" y="71231"/>
                </a:lnTo>
                <a:lnTo>
                  <a:pt x="256564" y="53067"/>
                </a:lnTo>
                <a:lnTo>
                  <a:pt x="289943" y="37361"/>
                </a:lnTo>
                <a:lnTo>
                  <a:pt x="324677" y="24237"/>
                </a:lnTo>
                <a:lnTo>
                  <a:pt x="360645" y="13817"/>
                </a:lnTo>
                <a:lnTo>
                  <a:pt x="397724" y="6222"/>
                </a:lnTo>
                <a:lnTo>
                  <a:pt x="435791" y="1576"/>
                </a:lnTo>
                <a:lnTo>
                  <a:pt x="474726" y="0"/>
                </a:lnTo>
                <a:lnTo>
                  <a:pt x="513660" y="1576"/>
                </a:lnTo>
                <a:lnTo>
                  <a:pt x="551727" y="6222"/>
                </a:lnTo>
                <a:lnTo>
                  <a:pt x="588806" y="13817"/>
                </a:lnTo>
                <a:lnTo>
                  <a:pt x="624774" y="24237"/>
                </a:lnTo>
                <a:lnTo>
                  <a:pt x="659508" y="37361"/>
                </a:lnTo>
                <a:lnTo>
                  <a:pt x="692887" y="53067"/>
                </a:lnTo>
                <a:lnTo>
                  <a:pt x="724789" y="71231"/>
                </a:lnTo>
                <a:lnTo>
                  <a:pt x="755090" y="91732"/>
                </a:lnTo>
                <a:lnTo>
                  <a:pt x="783670" y="114448"/>
                </a:lnTo>
                <a:lnTo>
                  <a:pt x="810406" y="139255"/>
                </a:lnTo>
                <a:lnTo>
                  <a:pt x="835175" y="166032"/>
                </a:lnTo>
                <a:lnTo>
                  <a:pt x="857855" y="194657"/>
                </a:lnTo>
                <a:lnTo>
                  <a:pt x="878325" y="225007"/>
                </a:lnTo>
                <a:lnTo>
                  <a:pt x="896462" y="256960"/>
                </a:lnTo>
                <a:lnTo>
                  <a:pt x="912144" y="290393"/>
                </a:lnTo>
                <a:lnTo>
                  <a:pt x="925249" y="325185"/>
                </a:lnTo>
                <a:lnTo>
                  <a:pt x="935654" y="361212"/>
                </a:lnTo>
                <a:lnTo>
                  <a:pt x="943238" y="398353"/>
                </a:lnTo>
                <a:lnTo>
                  <a:pt x="947878" y="436486"/>
                </a:lnTo>
                <a:lnTo>
                  <a:pt x="949451" y="475487"/>
                </a:lnTo>
                <a:lnTo>
                  <a:pt x="947878" y="514489"/>
                </a:lnTo>
                <a:lnTo>
                  <a:pt x="943238" y="552622"/>
                </a:lnTo>
                <a:lnTo>
                  <a:pt x="935654" y="589763"/>
                </a:lnTo>
                <a:lnTo>
                  <a:pt x="925249" y="625790"/>
                </a:lnTo>
                <a:lnTo>
                  <a:pt x="912144" y="660582"/>
                </a:lnTo>
                <a:lnTo>
                  <a:pt x="896462" y="694015"/>
                </a:lnTo>
                <a:lnTo>
                  <a:pt x="878325" y="725968"/>
                </a:lnTo>
                <a:lnTo>
                  <a:pt x="857855" y="756318"/>
                </a:lnTo>
                <a:lnTo>
                  <a:pt x="835175" y="784943"/>
                </a:lnTo>
                <a:lnTo>
                  <a:pt x="810406" y="811720"/>
                </a:lnTo>
                <a:lnTo>
                  <a:pt x="783670" y="836527"/>
                </a:lnTo>
                <a:lnTo>
                  <a:pt x="755090" y="859243"/>
                </a:lnTo>
                <a:lnTo>
                  <a:pt x="724789" y="879744"/>
                </a:lnTo>
                <a:lnTo>
                  <a:pt x="692887" y="897908"/>
                </a:lnTo>
                <a:lnTo>
                  <a:pt x="659508" y="913614"/>
                </a:lnTo>
                <a:lnTo>
                  <a:pt x="624774" y="926738"/>
                </a:lnTo>
                <a:lnTo>
                  <a:pt x="588806" y="937158"/>
                </a:lnTo>
                <a:lnTo>
                  <a:pt x="551727" y="944753"/>
                </a:lnTo>
                <a:lnTo>
                  <a:pt x="513660" y="949399"/>
                </a:lnTo>
                <a:lnTo>
                  <a:pt x="474726" y="950976"/>
                </a:lnTo>
                <a:lnTo>
                  <a:pt x="435791" y="949399"/>
                </a:lnTo>
                <a:lnTo>
                  <a:pt x="397724" y="944753"/>
                </a:lnTo>
                <a:lnTo>
                  <a:pt x="360645" y="937158"/>
                </a:lnTo>
                <a:lnTo>
                  <a:pt x="324677" y="926738"/>
                </a:lnTo>
                <a:lnTo>
                  <a:pt x="289943" y="913614"/>
                </a:lnTo>
                <a:lnTo>
                  <a:pt x="256564" y="897908"/>
                </a:lnTo>
                <a:lnTo>
                  <a:pt x="224662" y="879744"/>
                </a:lnTo>
                <a:lnTo>
                  <a:pt x="194361" y="859243"/>
                </a:lnTo>
                <a:lnTo>
                  <a:pt x="165781" y="836527"/>
                </a:lnTo>
                <a:lnTo>
                  <a:pt x="139045" y="811720"/>
                </a:lnTo>
                <a:lnTo>
                  <a:pt x="114276" y="784943"/>
                </a:lnTo>
                <a:lnTo>
                  <a:pt x="91596" y="756318"/>
                </a:lnTo>
                <a:lnTo>
                  <a:pt x="71126" y="725968"/>
                </a:lnTo>
                <a:lnTo>
                  <a:pt x="52989" y="694015"/>
                </a:lnTo>
                <a:lnTo>
                  <a:pt x="37307" y="660582"/>
                </a:lnTo>
                <a:lnTo>
                  <a:pt x="24202" y="625790"/>
                </a:lnTo>
                <a:lnTo>
                  <a:pt x="13797" y="589763"/>
                </a:lnTo>
                <a:lnTo>
                  <a:pt x="6213" y="552622"/>
                </a:lnTo>
                <a:lnTo>
                  <a:pt x="1573" y="514489"/>
                </a:lnTo>
                <a:lnTo>
                  <a:pt x="0" y="475487"/>
                </a:lnTo>
                <a:close/>
              </a:path>
            </a:pathLst>
          </a:custGeom>
          <a:ln w="38100">
            <a:solidFill>
              <a:srgbClr val="43A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2436" y="4904232"/>
            <a:ext cx="3278124" cy="832103"/>
          </a:xfrm>
          <a:custGeom>
            <a:avLst/>
            <a:gdLst/>
            <a:ahLst/>
            <a:cxnLst/>
            <a:rect l="l" t="t" r="r" b="b"/>
            <a:pathLst>
              <a:path w="3278124" h="832103">
                <a:moveTo>
                  <a:pt x="0" y="832103"/>
                </a:moveTo>
                <a:lnTo>
                  <a:pt x="3278124" y="832103"/>
                </a:lnTo>
                <a:lnTo>
                  <a:pt x="3278124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8F2F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513653"/>
                </a:lnTo>
                <a:lnTo>
                  <a:pt x="6213" y="551715"/>
                </a:lnTo>
                <a:lnTo>
                  <a:pt x="13797" y="588789"/>
                </a:lnTo>
                <a:lnTo>
                  <a:pt x="24202" y="624754"/>
                </a:lnTo>
                <a:lnTo>
                  <a:pt x="37307" y="659487"/>
                </a:lnTo>
                <a:lnTo>
                  <a:pt x="52989" y="692865"/>
                </a:lnTo>
                <a:lnTo>
                  <a:pt x="71126" y="724766"/>
                </a:lnTo>
                <a:lnTo>
                  <a:pt x="91596" y="755068"/>
                </a:lnTo>
                <a:lnTo>
                  <a:pt x="114276" y="783649"/>
                </a:lnTo>
                <a:lnTo>
                  <a:pt x="139045" y="810387"/>
                </a:lnTo>
                <a:lnTo>
                  <a:pt x="165781" y="835158"/>
                </a:lnTo>
                <a:lnTo>
                  <a:pt x="194361" y="857841"/>
                </a:lnTo>
                <a:lnTo>
                  <a:pt x="224662" y="878313"/>
                </a:lnTo>
                <a:lnTo>
                  <a:pt x="256564" y="896453"/>
                </a:lnTo>
                <a:lnTo>
                  <a:pt x="289943" y="912137"/>
                </a:lnTo>
                <a:lnTo>
                  <a:pt x="324677" y="925244"/>
                </a:lnTo>
                <a:lnTo>
                  <a:pt x="360645" y="935651"/>
                </a:lnTo>
                <a:lnTo>
                  <a:pt x="397724" y="943237"/>
                </a:lnTo>
                <a:lnTo>
                  <a:pt x="435791" y="947877"/>
                </a:lnTo>
                <a:lnTo>
                  <a:pt x="474726" y="949452"/>
                </a:lnTo>
                <a:lnTo>
                  <a:pt x="513660" y="947877"/>
                </a:lnTo>
                <a:lnTo>
                  <a:pt x="551727" y="943237"/>
                </a:lnTo>
                <a:lnTo>
                  <a:pt x="588806" y="935651"/>
                </a:lnTo>
                <a:lnTo>
                  <a:pt x="624774" y="925244"/>
                </a:lnTo>
                <a:lnTo>
                  <a:pt x="659508" y="912137"/>
                </a:lnTo>
                <a:lnTo>
                  <a:pt x="692887" y="896453"/>
                </a:lnTo>
                <a:lnTo>
                  <a:pt x="724789" y="878313"/>
                </a:lnTo>
                <a:lnTo>
                  <a:pt x="755090" y="857841"/>
                </a:lnTo>
                <a:lnTo>
                  <a:pt x="783670" y="835158"/>
                </a:lnTo>
                <a:lnTo>
                  <a:pt x="810406" y="810387"/>
                </a:lnTo>
                <a:lnTo>
                  <a:pt x="835175" y="783649"/>
                </a:lnTo>
                <a:lnTo>
                  <a:pt x="857855" y="755068"/>
                </a:lnTo>
                <a:lnTo>
                  <a:pt x="878325" y="724766"/>
                </a:lnTo>
                <a:lnTo>
                  <a:pt x="896462" y="692865"/>
                </a:lnTo>
                <a:lnTo>
                  <a:pt x="912144" y="659487"/>
                </a:lnTo>
                <a:lnTo>
                  <a:pt x="925249" y="624754"/>
                </a:lnTo>
                <a:lnTo>
                  <a:pt x="935654" y="588789"/>
                </a:lnTo>
                <a:lnTo>
                  <a:pt x="943238" y="551715"/>
                </a:lnTo>
                <a:lnTo>
                  <a:pt x="947878" y="513653"/>
                </a:lnTo>
                <a:lnTo>
                  <a:pt x="949451" y="474726"/>
                </a:lnTo>
                <a:lnTo>
                  <a:pt x="947878" y="435798"/>
                </a:lnTo>
                <a:lnTo>
                  <a:pt x="943238" y="397736"/>
                </a:lnTo>
                <a:lnTo>
                  <a:pt x="935654" y="360662"/>
                </a:lnTo>
                <a:lnTo>
                  <a:pt x="925249" y="324697"/>
                </a:lnTo>
                <a:lnTo>
                  <a:pt x="912144" y="289964"/>
                </a:lnTo>
                <a:lnTo>
                  <a:pt x="896462" y="256586"/>
                </a:lnTo>
                <a:lnTo>
                  <a:pt x="878325" y="224685"/>
                </a:lnTo>
                <a:lnTo>
                  <a:pt x="857855" y="194383"/>
                </a:lnTo>
                <a:lnTo>
                  <a:pt x="835175" y="165802"/>
                </a:lnTo>
                <a:lnTo>
                  <a:pt x="810406" y="139065"/>
                </a:lnTo>
                <a:lnTo>
                  <a:pt x="783670" y="114293"/>
                </a:lnTo>
                <a:lnTo>
                  <a:pt x="755090" y="91610"/>
                </a:lnTo>
                <a:lnTo>
                  <a:pt x="724789" y="71138"/>
                </a:lnTo>
                <a:lnTo>
                  <a:pt x="692887" y="52998"/>
                </a:lnTo>
                <a:lnTo>
                  <a:pt x="659508" y="37314"/>
                </a:lnTo>
                <a:lnTo>
                  <a:pt x="624774" y="24207"/>
                </a:lnTo>
                <a:lnTo>
                  <a:pt x="588806" y="13800"/>
                </a:lnTo>
                <a:lnTo>
                  <a:pt x="551727" y="6214"/>
                </a:lnTo>
                <a:lnTo>
                  <a:pt x="513660" y="1574"/>
                </a:lnTo>
                <a:lnTo>
                  <a:pt x="474726" y="0"/>
                </a:lnTo>
                <a:lnTo>
                  <a:pt x="435791" y="1574"/>
                </a:lnTo>
                <a:lnTo>
                  <a:pt x="397724" y="6214"/>
                </a:lnTo>
                <a:lnTo>
                  <a:pt x="360645" y="13800"/>
                </a:lnTo>
                <a:lnTo>
                  <a:pt x="324677" y="24207"/>
                </a:lnTo>
                <a:lnTo>
                  <a:pt x="289943" y="37314"/>
                </a:lnTo>
                <a:lnTo>
                  <a:pt x="256564" y="52998"/>
                </a:lnTo>
                <a:lnTo>
                  <a:pt x="224662" y="71138"/>
                </a:lnTo>
                <a:lnTo>
                  <a:pt x="194361" y="91610"/>
                </a:lnTo>
                <a:lnTo>
                  <a:pt x="165781" y="114293"/>
                </a:lnTo>
                <a:lnTo>
                  <a:pt x="139045" y="139065"/>
                </a:lnTo>
                <a:lnTo>
                  <a:pt x="114276" y="165802"/>
                </a:lnTo>
                <a:lnTo>
                  <a:pt x="91596" y="194383"/>
                </a:lnTo>
                <a:lnTo>
                  <a:pt x="71126" y="224685"/>
                </a:lnTo>
                <a:lnTo>
                  <a:pt x="52989" y="256586"/>
                </a:lnTo>
                <a:lnTo>
                  <a:pt x="37307" y="289964"/>
                </a:lnTo>
                <a:lnTo>
                  <a:pt x="24202" y="324697"/>
                </a:lnTo>
                <a:lnTo>
                  <a:pt x="13797" y="360662"/>
                </a:lnTo>
                <a:lnTo>
                  <a:pt x="6213" y="397736"/>
                </a:lnTo>
                <a:lnTo>
                  <a:pt x="1573" y="435798"/>
                </a:lnTo>
                <a:lnTo>
                  <a:pt x="0" y="474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0445" y="4850130"/>
            <a:ext cx="949451" cy="949451"/>
          </a:xfrm>
          <a:custGeom>
            <a:avLst/>
            <a:gdLst/>
            <a:ahLst/>
            <a:cxnLst/>
            <a:rect l="l" t="t" r="r" b="b"/>
            <a:pathLst>
              <a:path w="949451" h="949451">
                <a:moveTo>
                  <a:pt x="0" y="474726"/>
                </a:moveTo>
                <a:lnTo>
                  <a:pt x="1573" y="435798"/>
                </a:lnTo>
                <a:lnTo>
                  <a:pt x="6213" y="397736"/>
                </a:lnTo>
                <a:lnTo>
                  <a:pt x="13797" y="360662"/>
                </a:lnTo>
                <a:lnTo>
                  <a:pt x="24202" y="324697"/>
                </a:lnTo>
                <a:lnTo>
                  <a:pt x="37307" y="289964"/>
                </a:lnTo>
                <a:lnTo>
                  <a:pt x="52989" y="256586"/>
                </a:lnTo>
                <a:lnTo>
                  <a:pt x="71126" y="224685"/>
                </a:lnTo>
                <a:lnTo>
                  <a:pt x="91596" y="194383"/>
                </a:lnTo>
                <a:lnTo>
                  <a:pt x="114276" y="165802"/>
                </a:lnTo>
                <a:lnTo>
                  <a:pt x="139045" y="139065"/>
                </a:lnTo>
                <a:lnTo>
                  <a:pt x="165781" y="114293"/>
                </a:lnTo>
                <a:lnTo>
                  <a:pt x="194361" y="91610"/>
                </a:lnTo>
                <a:lnTo>
                  <a:pt x="224662" y="71138"/>
                </a:lnTo>
                <a:lnTo>
                  <a:pt x="256564" y="52998"/>
                </a:lnTo>
                <a:lnTo>
                  <a:pt x="289943" y="37314"/>
                </a:lnTo>
                <a:lnTo>
                  <a:pt x="324677" y="24207"/>
                </a:lnTo>
                <a:lnTo>
                  <a:pt x="360645" y="13800"/>
                </a:lnTo>
                <a:lnTo>
                  <a:pt x="397724" y="6214"/>
                </a:lnTo>
                <a:lnTo>
                  <a:pt x="435791" y="1574"/>
                </a:lnTo>
                <a:lnTo>
                  <a:pt x="474726" y="0"/>
                </a:lnTo>
                <a:lnTo>
                  <a:pt x="513660" y="1574"/>
                </a:lnTo>
                <a:lnTo>
                  <a:pt x="551727" y="6214"/>
                </a:lnTo>
                <a:lnTo>
                  <a:pt x="588806" y="13800"/>
                </a:lnTo>
                <a:lnTo>
                  <a:pt x="624774" y="24207"/>
                </a:lnTo>
                <a:lnTo>
                  <a:pt x="659508" y="37314"/>
                </a:lnTo>
                <a:lnTo>
                  <a:pt x="692887" y="52998"/>
                </a:lnTo>
                <a:lnTo>
                  <a:pt x="724789" y="71138"/>
                </a:lnTo>
                <a:lnTo>
                  <a:pt x="755090" y="91610"/>
                </a:lnTo>
                <a:lnTo>
                  <a:pt x="783670" y="114293"/>
                </a:lnTo>
                <a:lnTo>
                  <a:pt x="810406" y="139065"/>
                </a:lnTo>
                <a:lnTo>
                  <a:pt x="835175" y="165802"/>
                </a:lnTo>
                <a:lnTo>
                  <a:pt x="857855" y="194383"/>
                </a:lnTo>
                <a:lnTo>
                  <a:pt x="878325" y="224685"/>
                </a:lnTo>
                <a:lnTo>
                  <a:pt x="896462" y="256586"/>
                </a:lnTo>
                <a:lnTo>
                  <a:pt x="912144" y="289964"/>
                </a:lnTo>
                <a:lnTo>
                  <a:pt x="925249" y="324697"/>
                </a:lnTo>
                <a:lnTo>
                  <a:pt x="935654" y="360662"/>
                </a:lnTo>
                <a:lnTo>
                  <a:pt x="943238" y="397736"/>
                </a:lnTo>
                <a:lnTo>
                  <a:pt x="947878" y="435798"/>
                </a:lnTo>
                <a:lnTo>
                  <a:pt x="949451" y="474726"/>
                </a:lnTo>
                <a:lnTo>
                  <a:pt x="947878" y="513653"/>
                </a:lnTo>
                <a:lnTo>
                  <a:pt x="943238" y="551715"/>
                </a:lnTo>
                <a:lnTo>
                  <a:pt x="935654" y="588789"/>
                </a:lnTo>
                <a:lnTo>
                  <a:pt x="925249" y="624754"/>
                </a:lnTo>
                <a:lnTo>
                  <a:pt x="912144" y="659487"/>
                </a:lnTo>
                <a:lnTo>
                  <a:pt x="896462" y="692865"/>
                </a:lnTo>
                <a:lnTo>
                  <a:pt x="878325" y="724766"/>
                </a:lnTo>
                <a:lnTo>
                  <a:pt x="857855" y="755068"/>
                </a:lnTo>
                <a:lnTo>
                  <a:pt x="835175" y="783649"/>
                </a:lnTo>
                <a:lnTo>
                  <a:pt x="810406" y="810387"/>
                </a:lnTo>
                <a:lnTo>
                  <a:pt x="783670" y="835158"/>
                </a:lnTo>
                <a:lnTo>
                  <a:pt x="755090" y="857841"/>
                </a:lnTo>
                <a:lnTo>
                  <a:pt x="724789" y="878313"/>
                </a:lnTo>
                <a:lnTo>
                  <a:pt x="692887" y="896453"/>
                </a:lnTo>
                <a:lnTo>
                  <a:pt x="659508" y="912137"/>
                </a:lnTo>
                <a:lnTo>
                  <a:pt x="624774" y="925244"/>
                </a:lnTo>
                <a:lnTo>
                  <a:pt x="588806" y="935651"/>
                </a:lnTo>
                <a:lnTo>
                  <a:pt x="551727" y="943237"/>
                </a:lnTo>
                <a:lnTo>
                  <a:pt x="513660" y="947877"/>
                </a:lnTo>
                <a:lnTo>
                  <a:pt x="474726" y="949452"/>
                </a:lnTo>
                <a:lnTo>
                  <a:pt x="435791" y="947877"/>
                </a:lnTo>
                <a:lnTo>
                  <a:pt x="397724" y="943237"/>
                </a:lnTo>
                <a:lnTo>
                  <a:pt x="360645" y="935651"/>
                </a:lnTo>
                <a:lnTo>
                  <a:pt x="324677" y="925244"/>
                </a:lnTo>
                <a:lnTo>
                  <a:pt x="289943" y="912137"/>
                </a:lnTo>
                <a:lnTo>
                  <a:pt x="256564" y="896453"/>
                </a:lnTo>
                <a:lnTo>
                  <a:pt x="224662" y="878313"/>
                </a:lnTo>
                <a:lnTo>
                  <a:pt x="194361" y="857841"/>
                </a:lnTo>
                <a:lnTo>
                  <a:pt x="165781" y="835158"/>
                </a:lnTo>
                <a:lnTo>
                  <a:pt x="139045" y="810387"/>
                </a:lnTo>
                <a:lnTo>
                  <a:pt x="114276" y="783649"/>
                </a:lnTo>
                <a:lnTo>
                  <a:pt x="91596" y="755068"/>
                </a:lnTo>
                <a:lnTo>
                  <a:pt x="71126" y="724766"/>
                </a:lnTo>
                <a:lnTo>
                  <a:pt x="52989" y="692865"/>
                </a:lnTo>
                <a:lnTo>
                  <a:pt x="37307" y="659487"/>
                </a:lnTo>
                <a:lnTo>
                  <a:pt x="24202" y="624754"/>
                </a:lnTo>
                <a:lnTo>
                  <a:pt x="13797" y="588789"/>
                </a:lnTo>
                <a:lnTo>
                  <a:pt x="6213" y="551715"/>
                </a:lnTo>
                <a:lnTo>
                  <a:pt x="1573" y="513653"/>
                </a:lnTo>
                <a:lnTo>
                  <a:pt x="0" y="474726"/>
                </a:lnTo>
                <a:close/>
              </a:path>
            </a:pathLst>
          </a:custGeom>
          <a:ln w="38100">
            <a:solidFill>
              <a:srgbClr val="8F2F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660" y="1653539"/>
            <a:ext cx="528828" cy="528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188" y="2827019"/>
            <a:ext cx="519684" cy="518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0956" y="3916679"/>
            <a:ext cx="423672" cy="582168"/>
          </a:xfrm>
          <a:custGeom>
            <a:avLst/>
            <a:gdLst/>
            <a:ahLst/>
            <a:cxnLst/>
            <a:rect l="l" t="t" r="r" b="b"/>
            <a:pathLst>
              <a:path w="423672" h="582168">
                <a:moveTo>
                  <a:pt x="245991" y="344042"/>
                </a:moveTo>
                <a:lnTo>
                  <a:pt x="281106" y="344043"/>
                </a:lnTo>
                <a:lnTo>
                  <a:pt x="266701" y="238125"/>
                </a:lnTo>
                <a:lnTo>
                  <a:pt x="26479" y="238125"/>
                </a:lnTo>
                <a:lnTo>
                  <a:pt x="28440" y="223819"/>
                </a:lnTo>
                <a:lnTo>
                  <a:pt x="33969" y="211009"/>
                </a:lnTo>
                <a:lnTo>
                  <a:pt x="42530" y="200224"/>
                </a:lnTo>
                <a:lnTo>
                  <a:pt x="53592" y="191994"/>
                </a:lnTo>
                <a:lnTo>
                  <a:pt x="66619" y="186849"/>
                </a:lnTo>
                <a:lnTo>
                  <a:pt x="79438" y="185293"/>
                </a:lnTo>
                <a:lnTo>
                  <a:pt x="344233" y="185293"/>
                </a:lnTo>
                <a:lnTo>
                  <a:pt x="291274" y="132334"/>
                </a:lnTo>
                <a:lnTo>
                  <a:pt x="132397" y="132334"/>
                </a:lnTo>
                <a:lnTo>
                  <a:pt x="118816" y="3732"/>
                </a:lnTo>
                <a:lnTo>
                  <a:pt x="109281" y="13516"/>
                </a:lnTo>
                <a:lnTo>
                  <a:pt x="105918" y="26416"/>
                </a:lnTo>
                <a:lnTo>
                  <a:pt x="105918" y="158750"/>
                </a:lnTo>
                <a:lnTo>
                  <a:pt x="79438" y="158750"/>
                </a:lnTo>
                <a:lnTo>
                  <a:pt x="64910" y="160074"/>
                </a:lnTo>
                <a:lnTo>
                  <a:pt x="51256" y="163891"/>
                </a:lnTo>
                <a:lnTo>
                  <a:pt x="38714" y="169963"/>
                </a:lnTo>
                <a:lnTo>
                  <a:pt x="27519" y="178052"/>
                </a:lnTo>
                <a:lnTo>
                  <a:pt x="10118" y="199338"/>
                </a:lnTo>
                <a:lnTo>
                  <a:pt x="4384" y="212059"/>
                </a:lnTo>
                <a:lnTo>
                  <a:pt x="944" y="225851"/>
                </a:lnTo>
                <a:lnTo>
                  <a:pt x="0" y="238125"/>
                </a:lnTo>
                <a:lnTo>
                  <a:pt x="0" y="502793"/>
                </a:lnTo>
                <a:lnTo>
                  <a:pt x="1325" y="517302"/>
                </a:lnTo>
                <a:lnTo>
                  <a:pt x="5142" y="530940"/>
                </a:lnTo>
                <a:lnTo>
                  <a:pt x="11215" y="543472"/>
                </a:lnTo>
                <a:lnTo>
                  <a:pt x="19308" y="554658"/>
                </a:lnTo>
                <a:lnTo>
                  <a:pt x="29184" y="564264"/>
                </a:lnTo>
                <a:lnTo>
                  <a:pt x="40607" y="572051"/>
                </a:lnTo>
                <a:lnTo>
                  <a:pt x="33236" y="528680"/>
                </a:lnTo>
                <a:lnTo>
                  <a:pt x="28062" y="515682"/>
                </a:lnTo>
                <a:lnTo>
                  <a:pt x="26479" y="502793"/>
                </a:lnTo>
                <a:lnTo>
                  <a:pt x="397192" y="502793"/>
                </a:lnTo>
                <a:lnTo>
                  <a:pt x="291274" y="344043"/>
                </a:lnTo>
                <a:lnTo>
                  <a:pt x="291274" y="396875"/>
                </a:lnTo>
                <a:lnTo>
                  <a:pt x="238315" y="396875"/>
                </a:lnTo>
                <a:lnTo>
                  <a:pt x="238315" y="449834"/>
                </a:lnTo>
                <a:lnTo>
                  <a:pt x="185356" y="449834"/>
                </a:lnTo>
                <a:lnTo>
                  <a:pt x="185356" y="396875"/>
                </a:lnTo>
                <a:lnTo>
                  <a:pt x="132397" y="396875"/>
                </a:lnTo>
                <a:lnTo>
                  <a:pt x="132397" y="344043"/>
                </a:lnTo>
                <a:lnTo>
                  <a:pt x="185356" y="344043"/>
                </a:lnTo>
                <a:lnTo>
                  <a:pt x="185356" y="291084"/>
                </a:lnTo>
                <a:lnTo>
                  <a:pt x="238315" y="291084"/>
                </a:lnTo>
                <a:lnTo>
                  <a:pt x="238315" y="344043"/>
                </a:lnTo>
                <a:lnTo>
                  <a:pt x="245991" y="344042"/>
                </a:lnTo>
                <a:close/>
              </a:path>
              <a:path w="423672" h="582168">
                <a:moveTo>
                  <a:pt x="132397" y="0"/>
                </a:moveTo>
                <a:lnTo>
                  <a:pt x="132397" y="52959"/>
                </a:lnTo>
                <a:lnTo>
                  <a:pt x="132397" y="26416"/>
                </a:lnTo>
                <a:lnTo>
                  <a:pt x="291274" y="26416"/>
                </a:lnTo>
                <a:lnTo>
                  <a:pt x="132397" y="0"/>
                </a:lnTo>
                <a:close/>
              </a:path>
              <a:path w="423672" h="582168">
                <a:moveTo>
                  <a:pt x="65125" y="553792"/>
                </a:moveTo>
                <a:lnTo>
                  <a:pt x="52300" y="548270"/>
                </a:lnTo>
                <a:lnTo>
                  <a:pt x="41493" y="539721"/>
                </a:lnTo>
                <a:lnTo>
                  <a:pt x="33236" y="528680"/>
                </a:lnTo>
                <a:lnTo>
                  <a:pt x="40607" y="572051"/>
                </a:lnTo>
                <a:lnTo>
                  <a:pt x="53341" y="577783"/>
                </a:lnTo>
                <a:lnTo>
                  <a:pt x="67148" y="581223"/>
                </a:lnTo>
                <a:lnTo>
                  <a:pt x="79438" y="582168"/>
                </a:lnTo>
                <a:lnTo>
                  <a:pt x="344233" y="582168"/>
                </a:lnTo>
                <a:lnTo>
                  <a:pt x="358761" y="580843"/>
                </a:lnTo>
                <a:lnTo>
                  <a:pt x="372415" y="577026"/>
                </a:lnTo>
                <a:lnTo>
                  <a:pt x="396152" y="562865"/>
                </a:lnTo>
                <a:lnTo>
                  <a:pt x="413553" y="541579"/>
                </a:lnTo>
                <a:lnTo>
                  <a:pt x="422727" y="515066"/>
                </a:lnTo>
                <a:lnTo>
                  <a:pt x="423672" y="502793"/>
                </a:lnTo>
                <a:lnTo>
                  <a:pt x="423672" y="238125"/>
                </a:lnTo>
                <a:lnTo>
                  <a:pt x="422346" y="223615"/>
                </a:lnTo>
                <a:lnTo>
                  <a:pt x="418529" y="209977"/>
                </a:lnTo>
                <a:lnTo>
                  <a:pt x="404363" y="186259"/>
                </a:lnTo>
                <a:lnTo>
                  <a:pt x="383064" y="168866"/>
                </a:lnTo>
                <a:lnTo>
                  <a:pt x="356523" y="159694"/>
                </a:lnTo>
                <a:lnTo>
                  <a:pt x="344233" y="158750"/>
                </a:lnTo>
                <a:lnTo>
                  <a:pt x="317753" y="158750"/>
                </a:lnTo>
                <a:lnTo>
                  <a:pt x="317753" y="26416"/>
                </a:lnTo>
                <a:lnTo>
                  <a:pt x="314007" y="12858"/>
                </a:lnTo>
                <a:lnTo>
                  <a:pt x="304194" y="3350"/>
                </a:lnTo>
                <a:lnTo>
                  <a:pt x="291274" y="0"/>
                </a:lnTo>
                <a:lnTo>
                  <a:pt x="132397" y="0"/>
                </a:lnTo>
                <a:lnTo>
                  <a:pt x="291274" y="26416"/>
                </a:lnTo>
                <a:lnTo>
                  <a:pt x="291274" y="52959"/>
                </a:lnTo>
                <a:lnTo>
                  <a:pt x="132397" y="52959"/>
                </a:lnTo>
                <a:lnTo>
                  <a:pt x="132397" y="0"/>
                </a:lnTo>
                <a:lnTo>
                  <a:pt x="118816" y="3732"/>
                </a:lnTo>
                <a:lnTo>
                  <a:pt x="132397" y="132334"/>
                </a:lnTo>
                <a:lnTo>
                  <a:pt x="132397" y="79375"/>
                </a:lnTo>
                <a:lnTo>
                  <a:pt x="291274" y="79375"/>
                </a:lnTo>
                <a:lnTo>
                  <a:pt x="291274" y="132334"/>
                </a:lnTo>
                <a:lnTo>
                  <a:pt x="344233" y="185293"/>
                </a:lnTo>
                <a:lnTo>
                  <a:pt x="358562" y="187247"/>
                </a:lnTo>
                <a:lnTo>
                  <a:pt x="371400" y="192757"/>
                </a:lnTo>
                <a:lnTo>
                  <a:pt x="382213" y="201293"/>
                </a:lnTo>
                <a:lnTo>
                  <a:pt x="390467" y="212326"/>
                </a:lnTo>
                <a:lnTo>
                  <a:pt x="395630" y="225326"/>
                </a:lnTo>
                <a:lnTo>
                  <a:pt x="397192" y="238125"/>
                </a:lnTo>
                <a:lnTo>
                  <a:pt x="266701" y="238125"/>
                </a:lnTo>
                <a:lnTo>
                  <a:pt x="281106" y="344043"/>
                </a:lnTo>
                <a:lnTo>
                  <a:pt x="291274" y="344043"/>
                </a:lnTo>
                <a:lnTo>
                  <a:pt x="397192" y="502793"/>
                </a:lnTo>
                <a:lnTo>
                  <a:pt x="395235" y="517092"/>
                </a:lnTo>
                <a:lnTo>
                  <a:pt x="389720" y="529914"/>
                </a:lnTo>
                <a:lnTo>
                  <a:pt x="381176" y="540724"/>
                </a:lnTo>
                <a:lnTo>
                  <a:pt x="370138" y="548986"/>
                </a:lnTo>
                <a:lnTo>
                  <a:pt x="357135" y="554167"/>
                </a:lnTo>
                <a:lnTo>
                  <a:pt x="344233" y="555752"/>
                </a:lnTo>
                <a:lnTo>
                  <a:pt x="79438" y="555752"/>
                </a:lnTo>
                <a:lnTo>
                  <a:pt x="65125" y="553792"/>
                </a:lnTo>
                <a:close/>
              </a:path>
            </a:pathLst>
          </a:custGeom>
          <a:solidFill>
            <a:srgbClr val="43A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936" y="4928616"/>
            <a:ext cx="740664" cy="73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13148" y="2346960"/>
            <a:ext cx="7071359" cy="3389376"/>
          </a:xfrm>
          <a:custGeom>
            <a:avLst/>
            <a:gdLst/>
            <a:ahLst/>
            <a:cxnLst/>
            <a:rect l="l" t="t" r="r" b="b"/>
            <a:pathLst>
              <a:path w="7071359" h="3389376">
                <a:moveTo>
                  <a:pt x="0" y="3389376"/>
                </a:moveTo>
                <a:lnTo>
                  <a:pt x="7071359" y="3389376"/>
                </a:lnTo>
                <a:lnTo>
                  <a:pt x="7071359" y="0"/>
                </a:lnTo>
                <a:lnTo>
                  <a:pt x="0" y="0"/>
                </a:lnTo>
                <a:lnTo>
                  <a:pt x="0" y="3389376"/>
                </a:lnTo>
                <a:close/>
              </a:path>
            </a:pathLst>
          </a:custGeom>
          <a:solidFill>
            <a:srgbClr val="EECF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7952" y="1383792"/>
            <a:ext cx="4102608" cy="3389376"/>
          </a:xfrm>
          <a:custGeom>
            <a:avLst/>
            <a:gdLst/>
            <a:ahLst/>
            <a:cxnLst/>
            <a:rect l="l" t="t" r="r" b="b"/>
            <a:pathLst>
              <a:path w="4102608" h="3389376">
                <a:moveTo>
                  <a:pt x="0" y="3389376"/>
                </a:moveTo>
                <a:lnTo>
                  <a:pt x="4102608" y="3389376"/>
                </a:lnTo>
                <a:lnTo>
                  <a:pt x="4102608" y="0"/>
                </a:lnTo>
                <a:lnTo>
                  <a:pt x="0" y="0"/>
                </a:lnTo>
                <a:lnTo>
                  <a:pt x="0" y="3389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6900" y="383698"/>
            <a:ext cx="61689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P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tients 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ay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be</a:t>
            </a:r>
            <a:r>
              <a:rPr sz="2400" spc="9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w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i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400" spc="1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ab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ut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their conditi</a:t>
            </a:r>
            <a:r>
              <a:rPr sz="2400" spc="-9" dirty="0">
                <a:solidFill>
                  <a:srgbClr val="6382C3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63867" y="383698"/>
            <a:ext cx="1748129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43" marR="4572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duri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g</a:t>
            </a:r>
            <a:r>
              <a:rPr sz="2400" spc="24" dirty="0">
                <a:solidFill>
                  <a:srgbClr val="6382C3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reassurance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6900" y="749458"/>
            <a:ext cx="14771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COVI</a:t>
            </a:r>
            <a:r>
              <a:rPr sz="2400" spc="-4" dirty="0">
                <a:solidFill>
                  <a:srgbClr val="6382C3"/>
                </a:solidFill>
                <a:latin typeface="Arial"/>
                <a:cs typeface="Arial"/>
              </a:rPr>
              <a:t>D</a:t>
            </a:r>
            <a:r>
              <a:rPr sz="2400" spc="4" dirty="0">
                <a:solidFill>
                  <a:srgbClr val="6382C3"/>
                </a:solidFill>
                <a:latin typeface="Arial"/>
                <a:cs typeface="Arial"/>
              </a:rPr>
              <a:t>-</a:t>
            </a: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7626" y="749458"/>
            <a:ext cx="13418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outbreak;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3681" y="749458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9901" y="749458"/>
            <a:ext cx="2911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4701" y="749458"/>
            <a:ext cx="1341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important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0756" y="749458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7560" y="749458"/>
            <a:ext cx="10705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6382C3"/>
                </a:solidFill>
                <a:latin typeface="Arial"/>
                <a:cs typeface="Arial"/>
              </a:rPr>
              <a:t>provide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530" y="6194324"/>
            <a:ext cx="9387787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31">
              <a:lnSpc>
                <a:spcPts val="1230"/>
              </a:lnSpc>
              <a:spcBef>
                <a:spcPts val="61"/>
              </a:spcBef>
            </a:pP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UK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.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orona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us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 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ht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ps: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//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www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d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b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etes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or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g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uk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b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_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n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e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w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s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/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co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r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o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n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v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i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r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us</a:t>
            </a:r>
            <a:r>
              <a:rPr sz="1100" spc="-2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 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  <a:hlinkClick r:id="rId5"/>
              </a:rPr>
              <a:t>(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acc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ssed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pr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)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</a:t>
            </a:r>
            <a:r>
              <a:rPr sz="1100" spc="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a.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t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V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19</a:t>
            </a:r>
            <a:r>
              <a:rPr sz="11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d d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etes.</a:t>
            </a:r>
            <a:r>
              <a:rPr sz="1100" spc="-2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ht</a:t>
            </a:r>
            <a:r>
              <a:rPr sz="1100" u="sng" spc="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ps: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//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www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d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b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etes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.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ca/en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-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CA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/r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es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o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urces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/t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o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ol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s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-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-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-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r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es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o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u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r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ces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/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f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aq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abou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t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co</a:t>
            </a:r>
            <a:r>
              <a:rPr sz="1100" u="sng" spc="-1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v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d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19</a:t>
            </a:r>
            <a:r>
              <a:rPr sz="1100" u="sng" spc="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and</a:t>
            </a:r>
            <a:r>
              <a:rPr sz="1100" u="sng" spc="-9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-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d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i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a</a:t>
            </a:r>
            <a:r>
              <a:rPr sz="1100" u="sng" spc="-4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b</a:t>
            </a:r>
            <a:r>
              <a:rPr sz="1100" u="sng" spc="0" dirty="0">
                <a:solidFill>
                  <a:srgbClr val="5A5A5A"/>
                </a:solidFill>
                <a:latin typeface="Arial"/>
                <a:cs typeface="Arial"/>
                <a:hlinkClick r:id="rId6"/>
              </a:rPr>
              <a:t>etes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14252" y="6517717"/>
            <a:ext cx="2018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lang="en-US" sz="1100" dirty="0">
                <a:solidFill>
                  <a:srgbClr val="9C9C9C"/>
                </a:solidFill>
                <a:latin typeface="Arial"/>
                <a:cs typeface="Arial"/>
              </a:rPr>
              <a:t>8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530" y="6529604"/>
            <a:ext cx="13336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4" dirty="0">
                <a:solidFill>
                  <a:srgbClr val="5A5A5A"/>
                </a:solidFill>
                <a:latin typeface="Arial"/>
                <a:cs typeface="Arial"/>
              </a:rPr>
              <a:t>(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acc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ssed</a:t>
            </a:r>
            <a:r>
              <a:rPr sz="11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pr</a:t>
            </a:r>
            <a:r>
              <a:rPr sz="11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r>
              <a:rPr sz="1100" spc="-4" dirty="0">
                <a:solidFill>
                  <a:srgbClr val="5A5A5A"/>
                </a:solidFill>
                <a:latin typeface="Arial"/>
                <a:cs typeface="Arial"/>
              </a:rPr>
              <a:t>0</a:t>
            </a:r>
            <a:r>
              <a:rPr sz="1100" spc="0" dirty="0">
                <a:solidFill>
                  <a:srgbClr val="5A5A5A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2436" y="4904232"/>
            <a:ext cx="3278124" cy="83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8"/>
              </a:spcBef>
            </a:pPr>
            <a:endParaRPr sz="950"/>
          </a:p>
          <a:p>
            <a:pPr marL="903096" marR="823894" indent="-89915">
              <a:lnSpc>
                <a:spcPct val="100041"/>
              </a:lnSpc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assur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nce and support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13148" y="2346960"/>
            <a:ext cx="7071359" cy="3389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5728" marR="143213" indent="-533400">
              <a:lnSpc>
                <a:spcPts val="2403"/>
              </a:lnSpc>
              <a:spcBef>
                <a:spcPts val="434"/>
              </a:spcBef>
              <a:tabLst>
                <a:tab pos="622300" algn="l"/>
              </a:tabLst>
            </a:pPr>
            <a:r>
              <a:rPr sz="2000" spc="0" dirty="0">
                <a:solidFill>
                  <a:srgbClr val="8F2F88"/>
                </a:solidFill>
                <a:latin typeface="Wingdings"/>
                <a:cs typeface="Wingdings"/>
              </a:rPr>
              <a:t></a:t>
            </a:r>
            <a:r>
              <a:rPr sz="2000" spc="0" dirty="0">
                <a:solidFill>
                  <a:srgbClr val="8F2F88"/>
                </a:solidFill>
                <a:latin typeface="Times New Roman"/>
                <a:cs typeface="Times New Roman"/>
              </a:rPr>
              <a:t>	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R</a:t>
            </a:r>
            <a:r>
              <a:rPr sz="2000" b="1" spc="4" dirty="0">
                <a:solidFill>
                  <a:srgbClr val="8F2F88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com</a:t>
            </a:r>
            <a:r>
              <a:rPr sz="2000" b="1" spc="-9" dirty="0">
                <a:solidFill>
                  <a:srgbClr val="8F2F88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end</a:t>
            </a:r>
            <a:r>
              <a:rPr sz="2000" b="1" spc="-1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that</a:t>
            </a:r>
            <a:r>
              <a:rPr sz="2000" b="1" spc="-1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patien</a:t>
            </a:r>
            <a:r>
              <a:rPr sz="2000" b="1" spc="4" dirty="0">
                <a:solidFill>
                  <a:srgbClr val="8F2F88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s</a:t>
            </a:r>
            <a:r>
              <a:rPr sz="2000" b="1" spc="-3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speak</a:t>
            </a:r>
            <a:r>
              <a:rPr sz="2000" b="1" spc="-2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34" dirty="0">
                <a:solidFill>
                  <a:srgbClr val="8F2F88"/>
                </a:solidFill>
                <a:latin typeface="Arial"/>
                <a:cs typeface="Arial"/>
              </a:rPr>
              <a:t>w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i</a:t>
            </a:r>
            <a:r>
              <a:rPr sz="2000" b="1" spc="-9" dirty="0">
                <a:solidFill>
                  <a:srgbClr val="8F2F88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h</a:t>
            </a:r>
            <a:r>
              <a:rPr sz="2000" b="1" spc="-3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friends,</a:t>
            </a:r>
            <a:r>
              <a:rPr sz="2000" b="1" spc="-2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f</a:t>
            </a:r>
            <a:r>
              <a:rPr sz="2000" b="1" spc="4" dirty="0">
                <a:solidFill>
                  <a:srgbClr val="8F2F88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m</a:t>
            </a:r>
            <a:r>
              <a:rPr sz="2000" b="1" spc="-9" dirty="0">
                <a:solidFill>
                  <a:srgbClr val="8F2F88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ly </a:t>
            </a:r>
            <a:endParaRPr sz="2000">
              <a:latin typeface="Arial"/>
              <a:cs typeface="Arial"/>
            </a:endParaRPr>
          </a:p>
          <a:p>
            <a:pPr marL="625728" marR="143213">
              <a:lnSpc>
                <a:spcPts val="2357"/>
              </a:lnSpc>
              <a:spcBef>
                <a:spcPts val="105"/>
              </a:spcBef>
              <a:tabLst>
                <a:tab pos="622300" algn="l"/>
              </a:tabLst>
            </a:pP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or</a:t>
            </a:r>
            <a:r>
              <a:rPr sz="2000" b="1" spc="-1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dedicated</a:t>
            </a:r>
            <a:r>
              <a:rPr sz="2000" b="1" spc="-1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help</a:t>
            </a:r>
            <a:r>
              <a:rPr sz="2000" b="1" spc="-9" dirty="0">
                <a:solidFill>
                  <a:srgbClr val="8F2F88"/>
                </a:solidFill>
                <a:latin typeface="Arial"/>
                <a:cs typeface="Arial"/>
              </a:rPr>
              <a:t>l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ines</a:t>
            </a:r>
            <a:r>
              <a:rPr sz="2000" b="1" spc="-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to r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lieve</a:t>
            </a:r>
            <a:r>
              <a:rPr sz="20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mental</a:t>
            </a:r>
            <a:r>
              <a:rPr sz="20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u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1950" spc="0" baseline="26758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  <a:p>
            <a:pPr marL="625728" marR="1114175" indent="-533400">
              <a:lnSpc>
                <a:spcPct val="100041"/>
              </a:lnSpc>
              <a:spcBef>
                <a:spcPts val="2507"/>
              </a:spcBef>
              <a:tabLst>
                <a:tab pos="622300" algn="l"/>
              </a:tabLst>
            </a:pPr>
            <a:r>
              <a:rPr sz="2000" spc="0" dirty="0">
                <a:solidFill>
                  <a:srgbClr val="8F2F88"/>
                </a:solidFill>
                <a:latin typeface="Wingdings"/>
                <a:cs typeface="Wingdings"/>
              </a:rPr>
              <a:t></a:t>
            </a:r>
            <a:r>
              <a:rPr sz="2000" spc="0" dirty="0">
                <a:solidFill>
                  <a:srgbClr val="8F2F88"/>
                </a:solidFill>
                <a:latin typeface="Times New Roman"/>
                <a:cs typeface="Times New Roman"/>
              </a:rPr>
              <a:t>	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Direct</a:t>
            </a:r>
            <a:r>
              <a:rPr sz="2000" b="1" spc="-1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patien</a:t>
            </a:r>
            <a:r>
              <a:rPr sz="2000" b="1" spc="4" dirty="0">
                <a:solidFill>
                  <a:srgbClr val="8F2F88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s</a:t>
            </a:r>
            <a:r>
              <a:rPr sz="2000" b="1" spc="-3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to</a:t>
            </a:r>
            <a:r>
              <a:rPr sz="2000" b="1" spc="-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-19" dirty="0">
                <a:solidFill>
                  <a:srgbClr val="8F2F88"/>
                </a:solidFill>
                <a:latin typeface="Arial"/>
                <a:cs typeface="Arial"/>
              </a:rPr>
              <a:t>v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erified resourc</a:t>
            </a:r>
            <a:r>
              <a:rPr sz="2000" b="1" spc="4" dirty="0">
                <a:solidFill>
                  <a:srgbClr val="8F2F88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s</a:t>
            </a:r>
            <a:r>
              <a:rPr sz="2000" b="1" spc="-2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to avoid misinform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tion</a:t>
            </a:r>
            <a:endParaRPr sz="2000">
              <a:latin typeface="Arial"/>
              <a:cs typeface="Arial"/>
            </a:endParaRPr>
          </a:p>
          <a:p>
            <a:pPr marL="92328">
              <a:lnSpc>
                <a:spcPct val="95825"/>
              </a:lnSpc>
              <a:spcBef>
                <a:spcPts val="2401"/>
              </a:spcBef>
            </a:pPr>
            <a:r>
              <a:rPr sz="2000" spc="0" dirty="0">
                <a:solidFill>
                  <a:srgbClr val="8F2F88"/>
                </a:solidFill>
                <a:latin typeface="Wingdings"/>
                <a:cs typeface="Wingdings"/>
              </a:rPr>
              <a:t></a:t>
            </a:r>
            <a:r>
              <a:rPr sz="2000" spc="0" dirty="0">
                <a:solidFill>
                  <a:srgbClr val="8F2F88"/>
                </a:solidFill>
                <a:latin typeface="Times New Roman"/>
                <a:cs typeface="Times New Roman"/>
              </a:rPr>
              <a:t>   </a:t>
            </a:r>
            <a:r>
              <a:rPr sz="2000" spc="410" dirty="0">
                <a:solidFill>
                  <a:srgbClr val="8F2F88"/>
                </a:solidFill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rgbClr val="8F2F88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nsure</a:t>
            </a:r>
            <a:r>
              <a:rPr sz="2000" b="1" spc="-1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-34" dirty="0">
                <a:solidFill>
                  <a:srgbClr val="8F2F88"/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our</a:t>
            </a:r>
            <a:r>
              <a:rPr sz="2000" b="1" spc="2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patients</a:t>
            </a:r>
            <a:r>
              <a:rPr sz="2000" b="1" spc="-3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are</a:t>
            </a:r>
            <a:r>
              <a:rPr sz="2000" b="1" spc="-14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-9" dirty="0">
                <a:solidFill>
                  <a:srgbClr val="8F2F88"/>
                </a:solidFill>
                <a:latin typeface="Arial"/>
                <a:cs typeface="Arial"/>
              </a:rPr>
              <a:t>a</a:t>
            </a:r>
            <a:r>
              <a:rPr sz="2000" b="1" spc="29" dirty="0">
                <a:solidFill>
                  <a:srgbClr val="8F2F88"/>
                </a:solidFill>
                <a:latin typeface="Arial"/>
                <a:cs typeface="Arial"/>
              </a:rPr>
              <a:t>w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a</a:t>
            </a:r>
            <a:r>
              <a:rPr sz="2000" b="1" spc="-9" dirty="0">
                <a:solidFill>
                  <a:srgbClr val="8F2F88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e</a:t>
            </a:r>
            <a:r>
              <a:rPr sz="2000" b="1" spc="-3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and</a:t>
            </a:r>
            <a:r>
              <a:rPr sz="2000" b="1" spc="-19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8F2F88"/>
                </a:solidFill>
                <a:latin typeface="Arial"/>
                <a:cs typeface="Arial"/>
              </a:rPr>
              <a:t>prepared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in ca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625728">
              <a:lnSpc>
                <a:spcPct val="95825"/>
              </a:lnSpc>
              <a:spcBef>
                <a:spcPts val="100"/>
              </a:spcBef>
            </a:pP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they</a:t>
            </a:r>
            <a:r>
              <a:rPr sz="20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ntra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spc="-4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the</a:t>
            </a:r>
            <a:r>
              <a:rPr sz="2000" spc="-14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COVI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D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19</a:t>
            </a:r>
            <a:r>
              <a:rPr sz="2000" spc="-25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infection:</a:t>
            </a:r>
            <a:endParaRPr sz="2000">
              <a:latin typeface="Arial"/>
              <a:cs typeface="Arial"/>
            </a:endParaRPr>
          </a:p>
          <a:p>
            <a:pPr marL="701928">
              <a:lnSpc>
                <a:spcPts val="2345"/>
              </a:lnSpc>
              <a:spcBef>
                <a:spcPts val="700"/>
              </a:spcBef>
            </a:pPr>
            <a:r>
              <a:rPr sz="2000" spc="0" dirty="0">
                <a:solidFill>
                  <a:srgbClr val="8F2F88"/>
                </a:solidFill>
                <a:latin typeface="Wingdings"/>
                <a:cs typeface="Wingdings"/>
              </a:rPr>
              <a:t></a:t>
            </a:r>
            <a:r>
              <a:rPr sz="2000" spc="0" dirty="0">
                <a:solidFill>
                  <a:srgbClr val="8F2F88"/>
                </a:solidFill>
                <a:latin typeface="Times New Roman"/>
                <a:cs typeface="Times New Roman"/>
              </a:rPr>
              <a:t>  </a:t>
            </a:r>
            <a:r>
              <a:rPr sz="2000" spc="280" dirty="0">
                <a:solidFill>
                  <a:srgbClr val="8F2F88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Sic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k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-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day</a:t>
            </a:r>
            <a:r>
              <a:rPr sz="2000" spc="-2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guid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ce</a:t>
            </a:r>
            <a:r>
              <a:rPr sz="1950" spc="0" baseline="26758" dirty="0">
                <a:solidFill>
                  <a:srgbClr val="5A5A5A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  <a:p>
            <a:pPr marL="701928">
              <a:lnSpc>
                <a:spcPts val="2345"/>
              </a:lnSpc>
              <a:spcBef>
                <a:spcPts val="700"/>
              </a:spcBef>
            </a:pPr>
            <a:r>
              <a:rPr sz="2000" spc="0" dirty="0">
                <a:solidFill>
                  <a:srgbClr val="8F2F88"/>
                </a:solidFill>
                <a:latin typeface="Wingdings"/>
                <a:cs typeface="Wingdings"/>
              </a:rPr>
              <a:t></a:t>
            </a:r>
            <a:r>
              <a:rPr sz="2000" spc="0" dirty="0">
                <a:solidFill>
                  <a:srgbClr val="8F2F88"/>
                </a:solidFill>
                <a:latin typeface="Times New Roman"/>
                <a:cs typeface="Times New Roman"/>
              </a:rPr>
              <a:t>  </a:t>
            </a:r>
            <a:r>
              <a:rPr sz="2000" spc="280" dirty="0">
                <a:solidFill>
                  <a:srgbClr val="8F2F88"/>
                </a:solidFill>
                <a:latin typeface="Times New Roman"/>
                <a:cs typeface="Times New Roman"/>
              </a:rPr>
              <a:t> </a:t>
            </a:r>
            <a:r>
              <a:rPr sz="2000" spc="-4" dirty="0">
                <a:solidFill>
                  <a:srgbClr val="5A5A5A"/>
                </a:solidFill>
                <a:latin typeface="Arial"/>
                <a:cs typeface="Arial"/>
              </a:rPr>
              <a:t>P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len</a:t>
            </a:r>
            <a:r>
              <a:rPr sz="2000" spc="-4" dirty="0">
                <a:solidFill>
                  <a:srgbClr val="5A5A5A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i</a:t>
            </a:r>
            <a:r>
              <a:rPr sz="2000" spc="-9" dirty="0">
                <a:solidFill>
                  <a:srgbClr val="5A5A5A"/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ul </a:t>
            </a:r>
            <a:r>
              <a:rPr sz="2000" spc="9" dirty="0">
                <a:solidFill>
                  <a:srgbClr val="5A5A5A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upply</a:t>
            </a:r>
            <a:r>
              <a:rPr sz="20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of</a:t>
            </a:r>
            <a:r>
              <a:rPr sz="2000" spc="-19" dirty="0">
                <a:solidFill>
                  <a:srgbClr val="5A5A5A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5A5A5A"/>
                </a:solidFill>
                <a:latin typeface="Arial"/>
                <a:cs typeface="Arial"/>
              </a:rPr>
              <a:t>medicatio</a:t>
            </a:r>
            <a:r>
              <a:rPr sz="2000" spc="4" dirty="0">
                <a:solidFill>
                  <a:srgbClr val="5A5A5A"/>
                </a:solidFill>
                <a:latin typeface="Arial"/>
                <a:cs typeface="Arial"/>
              </a:rPr>
              <a:t>n</a:t>
            </a:r>
            <a:r>
              <a:rPr sz="1950" spc="0" baseline="26758" dirty="0">
                <a:solidFill>
                  <a:srgbClr val="5A5A5A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A5A5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2672</Words>
  <Application>Microsoft Office PowerPoint</Application>
  <PresentationFormat>Widescreen</PresentationFormat>
  <Paragraphs>517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SGLT2-i &amp; GLP1-RA Have Been Shown to  Reduce the Risk of CV Events</vt:lpstr>
      <vt:lpstr>EMPA-REG OUTCOME®: a randomised, double-blind, placebo-controlled CV outcomes 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Tasdid Hasan</dc:creator>
  <cp:lastModifiedBy>ASUS</cp:lastModifiedBy>
  <cp:revision>28</cp:revision>
  <dcterms:modified xsi:type="dcterms:W3CDTF">2020-05-17T16:43:55Z</dcterms:modified>
</cp:coreProperties>
</file>