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4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3792" r:id="rId3"/>
    <p:sldMasterId id="2147483835" r:id="rId4"/>
    <p:sldMasterId id="2147483879" r:id="rId5"/>
  </p:sldMasterIdLst>
  <p:notesMasterIdLst>
    <p:notesMasterId r:id="rId38"/>
  </p:notesMasterIdLst>
  <p:handoutMasterIdLst>
    <p:handoutMasterId r:id="rId39"/>
  </p:handoutMasterIdLst>
  <p:sldIdLst>
    <p:sldId id="296" r:id="rId6"/>
    <p:sldId id="301" r:id="rId7"/>
    <p:sldId id="258" r:id="rId8"/>
    <p:sldId id="259" r:id="rId9"/>
    <p:sldId id="293" r:id="rId10"/>
    <p:sldId id="294" r:id="rId11"/>
    <p:sldId id="260" r:id="rId12"/>
    <p:sldId id="285" r:id="rId13"/>
    <p:sldId id="261" r:id="rId14"/>
    <p:sldId id="298" r:id="rId15"/>
    <p:sldId id="262" r:id="rId16"/>
    <p:sldId id="299" r:id="rId17"/>
    <p:sldId id="287" r:id="rId18"/>
    <p:sldId id="264" r:id="rId19"/>
    <p:sldId id="265" r:id="rId20"/>
    <p:sldId id="266" r:id="rId21"/>
    <p:sldId id="28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0" r:id="rId33"/>
    <p:sldId id="281" r:id="rId34"/>
    <p:sldId id="282" r:id="rId35"/>
    <p:sldId id="283" r:id="rId36"/>
    <p:sldId id="284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0">
          <p15:clr>
            <a:srgbClr val="A4A3A4"/>
          </p15:clr>
        </p15:guide>
        <p15:guide id="2" orient="horz" pos="827">
          <p15:clr>
            <a:srgbClr val="A4A3A4"/>
          </p15:clr>
        </p15:guide>
        <p15:guide id="3" pos="199">
          <p15:clr>
            <a:srgbClr val="A4A3A4"/>
          </p15:clr>
        </p15:guide>
        <p15:guide id="4" pos="55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  <a:srgbClr val="FF5050"/>
    <a:srgbClr val="FF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34" autoAdjust="0"/>
  </p:normalViewPr>
  <p:slideViewPr>
    <p:cSldViewPr snapToGrid="0" snapToObjects="1">
      <p:cViewPr varScale="1">
        <p:scale>
          <a:sx n="84" d="100"/>
          <a:sy n="84" d="100"/>
        </p:scale>
        <p:origin x="688" y="60"/>
      </p:cViewPr>
      <p:guideLst>
        <p:guide orient="horz" pos="2690"/>
        <p:guide orient="horz" pos="827"/>
        <p:guide pos="199"/>
        <p:guide pos="55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1EEBA-B44E-406F-8852-1C10D30C0BBD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F2E6D5D-9335-4074-9305-0B5F6ED7D09B}">
      <dgm:prSet phldrT="[Text]"/>
      <dgm:spPr/>
      <dgm:t>
        <a:bodyPr/>
        <a:lstStyle/>
        <a:p>
          <a:r>
            <a:rPr lang="en-US" b="1" dirty="0">
              <a:solidFill>
                <a:srgbClr val="001965"/>
              </a:solidFill>
            </a:rPr>
            <a:t> </a:t>
          </a:r>
        </a:p>
      </dgm:t>
    </dgm:pt>
    <dgm:pt modelId="{3CD4A9EC-5C12-4C62-AE1D-3C66A4C1D725}" type="parTrans" cxnId="{72F5BB2B-7DC6-410D-B8BC-DCB75F5CD831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B87C7B96-B36A-4C08-B03C-93B894BC9CD2}" type="sibTrans" cxnId="{72F5BB2B-7DC6-410D-B8BC-DCB75F5CD831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A078032A-E210-4559-9D4C-9608CC2F10BF}">
      <dgm:prSet phldrT="[Text]"/>
      <dgm:spPr/>
      <dgm:t>
        <a:bodyPr/>
        <a:lstStyle/>
        <a:p>
          <a:r>
            <a:rPr lang="en-GB" b="1" dirty="0">
              <a:solidFill>
                <a:srgbClr val="001965"/>
              </a:solidFill>
            </a:rPr>
            <a:t>Minor change in formulation of one brand of Erythropoietin </a:t>
          </a:r>
          <a:endParaRPr lang="en-US" b="1" dirty="0">
            <a:solidFill>
              <a:srgbClr val="001965"/>
            </a:solidFill>
          </a:endParaRPr>
        </a:p>
      </dgm:t>
    </dgm:pt>
    <dgm:pt modelId="{54E1DF6F-5318-424E-99A7-F86DF4A8E5B6}" type="parTrans" cxnId="{2910260D-6CC3-4EDC-8992-7A9BD08C4C1B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41086225-6066-489B-9455-2C49FF89F3EC}" type="sibTrans" cxnId="{2910260D-6CC3-4EDC-8992-7A9BD08C4C1B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B4FD740C-28FF-40BB-981B-D0D899AFFA36}">
      <dgm:prSet phldrT="[Text]"/>
      <dgm:spPr/>
      <dgm:t>
        <a:bodyPr/>
        <a:lstStyle/>
        <a:p>
          <a:r>
            <a:rPr lang="en-US" b="1" dirty="0">
              <a:solidFill>
                <a:srgbClr val="001965"/>
              </a:solidFill>
            </a:rPr>
            <a:t> </a:t>
          </a:r>
        </a:p>
      </dgm:t>
    </dgm:pt>
    <dgm:pt modelId="{1581DF19-8157-4D0C-B024-2DA5EB92C9D9}" type="parTrans" cxnId="{18F82ACA-D8F4-4CA6-BF6C-3BF952054D9D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56ABACBC-4121-4996-9EF5-99ECC87D66CC}" type="sibTrans" cxnId="{18F82ACA-D8F4-4CA6-BF6C-3BF952054D9D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844A9371-A614-456D-B886-EB5C98161DE9}">
      <dgm:prSet phldrT="[Text]"/>
      <dgm:spPr/>
      <dgm:t>
        <a:bodyPr/>
        <a:lstStyle/>
        <a:p>
          <a:r>
            <a:rPr lang="en-GB" b="1" dirty="0">
              <a:solidFill>
                <a:srgbClr val="001965"/>
              </a:solidFill>
            </a:rPr>
            <a:t>Increased antibody-mediated neutralization of </a:t>
          </a:r>
          <a:r>
            <a:rPr lang="en-GB" b="1" dirty="0" err="1">
              <a:solidFill>
                <a:srgbClr val="001965"/>
              </a:solidFill>
            </a:rPr>
            <a:t>endogenoues</a:t>
          </a:r>
          <a:r>
            <a:rPr lang="en-GB" b="1" dirty="0">
              <a:solidFill>
                <a:srgbClr val="001965"/>
              </a:solidFill>
            </a:rPr>
            <a:t> EPO</a:t>
          </a:r>
          <a:endParaRPr lang="en-US" b="1" dirty="0">
            <a:solidFill>
              <a:srgbClr val="001965"/>
            </a:solidFill>
          </a:endParaRPr>
        </a:p>
      </dgm:t>
    </dgm:pt>
    <dgm:pt modelId="{1E90CA43-8B45-4C07-8AE9-FF7E716A46CA}" type="parTrans" cxnId="{8340E5FD-2BB7-4857-B79A-14FA8DA76E09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BED76539-EF4D-4007-9B22-A0BC911FCAD7}" type="sibTrans" cxnId="{8340E5FD-2BB7-4857-B79A-14FA8DA76E09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E39DD9E6-F960-4192-9E90-E75D81F1AF33}">
      <dgm:prSet phldrT="[Text]"/>
      <dgm:spPr/>
      <dgm:t>
        <a:bodyPr/>
        <a:lstStyle/>
        <a:p>
          <a:r>
            <a:rPr lang="en-US" b="1" dirty="0">
              <a:solidFill>
                <a:srgbClr val="001965"/>
              </a:solidFill>
            </a:rPr>
            <a:t> </a:t>
          </a:r>
        </a:p>
      </dgm:t>
    </dgm:pt>
    <dgm:pt modelId="{3BE8380F-230B-4F9B-B96A-69A02B82AEDF}" type="parTrans" cxnId="{0603F3DF-B96B-4591-A40C-53A909135483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165A5AFE-0BE2-4EEE-A2E5-813BB892C559}" type="sibTrans" cxnId="{0603F3DF-B96B-4591-A40C-53A909135483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45806219-2EF2-41E5-B139-BB4B87EBBD84}">
      <dgm:prSet phldrT="[Text]"/>
      <dgm:spPr/>
      <dgm:t>
        <a:bodyPr/>
        <a:lstStyle/>
        <a:p>
          <a:r>
            <a:rPr lang="en-GB" b="1" dirty="0">
              <a:solidFill>
                <a:srgbClr val="001965"/>
              </a:solidFill>
            </a:rPr>
            <a:t>Increased incidence of pure red cell aplasia ( PRCA)</a:t>
          </a:r>
          <a:endParaRPr lang="en-US" b="1" dirty="0">
            <a:solidFill>
              <a:srgbClr val="001965"/>
            </a:solidFill>
          </a:endParaRPr>
        </a:p>
      </dgm:t>
    </dgm:pt>
    <dgm:pt modelId="{DD73A9A5-936C-40C0-BB69-F10A9FF496F3}" type="parTrans" cxnId="{BC0E9356-4B7C-4A44-BED1-4132267C1A6E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108C221D-0CE9-4FA7-B641-3D766B63F991}" type="sibTrans" cxnId="{BC0E9356-4B7C-4A44-BED1-4132267C1A6E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DF1EC878-4822-40E5-A6AF-A7FB791F0FC6}">
      <dgm:prSet phldrT="[Text]"/>
      <dgm:spPr/>
      <dgm:t>
        <a:bodyPr/>
        <a:lstStyle/>
        <a:p>
          <a:r>
            <a:rPr lang="en-GB" b="1" dirty="0">
              <a:solidFill>
                <a:srgbClr val="001965"/>
              </a:solidFill>
            </a:rPr>
            <a:t>Complete block in differentiation of red blood cells</a:t>
          </a:r>
          <a:endParaRPr lang="en-US" b="1" dirty="0">
            <a:solidFill>
              <a:srgbClr val="001965"/>
            </a:solidFill>
          </a:endParaRPr>
        </a:p>
      </dgm:t>
    </dgm:pt>
    <dgm:pt modelId="{F57103FC-B3BF-40C6-BC1D-EBCB3B409DDE}" type="parTrans" cxnId="{8009769D-75C4-456B-A8DD-A5B62630700A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D60CD160-B853-4A12-A8B5-0EEE1C43C506}" type="sibTrans" cxnId="{8009769D-75C4-456B-A8DD-A5B62630700A}">
      <dgm:prSet/>
      <dgm:spPr/>
      <dgm:t>
        <a:bodyPr/>
        <a:lstStyle/>
        <a:p>
          <a:endParaRPr lang="en-US" b="1">
            <a:solidFill>
              <a:srgbClr val="001965"/>
            </a:solidFill>
          </a:endParaRPr>
        </a:p>
      </dgm:t>
    </dgm:pt>
    <dgm:pt modelId="{CD4FFEEF-EC09-469D-8C57-F3C4B294A04D}" type="pres">
      <dgm:prSet presAssocID="{AB61EEBA-B44E-406F-8852-1C10D30C0BBD}" presName="linearFlow" presStyleCnt="0">
        <dgm:presLayoutVars>
          <dgm:dir/>
          <dgm:animLvl val="lvl"/>
          <dgm:resizeHandles val="exact"/>
        </dgm:presLayoutVars>
      </dgm:prSet>
      <dgm:spPr/>
    </dgm:pt>
    <dgm:pt modelId="{A9DA68AB-4D89-4F3D-AD9A-0F9D6B565A3E}" type="pres">
      <dgm:prSet presAssocID="{FF2E6D5D-9335-4074-9305-0B5F6ED7D09B}" presName="composite" presStyleCnt="0"/>
      <dgm:spPr/>
    </dgm:pt>
    <dgm:pt modelId="{FD549B4A-D1A1-4011-A7CE-86020DE110AC}" type="pres">
      <dgm:prSet presAssocID="{FF2E6D5D-9335-4074-9305-0B5F6ED7D09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37727E3-45C8-460C-BBA0-38394C8BD1FE}" type="pres">
      <dgm:prSet presAssocID="{FF2E6D5D-9335-4074-9305-0B5F6ED7D09B}" presName="descendantText" presStyleLbl="alignAcc1" presStyleIdx="0" presStyleCnt="3" custLinFactNeighborX="537" custLinFactNeighborY="6106">
        <dgm:presLayoutVars>
          <dgm:bulletEnabled val="1"/>
        </dgm:presLayoutVars>
      </dgm:prSet>
      <dgm:spPr/>
    </dgm:pt>
    <dgm:pt modelId="{CADF106E-01E7-4B08-A6CF-77A7F18947F9}" type="pres">
      <dgm:prSet presAssocID="{B87C7B96-B36A-4C08-B03C-93B894BC9CD2}" presName="sp" presStyleCnt="0"/>
      <dgm:spPr/>
    </dgm:pt>
    <dgm:pt modelId="{1555D54E-DF6A-4F0A-B776-D841660EFDED}" type="pres">
      <dgm:prSet presAssocID="{B4FD740C-28FF-40BB-981B-D0D899AFFA36}" presName="composite" presStyleCnt="0"/>
      <dgm:spPr/>
    </dgm:pt>
    <dgm:pt modelId="{AC8D23AA-B2DA-46FF-93F3-71EA22F33A1F}" type="pres">
      <dgm:prSet presAssocID="{B4FD740C-28FF-40BB-981B-D0D899AFFA3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F9AAC9E-49A3-4FFE-B842-789C32C8D236}" type="pres">
      <dgm:prSet presAssocID="{B4FD740C-28FF-40BB-981B-D0D899AFFA36}" presName="descendantText" presStyleLbl="alignAcc1" presStyleIdx="1" presStyleCnt="3">
        <dgm:presLayoutVars>
          <dgm:bulletEnabled val="1"/>
        </dgm:presLayoutVars>
      </dgm:prSet>
      <dgm:spPr/>
    </dgm:pt>
    <dgm:pt modelId="{542D2E04-14AE-4FC8-B7DA-D00904EF1D6E}" type="pres">
      <dgm:prSet presAssocID="{56ABACBC-4121-4996-9EF5-99ECC87D66CC}" presName="sp" presStyleCnt="0"/>
      <dgm:spPr/>
    </dgm:pt>
    <dgm:pt modelId="{802226AD-4E97-48C4-8CB5-D6734C34CED7}" type="pres">
      <dgm:prSet presAssocID="{E39DD9E6-F960-4192-9E90-E75D81F1AF33}" presName="composite" presStyleCnt="0"/>
      <dgm:spPr/>
    </dgm:pt>
    <dgm:pt modelId="{EA964B2C-86DF-42B8-8B7C-55B7D8928F62}" type="pres">
      <dgm:prSet presAssocID="{E39DD9E6-F960-4192-9E90-E75D81F1AF3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35E0B6A-8DF3-4BCF-9434-EF8BB4ED278B}" type="pres">
      <dgm:prSet presAssocID="{E39DD9E6-F960-4192-9E90-E75D81F1AF3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910260D-6CC3-4EDC-8992-7A9BD08C4C1B}" srcId="{FF2E6D5D-9335-4074-9305-0B5F6ED7D09B}" destId="{A078032A-E210-4559-9D4C-9608CC2F10BF}" srcOrd="0" destOrd="0" parTransId="{54E1DF6F-5318-424E-99A7-F86DF4A8E5B6}" sibTransId="{41086225-6066-489B-9455-2C49FF89F3EC}"/>
    <dgm:cxn modelId="{01BB310E-A1EC-4118-BD1B-4CBC36B913BC}" type="presOf" srcId="{A078032A-E210-4559-9D4C-9608CC2F10BF}" destId="{937727E3-45C8-460C-BBA0-38394C8BD1FE}" srcOrd="0" destOrd="0" presId="urn:microsoft.com/office/officeart/2005/8/layout/chevron2"/>
    <dgm:cxn modelId="{72F5BB2B-7DC6-410D-B8BC-DCB75F5CD831}" srcId="{AB61EEBA-B44E-406F-8852-1C10D30C0BBD}" destId="{FF2E6D5D-9335-4074-9305-0B5F6ED7D09B}" srcOrd="0" destOrd="0" parTransId="{3CD4A9EC-5C12-4C62-AE1D-3C66A4C1D725}" sibTransId="{B87C7B96-B36A-4C08-B03C-93B894BC9CD2}"/>
    <dgm:cxn modelId="{1D77AD2F-068E-46AB-8006-7B8F0102CB67}" type="presOf" srcId="{B4FD740C-28FF-40BB-981B-D0D899AFFA36}" destId="{AC8D23AA-B2DA-46FF-93F3-71EA22F33A1F}" srcOrd="0" destOrd="0" presId="urn:microsoft.com/office/officeart/2005/8/layout/chevron2"/>
    <dgm:cxn modelId="{5B3BEB60-19EB-422D-AB56-A205BD245593}" type="presOf" srcId="{DF1EC878-4822-40E5-A6AF-A7FB791F0FC6}" destId="{2F9AAC9E-49A3-4FFE-B842-789C32C8D236}" srcOrd="0" destOrd="1" presId="urn:microsoft.com/office/officeart/2005/8/layout/chevron2"/>
    <dgm:cxn modelId="{BC0E9356-4B7C-4A44-BED1-4132267C1A6E}" srcId="{E39DD9E6-F960-4192-9E90-E75D81F1AF33}" destId="{45806219-2EF2-41E5-B139-BB4B87EBBD84}" srcOrd="0" destOrd="0" parTransId="{DD73A9A5-936C-40C0-BB69-F10A9FF496F3}" sibTransId="{108C221D-0CE9-4FA7-B641-3D766B63F991}"/>
    <dgm:cxn modelId="{78EABE8E-5FB7-492A-BCCB-77BE68D0468F}" type="presOf" srcId="{E39DD9E6-F960-4192-9E90-E75D81F1AF33}" destId="{EA964B2C-86DF-42B8-8B7C-55B7D8928F62}" srcOrd="0" destOrd="0" presId="urn:microsoft.com/office/officeart/2005/8/layout/chevron2"/>
    <dgm:cxn modelId="{8009769D-75C4-456B-A8DD-A5B62630700A}" srcId="{B4FD740C-28FF-40BB-981B-D0D899AFFA36}" destId="{DF1EC878-4822-40E5-A6AF-A7FB791F0FC6}" srcOrd="1" destOrd="0" parTransId="{F57103FC-B3BF-40C6-BC1D-EBCB3B409DDE}" sibTransId="{D60CD160-B853-4A12-A8B5-0EEE1C43C506}"/>
    <dgm:cxn modelId="{35675B9F-8761-4414-A85E-6A168892ECA2}" type="presOf" srcId="{AB61EEBA-B44E-406F-8852-1C10D30C0BBD}" destId="{CD4FFEEF-EC09-469D-8C57-F3C4B294A04D}" srcOrd="0" destOrd="0" presId="urn:microsoft.com/office/officeart/2005/8/layout/chevron2"/>
    <dgm:cxn modelId="{A05F85A0-92F1-484B-ABAA-0D01454A2BE9}" type="presOf" srcId="{45806219-2EF2-41E5-B139-BB4B87EBBD84}" destId="{E35E0B6A-8DF3-4BCF-9434-EF8BB4ED278B}" srcOrd="0" destOrd="0" presId="urn:microsoft.com/office/officeart/2005/8/layout/chevron2"/>
    <dgm:cxn modelId="{18F82ACA-D8F4-4CA6-BF6C-3BF952054D9D}" srcId="{AB61EEBA-B44E-406F-8852-1C10D30C0BBD}" destId="{B4FD740C-28FF-40BB-981B-D0D899AFFA36}" srcOrd="1" destOrd="0" parTransId="{1581DF19-8157-4D0C-B024-2DA5EB92C9D9}" sibTransId="{56ABACBC-4121-4996-9EF5-99ECC87D66CC}"/>
    <dgm:cxn modelId="{0603F3DF-B96B-4591-A40C-53A909135483}" srcId="{AB61EEBA-B44E-406F-8852-1C10D30C0BBD}" destId="{E39DD9E6-F960-4192-9E90-E75D81F1AF33}" srcOrd="2" destOrd="0" parTransId="{3BE8380F-230B-4F9B-B96A-69A02B82AEDF}" sibTransId="{165A5AFE-0BE2-4EEE-A2E5-813BB892C559}"/>
    <dgm:cxn modelId="{705C34E3-D7E3-43CF-819C-4E61B39F2725}" type="presOf" srcId="{FF2E6D5D-9335-4074-9305-0B5F6ED7D09B}" destId="{FD549B4A-D1A1-4011-A7CE-86020DE110AC}" srcOrd="0" destOrd="0" presId="urn:microsoft.com/office/officeart/2005/8/layout/chevron2"/>
    <dgm:cxn modelId="{C4A2C0F0-3CB8-4A50-A5BC-A32C2BBF0C39}" type="presOf" srcId="{844A9371-A614-456D-B886-EB5C98161DE9}" destId="{2F9AAC9E-49A3-4FFE-B842-789C32C8D236}" srcOrd="0" destOrd="0" presId="urn:microsoft.com/office/officeart/2005/8/layout/chevron2"/>
    <dgm:cxn modelId="{8340E5FD-2BB7-4857-B79A-14FA8DA76E09}" srcId="{B4FD740C-28FF-40BB-981B-D0D899AFFA36}" destId="{844A9371-A614-456D-B886-EB5C98161DE9}" srcOrd="0" destOrd="0" parTransId="{1E90CA43-8B45-4C07-8AE9-FF7E716A46CA}" sibTransId="{BED76539-EF4D-4007-9B22-A0BC911FCAD7}"/>
    <dgm:cxn modelId="{6567F6A0-E952-4C57-9F77-0963798193AB}" type="presParOf" srcId="{CD4FFEEF-EC09-469D-8C57-F3C4B294A04D}" destId="{A9DA68AB-4D89-4F3D-AD9A-0F9D6B565A3E}" srcOrd="0" destOrd="0" presId="urn:microsoft.com/office/officeart/2005/8/layout/chevron2"/>
    <dgm:cxn modelId="{EB3D6624-8699-4E11-A0C2-CDEED63DE884}" type="presParOf" srcId="{A9DA68AB-4D89-4F3D-AD9A-0F9D6B565A3E}" destId="{FD549B4A-D1A1-4011-A7CE-86020DE110AC}" srcOrd="0" destOrd="0" presId="urn:microsoft.com/office/officeart/2005/8/layout/chevron2"/>
    <dgm:cxn modelId="{9C007573-CADA-41A3-A31C-F35C1C6165B1}" type="presParOf" srcId="{A9DA68AB-4D89-4F3D-AD9A-0F9D6B565A3E}" destId="{937727E3-45C8-460C-BBA0-38394C8BD1FE}" srcOrd="1" destOrd="0" presId="urn:microsoft.com/office/officeart/2005/8/layout/chevron2"/>
    <dgm:cxn modelId="{4E519737-0137-42F4-B2A0-50C7C9713154}" type="presParOf" srcId="{CD4FFEEF-EC09-469D-8C57-F3C4B294A04D}" destId="{CADF106E-01E7-4B08-A6CF-77A7F18947F9}" srcOrd="1" destOrd="0" presId="urn:microsoft.com/office/officeart/2005/8/layout/chevron2"/>
    <dgm:cxn modelId="{FF94BEEE-6F70-4C90-916B-8C8BB8995CBB}" type="presParOf" srcId="{CD4FFEEF-EC09-469D-8C57-F3C4B294A04D}" destId="{1555D54E-DF6A-4F0A-B776-D841660EFDED}" srcOrd="2" destOrd="0" presId="urn:microsoft.com/office/officeart/2005/8/layout/chevron2"/>
    <dgm:cxn modelId="{012B8DF5-612B-4D3C-8A89-28377408B59F}" type="presParOf" srcId="{1555D54E-DF6A-4F0A-B776-D841660EFDED}" destId="{AC8D23AA-B2DA-46FF-93F3-71EA22F33A1F}" srcOrd="0" destOrd="0" presId="urn:microsoft.com/office/officeart/2005/8/layout/chevron2"/>
    <dgm:cxn modelId="{4276024C-88A3-41B1-A7EE-2BDDC2A19D58}" type="presParOf" srcId="{1555D54E-DF6A-4F0A-B776-D841660EFDED}" destId="{2F9AAC9E-49A3-4FFE-B842-789C32C8D236}" srcOrd="1" destOrd="0" presId="urn:microsoft.com/office/officeart/2005/8/layout/chevron2"/>
    <dgm:cxn modelId="{223E1273-B086-4BA3-82EC-7F93C448D1DE}" type="presParOf" srcId="{CD4FFEEF-EC09-469D-8C57-F3C4B294A04D}" destId="{542D2E04-14AE-4FC8-B7DA-D00904EF1D6E}" srcOrd="3" destOrd="0" presId="urn:microsoft.com/office/officeart/2005/8/layout/chevron2"/>
    <dgm:cxn modelId="{07DF1CBE-E9B9-4F29-9707-01A00A63C86C}" type="presParOf" srcId="{CD4FFEEF-EC09-469D-8C57-F3C4B294A04D}" destId="{802226AD-4E97-48C4-8CB5-D6734C34CED7}" srcOrd="4" destOrd="0" presId="urn:microsoft.com/office/officeart/2005/8/layout/chevron2"/>
    <dgm:cxn modelId="{841A768E-5C56-4F0F-B406-324C872AB14D}" type="presParOf" srcId="{802226AD-4E97-48C4-8CB5-D6734C34CED7}" destId="{EA964B2C-86DF-42B8-8B7C-55B7D8928F62}" srcOrd="0" destOrd="0" presId="urn:microsoft.com/office/officeart/2005/8/layout/chevron2"/>
    <dgm:cxn modelId="{F08CF885-6FA7-49FF-8578-141AFD911F86}" type="presParOf" srcId="{802226AD-4E97-48C4-8CB5-D6734C34CED7}" destId="{E35E0B6A-8DF3-4BCF-9434-EF8BB4ED27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49B4A-D1A1-4011-A7CE-86020DE110AC}">
      <dsp:nvSpPr>
        <dsp:cNvPr id="0" name=""/>
        <dsp:cNvSpPr/>
      </dsp:nvSpPr>
      <dsp:spPr>
        <a:xfrm rot="5400000">
          <a:off x="-111856" y="112824"/>
          <a:ext cx="745707" cy="5219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1965"/>
              </a:solidFill>
            </a:rPr>
            <a:t> </a:t>
          </a:r>
        </a:p>
      </dsp:txBody>
      <dsp:txXfrm rot="-5400000">
        <a:off x="1" y="261966"/>
        <a:ext cx="521995" cy="223712"/>
      </dsp:txXfrm>
    </dsp:sp>
    <dsp:sp modelId="{937727E3-45C8-460C-BBA0-38394C8BD1FE}">
      <dsp:nvSpPr>
        <dsp:cNvPr id="0" name=""/>
        <dsp:cNvSpPr/>
      </dsp:nvSpPr>
      <dsp:spPr>
        <a:xfrm rot="5400000">
          <a:off x="3136499" y="-2583938"/>
          <a:ext cx="484710" cy="5713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>
              <a:solidFill>
                <a:srgbClr val="001965"/>
              </a:solidFill>
            </a:rPr>
            <a:t>Minor change in formulation of one brand of Erythropoietin </a:t>
          </a:r>
          <a:endParaRPr lang="en-US" sz="1100" b="1" kern="1200" dirty="0">
            <a:solidFill>
              <a:srgbClr val="001965"/>
            </a:solidFill>
          </a:endParaRPr>
        </a:p>
      </dsp:txBody>
      <dsp:txXfrm rot="-5400000">
        <a:off x="521996" y="54227"/>
        <a:ext cx="5690055" cy="437386"/>
      </dsp:txXfrm>
    </dsp:sp>
    <dsp:sp modelId="{AC8D23AA-B2DA-46FF-93F3-71EA22F33A1F}">
      <dsp:nvSpPr>
        <dsp:cNvPr id="0" name=""/>
        <dsp:cNvSpPr/>
      </dsp:nvSpPr>
      <dsp:spPr>
        <a:xfrm rot="5400000">
          <a:off x="-111856" y="701933"/>
          <a:ext cx="745707" cy="5219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1965"/>
              </a:solidFill>
            </a:rPr>
            <a:t> </a:t>
          </a:r>
        </a:p>
      </dsp:txBody>
      <dsp:txXfrm rot="-5400000">
        <a:off x="1" y="851075"/>
        <a:ext cx="521995" cy="223712"/>
      </dsp:txXfrm>
    </dsp:sp>
    <dsp:sp modelId="{2F9AAC9E-49A3-4FFE-B842-789C32C8D236}">
      <dsp:nvSpPr>
        <dsp:cNvPr id="0" name=""/>
        <dsp:cNvSpPr/>
      </dsp:nvSpPr>
      <dsp:spPr>
        <a:xfrm rot="5400000">
          <a:off x="3136499" y="-2024426"/>
          <a:ext cx="484710" cy="5713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>
              <a:solidFill>
                <a:srgbClr val="001965"/>
              </a:solidFill>
            </a:rPr>
            <a:t>Increased antibody-mediated neutralization of </a:t>
          </a:r>
          <a:r>
            <a:rPr lang="en-GB" sz="1100" b="1" kern="1200" dirty="0" err="1">
              <a:solidFill>
                <a:srgbClr val="001965"/>
              </a:solidFill>
            </a:rPr>
            <a:t>endogenoues</a:t>
          </a:r>
          <a:r>
            <a:rPr lang="en-GB" sz="1100" b="1" kern="1200" dirty="0">
              <a:solidFill>
                <a:srgbClr val="001965"/>
              </a:solidFill>
            </a:rPr>
            <a:t> EPO</a:t>
          </a:r>
          <a:endParaRPr lang="en-US" sz="1100" b="1" kern="1200" dirty="0">
            <a:solidFill>
              <a:srgbClr val="001965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>
              <a:solidFill>
                <a:srgbClr val="001965"/>
              </a:solidFill>
            </a:rPr>
            <a:t>Complete block in differentiation of red blood cells</a:t>
          </a:r>
          <a:endParaRPr lang="en-US" sz="1100" b="1" kern="1200" dirty="0">
            <a:solidFill>
              <a:srgbClr val="001965"/>
            </a:solidFill>
          </a:endParaRPr>
        </a:p>
      </dsp:txBody>
      <dsp:txXfrm rot="-5400000">
        <a:off x="521996" y="613739"/>
        <a:ext cx="5690055" cy="437386"/>
      </dsp:txXfrm>
    </dsp:sp>
    <dsp:sp modelId="{EA964B2C-86DF-42B8-8B7C-55B7D8928F62}">
      <dsp:nvSpPr>
        <dsp:cNvPr id="0" name=""/>
        <dsp:cNvSpPr/>
      </dsp:nvSpPr>
      <dsp:spPr>
        <a:xfrm rot="5400000">
          <a:off x="-111856" y="1291042"/>
          <a:ext cx="745707" cy="5219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1965"/>
              </a:solidFill>
            </a:rPr>
            <a:t> </a:t>
          </a:r>
        </a:p>
      </dsp:txBody>
      <dsp:txXfrm rot="-5400000">
        <a:off x="1" y="1440184"/>
        <a:ext cx="521995" cy="223712"/>
      </dsp:txXfrm>
    </dsp:sp>
    <dsp:sp modelId="{E35E0B6A-8DF3-4BCF-9434-EF8BB4ED278B}">
      <dsp:nvSpPr>
        <dsp:cNvPr id="0" name=""/>
        <dsp:cNvSpPr/>
      </dsp:nvSpPr>
      <dsp:spPr>
        <a:xfrm rot="5400000">
          <a:off x="3136499" y="-1435317"/>
          <a:ext cx="484710" cy="5713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>
              <a:solidFill>
                <a:srgbClr val="001965"/>
              </a:solidFill>
            </a:rPr>
            <a:t>Increased incidence of pure red cell aplasia ( PRCA)</a:t>
          </a:r>
          <a:endParaRPr lang="en-US" sz="1100" b="1" kern="1200" dirty="0">
            <a:solidFill>
              <a:srgbClr val="001965"/>
            </a:solidFill>
          </a:endParaRPr>
        </a:p>
      </dsp:txBody>
      <dsp:txXfrm rot="-5400000">
        <a:off x="521996" y="1202848"/>
        <a:ext cx="5690055" cy="437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NN_m_2c_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21" y="8374531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16000"/>
          </a:xfrm>
          <a:prstGeom prst="rect">
            <a:avLst/>
          </a:prstGeom>
        </p:spPr>
        <p:txBody>
          <a:bodyPr vert="horz" lIns="216000" tIns="45720" rIns="180000" bIns="45720" rtlCol="0"/>
          <a:lstStyle>
            <a:lvl1pPr algn="l">
              <a:defRPr sz="1200"/>
            </a:lvl1pPr>
          </a:lstStyle>
          <a:p>
            <a:endParaRPr lang="en-GB" sz="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16000"/>
          </a:xfrm>
          <a:prstGeom prst="rect">
            <a:avLst/>
          </a:prstGeom>
        </p:spPr>
        <p:txBody>
          <a:bodyPr vert="horz" lIns="216000" tIns="45720" rIns="180000" bIns="45720" rtlCol="0"/>
          <a:lstStyle>
            <a:lvl1pPr algn="r">
              <a:defRPr sz="1200"/>
            </a:lvl1pPr>
          </a:lstStyle>
          <a:p>
            <a:fld id="{FD51D3D3-FD18-4681-9F4D-FACA76A9F716}" type="datetimeFigureOut">
              <a:rPr lang="en-GB" sz="900" smtClean="0"/>
              <a:t>09/02/2019</a:t>
            </a:fld>
            <a:endParaRPr lang="en-GB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09389"/>
            <a:ext cx="2971800" cy="216000"/>
          </a:xfrm>
          <a:prstGeom prst="rect">
            <a:avLst/>
          </a:prstGeom>
        </p:spPr>
        <p:txBody>
          <a:bodyPr vert="horz" lIns="216000" tIns="45720" rIns="180000" bIns="45720" rtlCol="0" anchor="b"/>
          <a:lstStyle>
            <a:lvl1pPr algn="l">
              <a:defRPr sz="1200"/>
            </a:lvl1pPr>
          </a:lstStyle>
          <a:p>
            <a:endParaRPr lang="en-GB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209389"/>
            <a:ext cx="2971800" cy="216000"/>
          </a:xfrm>
          <a:prstGeom prst="rect">
            <a:avLst/>
          </a:prstGeom>
        </p:spPr>
        <p:txBody>
          <a:bodyPr vert="horz" lIns="216000" tIns="45720" rIns="180000" bIns="45720" rtlCol="0" anchor="b"/>
          <a:lstStyle>
            <a:lvl1pPr algn="r">
              <a:defRPr sz="1200"/>
            </a:lvl1pPr>
          </a:lstStyle>
          <a:p>
            <a:fld id="{4E4F0B25-6B6C-417F-8A5F-3AB6073F7C55}" type="slidenum">
              <a:rPr lang="en-GB" sz="900" smtClean="0"/>
              <a:t>‹#›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659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214452"/>
          </a:xfrm>
          <a:prstGeom prst="rect">
            <a:avLst/>
          </a:prstGeom>
        </p:spPr>
        <p:txBody>
          <a:bodyPr vert="horz" lIns="216000" tIns="45720" rIns="216000" bIns="45720" rtlCol="0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214452"/>
          </a:xfrm>
          <a:prstGeom prst="rect">
            <a:avLst/>
          </a:prstGeom>
        </p:spPr>
        <p:txBody>
          <a:bodyPr vert="horz" lIns="216000" tIns="45720" rIns="216000" bIns="45720" rtlCol="0"/>
          <a:lstStyle>
            <a:lvl1pPr algn="r">
              <a:defRPr sz="900"/>
            </a:lvl1pPr>
          </a:lstStyle>
          <a:p>
            <a:fld id="{6B8772CB-E7B8-41C1-95DC-B7BED37C05AE}" type="datetimeFigureOut">
              <a:rPr lang="en-GB" smtClean="0"/>
              <a:pPr/>
              <a:t>09/02/2019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39364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17554"/>
            <a:ext cx="2971800" cy="214452"/>
          </a:xfrm>
          <a:prstGeom prst="rect">
            <a:avLst/>
          </a:prstGeom>
        </p:spPr>
        <p:txBody>
          <a:bodyPr vert="horz" lIns="216000" tIns="45720" rIns="216000" bIns="45720" rtlCol="0" anchor="b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217554"/>
            <a:ext cx="2971800" cy="214452"/>
          </a:xfrm>
          <a:prstGeom prst="rect">
            <a:avLst/>
          </a:prstGeom>
        </p:spPr>
        <p:txBody>
          <a:bodyPr vert="horz" lIns="216000" tIns="45720" rIns="216000" bIns="45720" rtlCol="0" anchor="b"/>
          <a:lstStyle>
            <a:lvl1pPr algn="r">
              <a:defRPr sz="900"/>
            </a:lvl1pPr>
          </a:lstStyle>
          <a:p>
            <a:fld id="{576E89B1-B476-4C59-A1AE-E6F2A1941A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11" descr="NN_m_2c_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21" y="8374531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9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310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Manufacturing details of biological product is a proprietary knowledge of innovator</a:t>
            </a:r>
            <a:endParaRPr lang="en-US" baseline="30000" dirty="0"/>
          </a:p>
          <a:p>
            <a:endParaRPr lang="en-US" dirty="0"/>
          </a:p>
          <a:p>
            <a:r>
              <a:rPr lang="en-US" dirty="0" err="1"/>
              <a:t>Biosimilar</a:t>
            </a:r>
            <a:r>
              <a:rPr lang="en-US" dirty="0"/>
              <a:t> manufacturers need to design entirely new manufacturing process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168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D7338-DB1B-49DE-ABFD-525E24B28EF8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46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548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863" y="334963"/>
            <a:ext cx="5794375" cy="3260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dirty="0"/>
              <a:t>Diab-00076152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Image/Figure Source: </a:t>
            </a:r>
            <a:r>
              <a:rPr lang="en-US" altLang="en-US" dirty="0"/>
              <a:t>Figure created for Eli Lilly and Company in December 2014.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defTabSz="912937" eaLnBrk="1" hangingPunct="1">
              <a:spcBef>
                <a:spcPct val="0"/>
              </a:spcBef>
              <a:defRPr/>
            </a:pPr>
            <a:r>
              <a:rPr lang="en-US" altLang="en-US" b="1" dirty="0"/>
              <a:t>Abbreviations: </a:t>
            </a:r>
            <a:r>
              <a:rPr lang="en-US" altLang="en-US" dirty="0"/>
              <a:t>CT=Clinical Trial; EMA=European Medicines</a:t>
            </a:r>
            <a:r>
              <a:rPr lang="en-US" altLang="en-US" baseline="0" dirty="0"/>
              <a:t> Agency; </a:t>
            </a:r>
            <a:r>
              <a:rPr lang="en-US" altLang="en-US" dirty="0"/>
              <a:t>FDA=US Food and Drug Administration; PD=Pharmacodynamics; PK=Pharmacokinetics </a:t>
            </a:r>
          </a:p>
          <a:p>
            <a:pPr defTabSz="912937" eaLnBrk="1" hangingPunct="1">
              <a:spcBef>
                <a:spcPct val="0"/>
              </a:spcBef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Key Points:</a:t>
            </a:r>
          </a:p>
          <a:p>
            <a:pPr marL="171432" indent="-171432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Both the FDA and the EMA require that the sponsor for a biosimilar drug must demonstrate similarity of the biosimilar drug to a previously approved reference medicinal product based on a comprehensive comparability exercise. A step-wise approach is recommended when evaluating the similarity of biosimilar and reference product.</a:t>
            </a:r>
            <a:r>
              <a:rPr lang="en-US" altLang="en-US" baseline="30000" dirty="0"/>
              <a:t>1,2</a:t>
            </a:r>
            <a:endParaRPr lang="en-US" altLang="en-US" dirty="0"/>
          </a:p>
          <a:p>
            <a:pPr marL="171432" indent="-171432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Demonstration of similarity is primarily based on analytical studies (physico-chemical analysis, structural and functional characterization), comparative PK/PD studies, and clinical studies to demonstrate comparable efficacy and safety/immunogenicity.</a:t>
            </a:r>
            <a:r>
              <a:rPr lang="en-US" altLang="en-US" baseline="30000" dirty="0"/>
              <a:t>1,2</a:t>
            </a:r>
            <a:endParaRPr lang="en-US" altLang="en-US" dirty="0"/>
          </a:p>
          <a:p>
            <a:pPr marL="171432" indent="-171432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type and extent of analyses required to demonstrate similarity are specific for each product and may be influenced by the complexity of the reference product.</a:t>
            </a:r>
            <a:r>
              <a:rPr lang="en-US" altLang="en-US" baseline="30000" dirty="0"/>
              <a:t>1,2</a:t>
            </a:r>
            <a:endParaRPr lang="en-US" altLang="en-US" dirty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References:</a:t>
            </a:r>
          </a:p>
          <a:p>
            <a:pPr marL="228577" indent="-228577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dirty="0"/>
              <a:t>US Food and Drug Administration. </a:t>
            </a:r>
            <a:r>
              <a:rPr lang="en-US" altLang="en-US" dirty="0"/>
              <a:t>Guidance for industry: Scientific considerations in demonstrating biosimilarity to a reference product. http://www.fda.gov/downloads/drugs/guidancecomplianceregulatoryinformation/guidances/ucm291128.pdf. Last accessed: 3 Nov 2014.</a:t>
            </a:r>
          </a:p>
          <a:p>
            <a:pPr marL="228577" indent="-228577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dirty="0"/>
              <a:t>European Medicines Agency</a:t>
            </a:r>
            <a:r>
              <a:rPr lang="en-US" altLang="en-US" kern="0" dirty="0"/>
              <a:t>. </a:t>
            </a:r>
            <a:r>
              <a:rPr lang="en-US" altLang="en-US" dirty="0"/>
              <a:t>Guideline on similar biological medicinal products containing biotechnology-derived proteins as active substance: non-clinical and clinical issues. http://www.ema.europa.eu/docs/en_GB/document_library/Scientific_guideline/2013/06/WC500144124.pdf. Last accessed: 26 Sept 2014.</a:t>
            </a:r>
          </a:p>
          <a:p>
            <a:pPr marL="0" indent="0" eaLnBrk="1" hangingPunct="1">
              <a:spcBef>
                <a:spcPct val="0"/>
              </a:spcBef>
              <a:buFont typeface="+mj-lt"/>
              <a:buNone/>
              <a:defRPr/>
            </a:pPr>
            <a:endParaRPr lang="en-GB" altLang="en-US" dirty="0"/>
          </a:p>
        </p:txBody>
      </p:sp>
      <p:sp>
        <p:nvSpPr>
          <p:cNvPr id="63492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804FB-67B6-4393-A19A-504F328EBE55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69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 experience with Generic copies of small molecule drugs</a:t>
            </a:r>
            <a:r>
              <a:rPr lang="en-US" altLang="en-US" baseline="0" dirty="0"/>
              <a:t> has shown a lot of cost savings (70%-80%) and improvement in the access of poor patients to these medications.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The same was expected from </a:t>
            </a:r>
            <a:r>
              <a:rPr lang="en-US" altLang="en-US" baseline="0" dirty="0" err="1"/>
              <a:t>biosimilars</a:t>
            </a:r>
            <a:r>
              <a:rPr lang="en-US" altLang="en-US" baseline="0" dirty="0"/>
              <a:t>, taking to consideration the fact that usually biologics are by far more expensive that small molecule drugs.</a:t>
            </a: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F0BF31-CE38-4B91-BD18-33B4B08C68CB}" type="slidenum">
              <a:rPr lang="en-US" altLang="en-US" sz="1200" smtClean="0">
                <a:latin typeface="Calibri" pitchFamily="34" charset="0"/>
              </a:rPr>
              <a:pPr/>
              <a:t>14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1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 New </a:t>
            </a:r>
            <a:r>
              <a:rPr lang="en-US" altLang="en-US" dirty="0" err="1"/>
              <a:t>biosimilars</a:t>
            </a:r>
            <a:r>
              <a:rPr lang="en-US" altLang="en-US" dirty="0"/>
              <a:t> legislations especially in EU has facilitated the introduction of </a:t>
            </a:r>
            <a:r>
              <a:rPr lang="en-US" altLang="en-US" dirty="0" err="1"/>
              <a:t>biosimilars</a:t>
            </a:r>
            <a:r>
              <a:rPr lang="en-US" altLang="en-US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However, the actual cost saving from </a:t>
            </a:r>
            <a:r>
              <a:rPr lang="en-US" altLang="en-US" dirty="0" err="1"/>
              <a:t>biosimilars</a:t>
            </a:r>
            <a:r>
              <a:rPr lang="en-US" altLang="en-US" dirty="0"/>
              <a:t> has been lower than</a:t>
            </a:r>
            <a:r>
              <a:rPr lang="en-US" altLang="en-US" baseline="0" dirty="0"/>
              <a:t> expectations.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Initially it was expected that they will bring at least 30 % to 40% saving. But the actual numbers are around 10% to 20%.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And that is because of complexity of bringing a </a:t>
            </a:r>
            <a:r>
              <a:rPr lang="en-US" altLang="en-US" baseline="0" dirty="0" err="1"/>
              <a:t>biosimilar</a:t>
            </a:r>
            <a:r>
              <a:rPr lang="en-US" altLang="en-US" baseline="0" dirty="0"/>
              <a:t> to market as we saw.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F0BF31-CE38-4B91-BD18-33B4B08C68CB}" type="slidenum">
              <a:rPr lang="en-US" altLang="en-US" sz="1200" smtClean="0">
                <a:latin typeface="Calibri" pitchFamily="34" charset="0"/>
              </a:rPr>
              <a:pPr/>
              <a:t>15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25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And then there are these challenges with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biosimilars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: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</a:rPr>
              <a:t>Efficacy: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At least one report has illustrated that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biosimilars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 might not be as efficacious as their reference products.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An Irish study on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Inflectra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,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biosimilar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 used to treat irritable bowel disease, found that 29 percent of patients who took it required surgery versus 0 percent of patients who took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Remicade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 (infliximab), its reference biologic. In addition, 80 percent of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Inflectra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 group required hospital readmission versus 5 percent of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Remicade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 group. And 93 percent of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Inflectra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 group showed an increase in C-reactive protein (CRP), while 100 percent of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Remicade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 group had a decrease in CRP.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</a:rPr>
              <a:t>Safety: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In August 2015, Indian pharmaceutical and biotechnology firm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Intas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 Biopharmaceuticals stopped distribution of its injectable,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Razumab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, after only two months on the market. 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Razumab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 is an intended copy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Lucentis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</a:rPr>
              <a:t>®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ranibizumab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</a:rPr>
              <a:t>Genetech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). It is a Vascular Endothelial Growth Factor Inhibitor, used to treat macular degeneration, the drug caused adverse reactions such as inflammation in patients’ eyes.</a:t>
            </a:r>
          </a:p>
          <a:p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F0BF31-CE38-4B91-BD18-33B4B08C68CB}" type="slidenum">
              <a:rPr lang="en-US" altLang="en-US" sz="1200" smtClean="0">
                <a:latin typeface="Calibri" pitchFamily="34" charset="0"/>
              </a:rPr>
              <a:pPr/>
              <a:t>16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54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/>
          <a:lstStyle/>
          <a:p>
            <a:pPr>
              <a:spcBef>
                <a:spcPts val="412"/>
              </a:spcBef>
              <a:spcAft>
                <a:spcPts val="412"/>
              </a:spcAft>
              <a:defRPr/>
            </a:pPr>
            <a:r>
              <a:rPr lang="en-US" altLang="en-US" dirty="0"/>
              <a:t>Diab-00076152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  <a:p>
            <a:pPr defTabSz="91293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/>
              <a:t>Abbreviations: </a:t>
            </a:r>
            <a:r>
              <a:rPr lang="en-US" altLang="en-US" dirty="0"/>
              <a:t>PD=Pharmacodynamic; PK=Pharmacokinetic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/>
              <a:t>Key Points:</a:t>
            </a:r>
          </a:p>
          <a:p>
            <a:pPr marL="183836" indent="-18383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altLang="en-US" dirty="0"/>
              <a:t>The following are required from a biosimilar:</a:t>
            </a:r>
          </a:p>
          <a:p>
            <a:pPr marL="404165" lvl="1" indent="-18227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dirty="0"/>
              <a:t>High similarity demonstrated in preclinical in vitro and in vivo pharmacodynamic (PD) and toxicology studies.</a:t>
            </a:r>
            <a:r>
              <a:rPr lang="en-GB" altLang="en-US" baseline="30000" dirty="0"/>
              <a:t>1,2</a:t>
            </a:r>
            <a:endParaRPr lang="en-GB" altLang="en-US" dirty="0"/>
          </a:p>
          <a:p>
            <a:pPr marL="404165" lvl="1" indent="-18227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dirty="0"/>
              <a:t>High similarity demonstrated in clinical trials designed to assess pharmacokinetics (PK) and PD against standard acceptance limits.</a:t>
            </a:r>
            <a:r>
              <a:rPr lang="en-GB" altLang="en-US" baseline="30000" dirty="0"/>
              <a:t>1,2</a:t>
            </a:r>
            <a:endParaRPr lang="en-GB" altLang="en-US" dirty="0"/>
          </a:p>
          <a:p>
            <a:pPr marL="404165" lvl="1" indent="-18227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dirty="0"/>
              <a:t>No clinically meaningful differences in immunogenicity.</a:t>
            </a:r>
            <a:r>
              <a:rPr lang="en-GB" altLang="en-US" baseline="30000" dirty="0"/>
              <a:t>1</a:t>
            </a:r>
            <a:endParaRPr lang="en-GB" altLang="en-US" dirty="0"/>
          </a:p>
          <a:p>
            <a:pPr marL="404165" lvl="1" indent="-18227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dirty="0"/>
              <a:t>Head-to-head clinical trial(s) to detect relevant differences in efficacy or drug-related safety</a:t>
            </a:r>
            <a:r>
              <a:rPr lang="en-GB" altLang="en-US" baseline="30000" dirty="0"/>
              <a:t> </a:t>
            </a:r>
            <a:r>
              <a:rPr lang="en-GB" altLang="en-US" dirty="0"/>
              <a:t>(efficacy/safety trial needed unless biosimilarity convincingly demonstrated by nonclinical, pharmacology and immunogenicity studies).</a:t>
            </a:r>
            <a:r>
              <a:rPr lang="en-GB" altLang="en-US" baseline="30000" dirty="0"/>
              <a:t>2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altLang="en-US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/>
              <a:t>References:</a:t>
            </a:r>
          </a:p>
          <a:p>
            <a:pPr marL="228210" indent="-22821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US Food and Drug Administration. Guidance for Industry. Scientific considerations in demonstrating biosimilarity to a reference product. http://www.fda.gov/downloads/Drugs/GuidanceComplianceRegulatoryInformation/Guidances/UCM291128.pdf. Last accessed: 26 Sept 2014</a:t>
            </a:r>
            <a:r>
              <a:rPr lang="en-GB" dirty="0"/>
              <a:t>. </a:t>
            </a:r>
          </a:p>
          <a:p>
            <a:pPr marL="228210" indent="-22821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dirty="0"/>
              <a:t>European Medicines Agency. </a:t>
            </a:r>
            <a:r>
              <a:rPr lang="en-US" dirty="0"/>
              <a:t>Guideline on similar biological medicinal products containing biotechnology-derived proteins as active substance: non-clinical and clinical issues. http://www.ema.europa.eu/docs/en_GB/document_library/Scientific_guideline/2013/06/WC500144124.pdf. Last accessed: 26 Sept 2014</a:t>
            </a:r>
            <a:r>
              <a:rPr lang="en-GB" dirty="0"/>
              <a:t>.</a:t>
            </a:r>
          </a:p>
          <a:p>
            <a:pPr marL="0" indent="0">
              <a:buFont typeface="+mj-lt"/>
              <a:buNone/>
              <a:defRPr/>
            </a:pPr>
            <a:endParaRPr lang="en-US" dirty="0"/>
          </a:p>
        </p:txBody>
      </p:sp>
      <p:sp>
        <p:nvSpPr>
          <p:cNvPr id="67588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8676D6-8666-412C-AF5D-E58C90F720FA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49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156" indent="-173156">
              <a:buFont typeface="Arial" panose="020B0604020202020204" pitchFamily="34" charset="0"/>
              <a:buChar char="•"/>
              <a:defRPr/>
            </a:pPr>
            <a:r>
              <a:rPr lang="en-US" dirty="0"/>
              <a:t>Unlike the process for </a:t>
            </a:r>
            <a:r>
              <a:rPr lang="en-US" dirty="0" err="1"/>
              <a:t>synthesising</a:t>
            </a:r>
            <a:r>
              <a:rPr lang="en-US" dirty="0"/>
              <a:t> chemicals, the process for manufacturing follow-on biologics is complex. It involves a number of technically demanding steps (see Slide 3), each of which is intricate, sensitive and specific to the particular biologic.</a:t>
            </a:r>
          </a:p>
          <a:p>
            <a:pPr marL="173156" indent="-173156">
              <a:buFont typeface="Arial" panose="020B0604020202020204" pitchFamily="34" charset="0"/>
              <a:buChar char="•"/>
              <a:defRPr/>
            </a:pPr>
            <a:r>
              <a:rPr lang="en-US" dirty="0"/>
              <a:t>Even minor alterations in each step can lead to changes in the structure, stability and other quality attributes of the product, </a:t>
            </a:r>
            <a:r>
              <a:rPr lang="en-US" dirty="0" err="1"/>
              <a:t>e.g</a:t>
            </a:r>
            <a:r>
              <a:rPr lang="en-US" dirty="0"/>
              <a:t> differences in the way the protein is folded or post-translational modifications such as glycosylation.</a:t>
            </a:r>
          </a:p>
          <a:p>
            <a:pPr marL="173156" indent="-173156">
              <a:buFont typeface="Arial" panose="020B0604020202020204" pitchFamily="34" charset="0"/>
              <a:buChar char="•"/>
              <a:defRPr/>
            </a:pPr>
            <a:r>
              <a:rPr lang="en-US" dirty="0"/>
              <a:t>This means that a high level of monitoring and quality testing is required: typically around 250 in-process tests are conducted for a biologic, compared with around 50 tests for a traditional chemical medicine.</a:t>
            </a:r>
          </a:p>
          <a:p>
            <a:pPr marL="173156" indent="-173156">
              <a:buFont typeface="Arial" panose="020B0604020202020204" pitchFamily="34" charset="0"/>
              <a:buChar char="•"/>
              <a:defRPr/>
            </a:pPr>
            <a:r>
              <a:rPr lang="en-US" dirty="0"/>
              <a:t>One of the major challenges for companies developing follow-on biologics is that they do not have access to the master cell bank used by the originator – each company uses its own unique cell lines and consequently, develops its own unique manufacturing process.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67297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EE75AC7-5E29-4878-9B1F-EBA6DE639EC9}" type="slidenum">
              <a:rPr lang="en-US" altLang="en-US" sz="1200" smtClean="0">
                <a:latin typeface="Calibri" pitchFamily="34" charset="0"/>
              </a:rPr>
              <a:pPr/>
              <a:t>18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78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PK, pharmacokinetics</a:t>
            </a:r>
            <a:r>
              <a:rPr lang="en-US" baseline="0" dirty="0"/>
              <a:t>; PD, pharmacodynamics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FC1BE-3B17-4AE6-B0BF-23A5D33D37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007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45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45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/>
            <a:fld id="{CE2D225F-0049-43E1-B71B-2A4DE0E10B38}" type="slidenum">
              <a:rPr lang="en-US" b="0" smtClean="0">
                <a:solidFill>
                  <a:schemeClr val="hlink"/>
                </a:solidFill>
              </a:rPr>
              <a:pPr eaLnBrk="1" hangingPunct="1"/>
              <a:t>22</a:t>
            </a:fld>
            <a:endParaRPr lang="en-US" b="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23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34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51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88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86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6BD7DB7-EF75-4032-8B9F-94DE4F184A72}" type="slidenum">
              <a:rPr lang="en-GB" altLang="en-US" smtClean="0">
                <a:solidFill>
                  <a:prstClr val="black"/>
                </a:solidFill>
              </a:rPr>
              <a:pPr/>
              <a:t>28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8225A327-B4D0-4996-85AB-473C660B3A31}" type="slidenum">
              <a:rPr lang="en-GB" altLang="en-US" smtClean="0">
                <a:solidFill>
                  <a:prstClr val="black"/>
                </a:solidFill>
              </a:rPr>
              <a:pPr/>
              <a:t>29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Biosimilars</a:t>
            </a:r>
            <a:r>
              <a:rPr lang="en-US" dirty="0"/>
              <a:t> may be </a:t>
            </a:r>
            <a:r>
              <a:rPr lang="en-US" i="1" dirty="0"/>
              <a:t>similar but not identical </a:t>
            </a:r>
            <a:r>
              <a:rPr lang="en-US" dirty="0"/>
              <a:t>to original biological medicine 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02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5968F932-9915-4250-878B-A6F7E2270DDB}" type="slidenum">
              <a:rPr lang="en-GB" altLang="en-US" smtClean="0">
                <a:solidFill>
                  <a:prstClr val="black"/>
                </a:solidFill>
              </a:rPr>
              <a:pPr/>
              <a:t>30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18">
              <a:defRPr/>
            </a:pPr>
            <a:fld id="{576E89B1-B476-4C59-A1AE-E6F2A1941AB8}" type="slidenum">
              <a:rPr lang="en-US" sz="1800" kern="0" smtClean="0">
                <a:solidFill>
                  <a:srgbClr val="001965"/>
                </a:solidFill>
              </a:rPr>
              <a:pPr defTabSz="914318">
                <a:defRPr/>
              </a:pPr>
              <a:t>31</a:t>
            </a:fld>
            <a:endParaRPr lang="en-US" sz="1800" kern="0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9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 dirty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39369" indent="-2843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37490" indent="-2274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592485" indent="-2274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47481" indent="-2274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02477" indent="-2274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57473" indent="-2274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12469" indent="-2274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67465" indent="-2274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9A820E-5D65-4D2A-877C-BBC36F124A1E}" type="slidenum">
              <a:rPr lang="en-GB" altLang="da-DK" sz="10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GB" altLang="da-DK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95E70-43D7-4671-A82F-BEEFF3A32C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3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EBCA522-6E5B-4DB2-AD79-EDB03BD5C95E}" type="slidenum">
              <a:rPr lang="en-GB" altLang="en-US" smtClean="0">
                <a:solidFill>
                  <a:prstClr val="black"/>
                </a:solidFill>
              </a:rPr>
              <a:pPr/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95E70-43D7-4671-A82F-BEEFF3A32C6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37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>
                <a:cs typeface="Times New Roman" pitchFamily="18" charset="0"/>
              </a:rPr>
              <a:t>Diab-00076152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/>
              <a:t>Image/Figure</a:t>
            </a:r>
            <a:r>
              <a:rPr lang="en-US" b="1" baseline="0" dirty="0"/>
              <a:t> Source</a:t>
            </a:r>
            <a:r>
              <a:rPr lang="en-US" b="1" dirty="0"/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/>
              <a:t>Generic</a:t>
            </a:r>
            <a:r>
              <a:rPr lang="en-US" dirty="0"/>
              <a:t>: Generic aspirin image by http://commons.wikimedia.org/wiki/User:Ragesoss - own work. </a:t>
            </a:r>
            <a:r>
              <a:rPr lang="en-US" altLang="en-US" dirty="0"/>
              <a:t>Licensed under Creative Commons Attribution-Share Alike 3.0 Unported, 2.5 Generic, 2.0 Generic and 1.0 Generic via Wikimedia Commons - http://commons.wikimedia.org/wiki/File:Regular_strength_enteric_coated_aspirin_tablets.jpg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License can be found at http://creativecommons.org/licenses/by-sa/2.5/deed.en, http://creativecommons.org/licenses/by-sa/2.0/deed.en, http://creativecommons.org/licenses/by-sa/1.0/deed.en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/>
              <a:t>Biosimilar</a:t>
            </a:r>
            <a:r>
              <a:rPr lang="en-US" dirty="0"/>
              <a:t>: “Small bottles of hope” by http://www.flickr.com/photos/vialbost. </a:t>
            </a:r>
            <a:r>
              <a:rPr lang="en-US" altLang="en-US" dirty="0"/>
              <a:t>Licensed under Creative Commons Attribution-Share Alike 2.0 Generic via Flickr - http://www.flickr.com/photos/kb35/1644550531/in/photolist-f1uFuv-9qXrn5-3vjKzv-6ZH6MR-t3fKr-69Wzma-7ChdkS-4BMjcg-8KCC2c-hy3hgQ-4nYgaX-3z4M9-dnwiss-cNsPfU-cNsPBQ-4hm6hp-56Gybk-3BKubi-4ZcCqH-4FfSCc-9SFXnR-cormfS-RdSRq-7ctxAh-56LEs3-fC2mk-9VVqUx-6mCsk9-6tjVHp-2y1CEn-dcKxfS-haKVUD-p9CV5A-939L1k-7vZbRZ-3BPUTL-3BKyAZ-3BPX6L-3BPWjC-3BKvzv-3BPVBu-3BPS6Q-3BKxaZ-3BKuVX-3BPThm-6myioe-9soBxy-41m1J-6mCrwE-oeJTr8/. Lisence can be found at https://creativecommons.org/licenses/by/2.0/legalcode.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/>
              <a:t>Key Points:</a:t>
            </a:r>
          </a:p>
          <a:p>
            <a:pPr marL="171159" indent="-171159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Biological medicines differ from small-molecule medicines in a number of important ways, as presented on the slide.</a:t>
            </a:r>
            <a:r>
              <a:rPr lang="en-US" baseline="30000" dirty="0"/>
              <a:t>1,2</a:t>
            </a:r>
          </a:p>
          <a:p>
            <a:pPr marL="171159" indent="-171159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Eliminating impurities from biological products is generally more complex when compared to purification of chemical/generic drugs.</a:t>
            </a:r>
            <a:r>
              <a:rPr lang="en-US" baseline="30000" dirty="0"/>
              <a:t>2</a:t>
            </a:r>
            <a:r>
              <a:rPr lang="en-US" dirty="0"/>
              <a:t> However, some biologics such as insulin are available in highly purified form.</a:t>
            </a:r>
            <a:r>
              <a:rPr lang="en-US" baseline="30000" dirty="0"/>
              <a:t>3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/>
              <a:t>References:</a:t>
            </a:r>
          </a:p>
          <a:p>
            <a:pPr marL="228210" indent="-22821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Declerck PJ. Biologicals and biosimilars: a review of the science and its implications. GaBI J 2012;1(1):13-6.</a:t>
            </a:r>
          </a:p>
          <a:p>
            <a:pPr marL="228210" indent="-22821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Sekhon BS, Saluja V. Biosimilars: an overview. Biosimilars 2011;1:1-11. </a:t>
            </a:r>
          </a:p>
          <a:p>
            <a:pPr marL="228210" indent="-22821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Cefalu WT. Medical management of diabetes mellitus. New York, NY: Marcel Dekker, Inc; 2000.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None/>
              <a:defRPr/>
            </a:pPr>
            <a:endParaRPr lang="en-US" dirty="0"/>
          </a:p>
        </p:txBody>
      </p:sp>
      <p:sp>
        <p:nvSpPr>
          <p:cNvPr id="56323" name="Slide Image Placeholder 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07A897C-CF1C-41D5-8413-91C9F552C56B}" type="slidenum">
              <a:rPr lang="en-US" altLang="en-US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6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xfrm>
            <a:off x="376132" y="3997823"/>
            <a:ext cx="6480914" cy="44782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en-US" sz="900" dirty="0"/>
              <a:t>Diab-00076152</a:t>
            </a:r>
          </a:p>
          <a:p>
            <a:pPr>
              <a:spcBef>
                <a:spcPts val="0"/>
              </a:spcBef>
              <a:defRPr/>
            </a:pPr>
            <a:endParaRPr lang="en-GB" altLang="en-US" sz="900" b="1" dirty="0"/>
          </a:p>
          <a:p>
            <a:pPr>
              <a:spcBef>
                <a:spcPts val="0"/>
              </a:spcBef>
              <a:defRPr/>
            </a:pPr>
            <a:r>
              <a:rPr lang="en-GB" altLang="en-US" sz="900" b="1" dirty="0"/>
              <a:t>Image/Figure</a:t>
            </a:r>
            <a:r>
              <a:rPr lang="en-GB" altLang="en-US" sz="900" b="1" baseline="0" dirty="0"/>
              <a:t> Source</a:t>
            </a:r>
            <a:r>
              <a:rPr lang="en-GB" altLang="en-US" sz="900" b="1" dirty="0"/>
              <a:t>: </a:t>
            </a:r>
            <a:r>
              <a:rPr lang="en-GB" altLang="en-US" sz="900" b="0" dirty="0"/>
              <a:t>Figure</a:t>
            </a:r>
            <a:r>
              <a:rPr lang="en-GB" altLang="en-US" sz="900" b="0" baseline="0" dirty="0"/>
              <a:t> created for Eli Lilly and Company in December 2014.</a:t>
            </a:r>
          </a:p>
          <a:p>
            <a:pPr>
              <a:spcBef>
                <a:spcPts val="0"/>
              </a:spcBef>
              <a:defRPr/>
            </a:pPr>
            <a:endParaRPr lang="en-GB" altLang="en-US" sz="900" dirty="0"/>
          </a:p>
          <a:p>
            <a:pPr defTabSz="912937">
              <a:spcBef>
                <a:spcPts val="0"/>
              </a:spcBef>
              <a:defRPr/>
            </a:pPr>
            <a:r>
              <a:rPr lang="en-US" altLang="en-US" sz="900" b="1" dirty="0"/>
              <a:t>Abbreviation: </a:t>
            </a:r>
            <a:r>
              <a:rPr lang="en-US" altLang="en-US" sz="900" dirty="0"/>
              <a:t>DNA=Deoxyribonucleic Acid </a:t>
            </a:r>
          </a:p>
          <a:p>
            <a:pPr defTabSz="912937">
              <a:spcBef>
                <a:spcPts val="0"/>
              </a:spcBef>
              <a:defRPr/>
            </a:pPr>
            <a:endParaRPr lang="en-US" altLang="en-US" sz="900" dirty="0"/>
          </a:p>
          <a:p>
            <a:pPr>
              <a:spcBef>
                <a:spcPts val="0"/>
              </a:spcBef>
              <a:defRPr/>
            </a:pPr>
            <a:r>
              <a:rPr lang="en-GB" altLang="en-US" sz="900" b="1" dirty="0"/>
              <a:t>Key Points:</a:t>
            </a:r>
          </a:p>
          <a:p>
            <a:pPr marL="171159" indent="-171159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900" dirty="0"/>
              <a:t>Large-scale synthesis of biological proteins must be performed in bacteria or yeast, or mammalian cell lines.</a:t>
            </a:r>
            <a:r>
              <a:rPr lang="en-GB" altLang="en-US" sz="900" baseline="30000" dirty="0"/>
              <a:t>1</a:t>
            </a:r>
            <a:endParaRPr lang="en-GB" altLang="en-US" sz="900" dirty="0"/>
          </a:p>
          <a:p>
            <a:pPr marL="170902" indent="-17090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900" dirty="0"/>
              <a:t>The process starts with the cloning of the desired gene into a deoxyribonucleic acid (DNA) vector using recombinant DNA technology</a:t>
            </a:r>
            <a:r>
              <a:rPr lang="en-GB" altLang="en-US" sz="900" baseline="30000" dirty="0"/>
              <a:t>1,4</a:t>
            </a:r>
            <a:endParaRPr lang="en-GB" altLang="en-US" sz="900" dirty="0"/>
          </a:p>
          <a:p>
            <a:pPr marL="171159" indent="-171159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900" dirty="0"/>
              <a:t>Host cell expression: The recombinant DNA vector is transferred into a bacterial, yeast, or mammalian host cell for expression.</a:t>
            </a:r>
            <a:r>
              <a:rPr lang="en-GB" altLang="en-US" sz="900" baseline="30000" dirty="0"/>
              <a:t>4</a:t>
            </a:r>
            <a:r>
              <a:rPr lang="en-GB" altLang="en-US" sz="900" dirty="0"/>
              <a:t> Cells expressing the desired protein are selected and cultured, this is known as “cell expansion.”</a:t>
            </a:r>
            <a:r>
              <a:rPr lang="en-GB" altLang="en-US" sz="900" baseline="30000" dirty="0"/>
              <a:t>5</a:t>
            </a:r>
          </a:p>
          <a:p>
            <a:pPr marL="171159" indent="-171159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900" dirty="0"/>
              <a:t>Large quantities of the protein are produced by growing the cells in a bioreactor. The protein is recovered from this large-scale culture and purified.</a:t>
            </a:r>
            <a:r>
              <a:rPr lang="en-GB" altLang="en-US" sz="900" baseline="30000" dirty="0"/>
              <a:t>4</a:t>
            </a:r>
            <a:endParaRPr lang="en-GB" altLang="en-US" sz="900" dirty="0"/>
          </a:p>
          <a:p>
            <a:pPr marL="171159" indent="-171159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900" dirty="0">
                <a:ea typeface="Geneva"/>
              </a:rPr>
              <a:t>Formulation: Refers to a specialized solution, which is used to prepare the biologic into the final injectable form.</a:t>
            </a:r>
            <a:r>
              <a:rPr lang="en-US" altLang="en-US" sz="900" baseline="30000" dirty="0">
                <a:ea typeface="Geneva"/>
              </a:rPr>
              <a:t>6</a:t>
            </a:r>
          </a:p>
          <a:p>
            <a:pPr marL="171159" indent="-171159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900" dirty="0">
                <a:ea typeface="Geneva"/>
              </a:rPr>
              <a:t>Storage and handling: Since biological products are mostly proteins, their stability and activity may be affected by several factors including deamidation, oxidation, denaturation, and aggregation. Hence, stringent storage conditions are necessary.</a:t>
            </a:r>
            <a:r>
              <a:rPr lang="en-US" altLang="en-US" sz="900" baseline="30000" dirty="0">
                <a:ea typeface="Geneva"/>
              </a:rPr>
              <a:t>7</a:t>
            </a:r>
            <a:endParaRPr lang="en-US" altLang="en-US" sz="900" dirty="0">
              <a:ea typeface="Geneva"/>
            </a:endParaRPr>
          </a:p>
          <a:p>
            <a:pPr>
              <a:spcBef>
                <a:spcPts val="0"/>
              </a:spcBef>
              <a:defRPr/>
            </a:pPr>
            <a:endParaRPr lang="en-GB" altLang="en-US" sz="900" b="1" dirty="0"/>
          </a:p>
          <a:p>
            <a:pPr>
              <a:spcBef>
                <a:spcPts val="0"/>
              </a:spcBef>
              <a:defRPr/>
            </a:pPr>
            <a:r>
              <a:rPr lang="en-GB" altLang="en-US" sz="900" b="1" dirty="0"/>
              <a:t>References:</a:t>
            </a:r>
          </a:p>
          <a:p>
            <a:pPr marL="228577" indent="-228577"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900" dirty="0"/>
              <a:t>Sekhon BS, Saluja V. </a:t>
            </a:r>
            <a:r>
              <a:rPr lang="en-US" sz="900" dirty="0"/>
              <a:t>Biosimilars: an overview. </a:t>
            </a:r>
            <a:r>
              <a:rPr lang="en-GB" sz="900" dirty="0"/>
              <a:t>Biosimilars 2011;1:1-11.</a:t>
            </a:r>
            <a:endParaRPr lang="en-US" sz="900" dirty="0"/>
          </a:p>
          <a:p>
            <a:pPr marL="228577" indent="-228577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/>
              <a:t>Owens DR, Landgraf W, Schmidt A, et al. The emergence of biosimilar insulin preparations--a cause for concern? Diabetes Technol Ther 2012;14(11):989-96. </a:t>
            </a:r>
          </a:p>
          <a:p>
            <a:pPr marL="228577" indent="-228577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900" dirty="0"/>
              <a:t>European Medicines Agency. European public assessment reports. http://goo.gl/x8LP6Z. Last accessed: 29 April 2016.</a:t>
            </a:r>
          </a:p>
          <a:p>
            <a:pPr marL="228577" indent="-228577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/>
              <a:t>Mellstedt H, Niederwieser D, Ludwig H. The challenge of biosimilars. Ann Oncol 2008;19(3):411-9.</a:t>
            </a:r>
          </a:p>
          <a:p>
            <a:pPr marL="228577" indent="-228577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/>
              <a:t>Prugnaud J-L, Trouvin J-H. Biosimilars: A new generation of biologics. Paris, France: Springer-Verlag; 2013.</a:t>
            </a:r>
          </a:p>
          <a:p>
            <a:pPr marL="228577" indent="-228577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/>
              <a:t>BioPharm International. Guide to bioterminology 2nd edition. http://www.biopharminternational.com/biopharm/content/printContentPopup.jsp?id=362006. Last accessed: 13 Oct 2014.</a:t>
            </a:r>
          </a:p>
          <a:p>
            <a:pPr marL="228577" indent="-228577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/>
              <a:t>Sharma B. Immunogenicity of therapeutic proteins. Part 3: impact of manufacturing changes. Biotechnol Adv 2007;25(3):325-31.</a:t>
            </a:r>
          </a:p>
          <a:p>
            <a:pPr marL="0" indent="0">
              <a:spcBef>
                <a:spcPts val="0"/>
              </a:spcBef>
              <a:buFont typeface="+mj-lt"/>
              <a:buNone/>
              <a:defRPr/>
            </a:pPr>
            <a:endParaRPr lang="en-US" sz="900" dirty="0"/>
          </a:p>
        </p:txBody>
      </p:sp>
      <p:sp>
        <p:nvSpPr>
          <p:cNvPr id="74755" name="Slide Image 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44B188-EB44-408F-8F64-76C071C28FE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4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Every single step is unique and crucial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Precise control and high quality of  whole manufacturing process is necessary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Minor alterations in processes can affect the end product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5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63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1" y="3025462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95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23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8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5427" y="4628555"/>
            <a:ext cx="5724000" cy="138499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5150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4001" y="4514857"/>
            <a:ext cx="8182800" cy="231949"/>
          </a:xfrm>
        </p:spPr>
        <p:txBody>
          <a:bodyPr lIns="67465" rIns="67465" anchor="b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ClrTx/>
              <a:buFont typeface="Arial" pitchFamily="34" charset="0"/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 sz="1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04000" y="4746795"/>
            <a:ext cx="8182800" cy="249492"/>
          </a:xfrm>
        </p:spPr>
        <p:txBody>
          <a:bodyPr anchor="b"/>
          <a:lstStyle>
            <a:lvl1pPr marL="199922" indent="-19992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9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43" tIns="34273" rIns="68543" bIns="342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4404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54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045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160825"/>
            <a:ext cx="8510400" cy="2955789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00" y="4461500"/>
            <a:ext cx="7872344" cy="230188"/>
          </a:xfrm>
        </p:spPr>
        <p:txBody>
          <a:bodyPr anchor="b"/>
          <a:lstStyle>
            <a:lvl1pPr marL="0" indent="0">
              <a:buNone/>
              <a:defRPr sz="1000" baseline="0">
                <a:solidFill>
                  <a:schemeClr val="accent3"/>
                </a:solidFill>
              </a:defRPr>
            </a:lvl1pPr>
            <a:lvl2pPr marL="265097" indent="0">
              <a:buNone/>
              <a:defRPr/>
            </a:lvl2pPr>
            <a:lvl3pPr marL="536548" indent="0">
              <a:buNone/>
              <a:defRPr/>
            </a:lvl3pPr>
            <a:lvl4pPr marL="807998" indent="0">
              <a:buNone/>
              <a:defRPr/>
            </a:lvl4pPr>
            <a:lvl5pPr marL="1073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1" y="103914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14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7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228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79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FDA"/>
              </a:buClr>
              <a:defRPr sz="2100"/>
            </a:lvl1pPr>
            <a:lvl2pPr>
              <a:buClr>
                <a:srgbClr val="D47600"/>
              </a:buClr>
              <a:defRPr sz="1800"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8846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Falling arrow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4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5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6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7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41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63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1" y="3025462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9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</a:t>
            </a:r>
            <a:r>
              <a:rPr lang="en-GB" noProof="0" dirty="0" err="1"/>
              <a:t>trompet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2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515420"/>
            <a:ext cx="6692499" cy="3754955"/>
          </a:xfrm>
        </p:spPr>
        <p:txBody>
          <a:bodyPr tIns="5760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5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3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2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37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74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8963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2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  <a:endParaRPr lang="en-GB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3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5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6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12224"/>
            <a:ext cx="9144000" cy="2955788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45" y="515420"/>
            <a:ext cx="3953755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45" y="1312223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3445" y="103907"/>
            <a:ext cx="2199874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312224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312224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72" y="1312224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  <a:endParaRPr lang="en-GB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4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4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1" y="1312223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3578125" y="1309927"/>
            <a:ext cx="5258820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16/9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891539" y="1309927"/>
            <a:ext cx="3945406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4/3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1" y="1312223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-1"/>
            <a:ext cx="9144000" cy="51434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16:9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6800" y="309039"/>
            <a:ext cx="8510400" cy="395897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1219200" fontAlgn="base">
              <a:spcBef>
                <a:spcPct val="50000"/>
              </a:spcBef>
              <a:spcAft>
                <a:spcPct val="0"/>
              </a:spcAft>
            </a:pPr>
            <a:endParaRPr lang="en-GB" sz="2400" b="1">
              <a:solidFill>
                <a:srgbClr val="001965"/>
              </a:solidFill>
            </a:endParaRPr>
          </a:p>
        </p:txBody>
      </p:sp>
      <p:sp>
        <p:nvSpPr>
          <p:cNvPr id="21" name="Title 6"/>
          <p:cNvSpPr txBox="1">
            <a:spLocks/>
          </p:cNvSpPr>
          <p:nvPr userDrawn="1"/>
        </p:nvSpPr>
        <p:spPr bwMode="auto">
          <a:xfrm>
            <a:off x="318821" y="577310"/>
            <a:ext cx="8518124" cy="3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dirty="0"/>
              <a:t>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8809" y="2524536"/>
            <a:ext cx="363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E64A0E"/>
                </a:solidFill>
              </a:rPr>
              <a:t>Keep all content in this area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18820" y="1312223"/>
            <a:ext cx="851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solidFill>
                <a:srgbClr val="001965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6800" y="1312222"/>
            <a:ext cx="8510401" cy="2955789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875" indent="-269875" defTabSz="1219200" fontAlgn="base">
              <a:spcBef>
                <a:spcPct val="50000"/>
              </a:spcBef>
              <a:spcAft>
                <a:spcPct val="0"/>
              </a:spcAft>
              <a:buClr>
                <a:srgbClr val="009FDA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001965"/>
                </a:solidFill>
              </a:rPr>
              <a:t>Content area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16800" y="964459"/>
            <a:ext cx="45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E64A0E"/>
                </a:solidFill>
              </a:rPr>
              <a:t>Keep all titles, </a:t>
            </a:r>
            <a:r>
              <a:rPr lang="en-GB" sz="1200" dirty="0" err="1">
                <a:solidFill>
                  <a:srgbClr val="E64A0E"/>
                </a:solidFill>
              </a:rPr>
              <a:t>trompets</a:t>
            </a:r>
            <a:r>
              <a:rPr lang="en-GB" sz="1200" dirty="0">
                <a:solidFill>
                  <a:srgbClr val="E64A0E"/>
                </a:solidFill>
              </a:rPr>
              <a:t> and subtitles in this area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919812" y="329740"/>
            <a:ext cx="3909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rgbClr val="E64A0E"/>
                </a:solidFill>
              </a:rPr>
              <a:t>Never move Footer, Date and No placeholders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5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5427" y="4628555"/>
            <a:ext cx="5724000" cy="138499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01203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4001" y="4514857"/>
            <a:ext cx="8182800" cy="231949"/>
          </a:xfrm>
        </p:spPr>
        <p:txBody>
          <a:bodyPr lIns="67465" rIns="67465" anchor="b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ClrTx/>
              <a:buFont typeface="Arial" pitchFamily="34" charset="0"/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 sz="1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04000" y="4746795"/>
            <a:ext cx="8182800" cy="249492"/>
          </a:xfrm>
        </p:spPr>
        <p:txBody>
          <a:bodyPr anchor="b"/>
          <a:lstStyle>
            <a:lvl1pPr marL="199922" indent="-19992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9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43" tIns="34273" rIns="68543" bIns="342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69969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96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25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12224"/>
            <a:ext cx="9144000" cy="2955788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74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8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160825"/>
            <a:ext cx="8510400" cy="2955789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00" y="4461500"/>
            <a:ext cx="7872344" cy="230188"/>
          </a:xfrm>
        </p:spPr>
        <p:txBody>
          <a:bodyPr anchor="b"/>
          <a:lstStyle>
            <a:lvl1pPr marL="0" indent="0">
              <a:buNone/>
              <a:defRPr sz="1000" baseline="0">
                <a:solidFill>
                  <a:schemeClr val="accent3"/>
                </a:solidFill>
              </a:defRPr>
            </a:lvl1pPr>
            <a:lvl2pPr marL="265097" indent="0">
              <a:buNone/>
              <a:defRPr/>
            </a:lvl2pPr>
            <a:lvl3pPr marL="536548" indent="0">
              <a:buNone/>
              <a:defRPr/>
            </a:lvl3pPr>
            <a:lvl4pPr marL="807998" indent="0">
              <a:buNone/>
              <a:defRPr/>
            </a:lvl4pPr>
            <a:lvl5pPr marL="1073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1" y="103914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14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7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40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FDA"/>
              </a:buClr>
              <a:defRPr sz="2100"/>
            </a:lvl1pPr>
            <a:lvl2pPr>
              <a:buClr>
                <a:srgbClr val="D47600"/>
              </a:buClr>
              <a:defRPr sz="1800"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0524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Falling arrow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7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FDA"/>
              </a:buClr>
              <a:defRPr sz="2100"/>
            </a:lvl1pPr>
            <a:lvl2pPr>
              <a:buClr>
                <a:srgbClr val="D47600"/>
              </a:buClr>
              <a:defRPr sz="1800"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6990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219201"/>
            <a:ext cx="4016375" cy="2796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19201"/>
            <a:ext cx="4017963" cy="2796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272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322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1594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347614"/>
            <a:ext cx="6336704" cy="952643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2400" b="0" i="0">
                <a:solidFill>
                  <a:srgbClr val="001965"/>
                </a:solidFill>
                <a:latin typeface="Verdana"/>
                <a:ea typeface="Verdana" panose="020B0604030504040204" pitchFamily="34" charset="0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5" y="2499593"/>
            <a:ext cx="1368152" cy="13680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7FF"/>
              </a:buClr>
              <a:buNone/>
              <a:defRPr sz="2400">
                <a:solidFill>
                  <a:srgbClr val="001965"/>
                </a:solidFill>
                <a:latin typeface="Verdana"/>
                <a:cs typeface="Verdana"/>
              </a:defRPr>
            </a:lvl1pPr>
            <a:lvl2pPr>
              <a:buClr>
                <a:srgbClr val="00B7FF"/>
              </a:buClr>
              <a:defRPr sz="2000">
                <a:solidFill>
                  <a:srgbClr val="001965"/>
                </a:solidFill>
                <a:latin typeface="Verdana"/>
                <a:cs typeface="Verdana"/>
              </a:defRPr>
            </a:lvl2pPr>
            <a:lvl3pPr>
              <a:buClr>
                <a:srgbClr val="00B7FF"/>
              </a:buClr>
              <a:defRPr sz="1800">
                <a:solidFill>
                  <a:srgbClr val="001965"/>
                </a:solidFill>
                <a:latin typeface="Verdana"/>
                <a:cs typeface="Verdana"/>
              </a:defRPr>
            </a:lvl3pPr>
            <a:lvl4pPr>
              <a:buClr>
                <a:srgbClr val="00B7FF"/>
              </a:buClr>
              <a:defRPr sz="1600">
                <a:solidFill>
                  <a:srgbClr val="001965"/>
                </a:solidFill>
                <a:latin typeface="Verdana"/>
                <a:cs typeface="Verdana"/>
              </a:defRPr>
            </a:lvl4pPr>
            <a:lvl5pPr>
              <a:buClr>
                <a:srgbClr val="00B7FF"/>
              </a:buClr>
              <a:defRPr sz="1600">
                <a:solidFill>
                  <a:srgbClr val="001965"/>
                </a:solidFill>
                <a:latin typeface="Verdana"/>
                <a:cs typeface="Verdana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08176" y="3148014"/>
            <a:ext cx="4176713" cy="360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907705" y="3507532"/>
            <a:ext cx="4176713" cy="360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314" y="987425"/>
            <a:ext cx="6335935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4714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357189" y="836613"/>
            <a:ext cx="8786812" cy="0"/>
          </a:xfrm>
          <a:prstGeom prst="line">
            <a:avLst/>
          </a:prstGeom>
          <a:ln w="12700">
            <a:solidFill>
              <a:srgbClr val="00B7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3202988" y="1909394"/>
            <a:ext cx="285699" cy="285699"/>
          </a:xfrm>
          <a:prstGeom prst="ellipse">
            <a:avLst/>
          </a:prstGeom>
          <a:solidFill>
            <a:srgbClr val="41B1E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913316">
              <a:defRPr/>
            </a:pPr>
            <a:r>
              <a:rPr lang="en-GB" sz="19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202988" y="2496890"/>
            <a:ext cx="285699" cy="285699"/>
          </a:xfrm>
          <a:prstGeom prst="ellipse">
            <a:avLst/>
          </a:prstGeom>
          <a:solidFill>
            <a:srgbClr val="41B1E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913316">
              <a:defRPr/>
            </a:pPr>
            <a:r>
              <a:rPr lang="en-GB" sz="19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3202988" y="3084389"/>
            <a:ext cx="285699" cy="285699"/>
          </a:xfrm>
          <a:prstGeom prst="ellipse">
            <a:avLst/>
          </a:prstGeom>
          <a:solidFill>
            <a:srgbClr val="41B1E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913316">
              <a:defRPr/>
            </a:pPr>
            <a:r>
              <a:rPr lang="en-GB" sz="19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3202988" y="3671885"/>
            <a:ext cx="285699" cy="285699"/>
          </a:xfrm>
          <a:prstGeom prst="ellipse">
            <a:avLst/>
          </a:prstGeom>
          <a:solidFill>
            <a:srgbClr val="41B1E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913316">
              <a:defRPr/>
            </a:pPr>
            <a:r>
              <a:rPr lang="en-GB" sz="1900" b="1" dirty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6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9285" r="9264" b="5275"/>
          <a:stretch>
            <a:fillRect/>
          </a:stretch>
        </p:blipFill>
        <p:spPr bwMode="auto">
          <a:xfrm>
            <a:off x="7932738" y="3935416"/>
            <a:ext cx="1211262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6992" y="83080"/>
            <a:ext cx="8413200" cy="741600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>
              <a:defRPr sz="2400" b="1">
                <a:solidFill>
                  <a:srgbClr val="001965"/>
                </a:solidFill>
                <a:latin typeface="Verdana"/>
                <a:cs typeface="Verdan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04260" y="1827769"/>
            <a:ext cx="4587240" cy="448946"/>
          </a:xfrm>
          <a:prstGeom prst="rect">
            <a:avLst/>
          </a:prstGeom>
        </p:spPr>
        <p:txBody>
          <a:bodyPr lIns="51435" tIns="25718" rIns="51435" bIns="25718" anchor="ctr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604260" y="2415268"/>
            <a:ext cx="4587240" cy="448946"/>
          </a:xfrm>
          <a:prstGeom prst="rect">
            <a:avLst/>
          </a:prstGeom>
        </p:spPr>
        <p:txBody>
          <a:bodyPr lIns="51435" tIns="25718" rIns="51435" bIns="25718" anchor="ctr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604260" y="3002764"/>
            <a:ext cx="4587240" cy="448946"/>
          </a:xfrm>
          <a:prstGeom prst="rect">
            <a:avLst/>
          </a:prstGeom>
        </p:spPr>
        <p:txBody>
          <a:bodyPr lIns="51435" tIns="25718" rIns="51435" bIns="25718" anchor="ctr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604260" y="3590260"/>
            <a:ext cx="4587240" cy="448946"/>
          </a:xfrm>
          <a:prstGeom prst="rect">
            <a:avLst/>
          </a:prstGeom>
        </p:spPr>
        <p:txBody>
          <a:bodyPr lIns="51435" tIns="25718" rIns="51435" bIns="25718" anchor="ctr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66700" y="923925"/>
            <a:ext cx="8413750" cy="71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60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45" y="515420"/>
            <a:ext cx="3953755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45" y="1312223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3445" y="103907"/>
            <a:ext cx="2199874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97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347614"/>
            <a:ext cx="6336704" cy="952643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2400" b="0" i="0">
                <a:solidFill>
                  <a:srgbClr val="001965"/>
                </a:solidFill>
                <a:latin typeface="Verdana"/>
                <a:ea typeface="Verdana" panose="020B0604030504040204" pitchFamily="34" charset="0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5" y="2499593"/>
            <a:ext cx="1368152" cy="13680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7FF"/>
              </a:buClr>
              <a:buNone/>
              <a:defRPr sz="2400">
                <a:solidFill>
                  <a:srgbClr val="001965"/>
                </a:solidFill>
                <a:latin typeface="Verdana"/>
                <a:cs typeface="Verdana"/>
              </a:defRPr>
            </a:lvl1pPr>
            <a:lvl2pPr>
              <a:buClr>
                <a:srgbClr val="00B7FF"/>
              </a:buClr>
              <a:defRPr sz="2000">
                <a:solidFill>
                  <a:srgbClr val="001965"/>
                </a:solidFill>
                <a:latin typeface="Verdana"/>
                <a:cs typeface="Verdana"/>
              </a:defRPr>
            </a:lvl2pPr>
            <a:lvl3pPr>
              <a:buClr>
                <a:srgbClr val="00B7FF"/>
              </a:buClr>
              <a:defRPr sz="1800">
                <a:solidFill>
                  <a:srgbClr val="001965"/>
                </a:solidFill>
                <a:latin typeface="Verdana"/>
                <a:cs typeface="Verdana"/>
              </a:defRPr>
            </a:lvl3pPr>
            <a:lvl4pPr>
              <a:buClr>
                <a:srgbClr val="00B7FF"/>
              </a:buClr>
              <a:defRPr sz="1600">
                <a:solidFill>
                  <a:srgbClr val="001965"/>
                </a:solidFill>
                <a:latin typeface="Verdana"/>
                <a:cs typeface="Verdana"/>
              </a:defRPr>
            </a:lvl4pPr>
            <a:lvl5pPr>
              <a:buClr>
                <a:srgbClr val="00B7FF"/>
              </a:buClr>
              <a:defRPr sz="1600">
                <a:solidFill>
                  <a:srgbClr val="001965"/>
                </a:solidFill>
                <a:latin typeface="Verdana"/>
                <a:cs typeface="Verdana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08176" y="3148014"/>
            <a:ext cx="4176713" cy="360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907705" y="3507532"/>
            <a:ext cx="4176713" cy="360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314" y="987425"/>
            <a:ext cx="6335935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rgbClr val="00B7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9251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5427" y="4628550"/>
            <a:ext cx="5724000" cy="138499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37540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93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160825"/>
            <a:ext cx="8510400" cy="2955789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00" y="4461495"/>
            <a:ext cx="7872344" cy="230188"/>
          </a:xfrm>
        </p:spPr>
        <p:txBody>
          <a:bodyPr anchor="b"/>
          <a:lstStyle>
            <a:lvl1pPr marL="0" indent="0">
              <a:buNone/>
              <a:defRPr sz="1000" baseline="0">
                <a:solidFill>
                  <a:schemeClr val="accent3"/>
                </a:solidFill>
              </a:defRPr>
            </a:lvl1pPr>
            <a:lvl2pPr marL="265097" indent="0">
              <a:buNone/>
              <a:defRPr/>
            </a:lvl2pPr>
            <a:lvl3pPr marL="536548" indent="0">
              <a:buNone/>
              <a:defRPr/>
            </a:lvl3pPr>
            <a:lvl4pPr marL="807998" indent="0">
              <a:buNone/>
              <a:defRPr/>
            </a:lvl4pPr>
            <a:lvl5pPr marL="1073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8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  <a:cs typeface="Arial" charset="0"/>
              </a:rPr>
              <a:t>Presentation title</a:t>
            </a:r>
            <a:endParaRPr lang="en-GB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charset="0"/>
              </a:rPr>
              <a:t>Date</a:t>
            </a:r>
            <a:endParaRPr lang="en-GB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6933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  <a:cs typeface="Arial" charset="0"/>
              </a:rPr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  <a:cs typeface="Arial" charset="0"/>
              </a:rPr>
              <a:t>Date</a:t>
            </a:r>
            <a:endParaRPr lang="en-GB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312224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80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312224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956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72" y="1312224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16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13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81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36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04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1" y="1312223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3578125" y="1309927"/>
            <a:ext cx="5258820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16/9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11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891539" y="1309927"/>
            <a:ext cx="3945406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4/3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1" y="1312223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52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-1"/>
            <a:ext cx="9144000" cy="51434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16:9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  <a:endParaRPr lang="en-GB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6800" y="309039"/>
            <a:ext cx="8510400" cy="395897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noProof="0">
              <a:ln>
                <a:noFill/>
              </a:ln>
              <a:solidFill>
                <a:srgbClr val="001965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itle 6"/>
          <p:cNvSpPr txBox="1">
            <a:spLocks/>
          </p:cNvSpPr>
          <p:nvPr userDrawn="1"/>
        </p:nvSpPr>
        <p:spPr bwMode="auto">
          <a:xfrm>
            <a:off x="318821" y="577310"/>
            <a:ext cx="8518124" cy="3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noProof="0" dirty="0"/>
              <a:t>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8809" y="2524536"/>
            <a:ext cx="363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noProof="0" dirty="0">
                <a:solidFill>
                  <a:schemeClr val="accent5"/>
                </a:solidFill>
              </a:rPr>
              <a:t>Keep all content in this area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18820" y="1312223"/>
            <a:ext cx="851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noProof="0"/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6800" y="1312222"/>
            <a:ext cx="8510401" cy="2955789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875" marR="0" indent="-269875" algn="l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</a:pPr>
            <a: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latin typeface="Verdana" pitchFamily="34" charset="0"/>
              </a:rPr>
              <a:t>Content area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16800" y="964459"/>
            <a:ext cx="45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0" noProof="0" dirty="0">
                <a:solidFill>
                  <a:schemeClr val="accent5"/>
                </a:solidFill>
              </a:rPr>
              <a:t>Keep</a:t>
            </a:r>
            <a:r>
              <a:rPr lang="en-GB" sz="1200" b="0" baseline="0" noProof="0" dirty="0">
                <a:solidFill>
                  <a:schemeClr val="accent5"/>
                </a:solidFill>
              </a:rPr>
              <a:t> all titles, </a:t>
            </a:r>
            <a:r>
              <a:rPr lang="en-GB" sz="1200" b="0" baseline="0" noProof="0" dirty="0" err="1">
                <a:solidFill>
                  <a:schemeClr val="accent5"/>
                </a:solidFill>
              </a:rPr>
              <a:t>trompets</a:t>
            </a:r>
            <a:r>
              <a:rPr lang="en-GB" sz="1200" b="0" baseline="0" noProof="0" dirty="0">
                <a:solidFill>
                  <a:schemeClr val="accent5"/>
                </a:solidFill>
              </a:rPr>
              <a:t> and subtitles in this area</a:t>
            </a:r>
            <a:endParaRPr lang="en-GB" sz="1200" b="0" noProof="0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919812" y="329740"/>
            <a:ext cx="3909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noProof="0">
                <a:solidFill>
                  <a:schemeClr val="accent5"/>
                </a:solidFill>
              </a:rPr>
              <a:t>Never</a:t>
            </a:r>
            <a:r>
              <a:rPr lang="en-GB" sz="1200" b="0" baseline="0" noProof="0">
                <a:solidFill>
                  <a:schemeClr val="accent5"/>
                </a:solidFill>
              </a:rPr>
              <a:t> move Footer, Date and No placeholders</a:t>
            </a:r>
            <a:endParaRPr lang="en-GB" sz="1200" b="0" noProof="0">
              <a:solidFill>
                <a:schemeClr val="accent5"/>
              </a:solidFill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5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549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4001" y="4514857"/>
            <a:ext cx="8182800" cy="231949"/>
          </a:xfrm>
        </p:spPr>
        <p:txBody>
          <a:bodyPr lIns="67465" rIns="67465" anchor="b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ClrTx/>
              <a:buFont typeface="Arial" pitchFamily="34" charset="0"/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 sz="1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04000" y="4746795"/>
            <a:ext cx="8182800" cy="249492"/>
          </a:xfrm>
        </p:spPr>
        <p:txBody>
          <a:bodyPr anchor="b"/>
          <a:lstStyle>
            <a:lvl1pPr marL="199922" indent="-19992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9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43" tIns="34273" rIns="68543" bIns="342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3797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27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</a:t>
            </a:r>
            <a:r>
              <a:rPr lang="en-GB" noProof="0" dirty="0" err="1"/>
              <a:t>trompet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31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160825"/>
            <a:ext cx="8510400" cy="2955789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00" y="4461500"/>
            <a:ext cx="7872344" cy="230188"/>
          </a:xfrm>
        </p:spPr>
        <p:txBody>
          <a:bodyPr anchor="b"/>
          <a:lstStyle>
            <a:lvl1pPr marL="0" indent="0">
              <a:buNone/>
              <a:defRPr sz="1000" baseline="0">
                <a:solidFill>
                  <a:schemeClr val="accent3"/>
                </a:solidFill>
              </a:defRPr>
            </a:lvl1pPr>
            <a:lvl2pPr marL="265097" indent="0">
              <a:buNone/>
              <a:defRPr/>
            </a:lvl2pPr>
            <a:lvl3pPr marL="536548" indent="0">
              <a:buNone/>
              <a:defRPr/>
            </a:lvl3pPr>
            <a:lvl4pPr marL="807998" indent="0">
              <a:buNone/>
              <a:defRPr/>
            </a:lvl4pPr>
            <a:lvl5pPr marL="1073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1" y="103914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14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Date</a:t>
            </a:r>
            <a:endParaRPr lang="en-GB" dirty="0"/>
          </a:p>
        </p:txBody>
      </p:sp>
      <p:sp>
        <p:nvSpPr>
          <p:cNvPr id="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7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627604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160825"/>
            <a:ext cx="8510400" cy="2955789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00" y="4461500"/>
            <a:ext cx="7872344" cy="230188"/>
          </a:xfrm>
        </p:spPr>
        <p:txBody>
          <a:bodyPr anchor="b"/>
          <a:lstStyle>
            <a:lvl1pPr marL="0" indent="0">
              <a:buNone/>
              <a:defRPr sz="1000" baseline="0">
                <a:solidFill>
                  <a:schemeClr val="accent3"/>
                </a:solidFill>
              </a:defRPr>
            </a:lvl1pPr>
            <a:lvl2pPr marL="265097" indent="0">
              <a:buNone/>
              <a:defRPr/>
            </a:lvl2pPr>
            <a:lvl3pPr marL="536548" indent="0">
              <a:buNone/>
              <a:defRPr/>
            </a:lvl3pPr>
            <a:lvl4pPr marL="807998" indent="0">
              <a:buNone/>
              <a:defRPr/>
            </a:lvl4pPr>
            <a:lvl5pPr marL="1073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1" y="103914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14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Date</a:t>
            </a:r>
            <a:endParaRPr lang="en-GB" dirty="0"/>
          </a:p>
        </p:txBody>
      </p:sp>
      <p:sp>
        <p:nvSpPr>
          <p:cNvPr id="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7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02796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160825"/>
            <a:ext cx="8510400" cy="2955789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00" y="4461500"/>
            <a:ext cx="7872344" cy="230188"/>
          </a:xfrm>
        </p:spPr>
        <p:txBody>
          <a:bodyPr anchor="b"/>
          <a:lstStyle>
            <a:lvl1pPr marL="0" indent="0">
              <a:buNone/>
              <a:defRPr sz="1000" baseline="0">
                <a:solidFill>
                  <a:schemeClr val="accent3"/>
                </a:solidFill>
              </a:defRPr>
            </a:lvl1pPr>
            <a:lvl2pPr marL="265097" indent="0">
              <a:buNone/>
              <a:defRPr/>
            </a:lvl2pPr>
            <a:lvl3pPr marL="536548" indent="0">
              <a:buNone/>
              <a:defRPr/>
            </a:lvl3pPr>
            <a:lvl4pPr marL="807998" indent="0">
              <a:buNone/>
              <a:defRPr/>
            </a:lvl4pPr>
            <a:lvl5pPr marL="1073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1" y="103914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14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Date</a:t>
            </a:r>
            <a:endParaRPr lang="en-GB" dirty="0"/>
          </a:p>
        </p:txBody>
      </p:sp>
      <p:sp>
        <p:nvSpPr>
          <p:cNvPr id="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7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869968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344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160825"/>
            <a:ext cx="8510400" cy="2955789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00" y="4461500"/>
            <a:ext cx="7872344" cy="230188"/>
          </a:xfrm>
        </p:spPr>
        <p:txBody>
          <a:bodyPr anchor="b"/>
          <a:lstStyle>
            <a:lvl1pPr marL="0" indent="0">
              <a:buNone/>
              <a:defRPr sz="1000" baseline="0">
                <a:solidFill>
                  <a:schemeClr val="accent3"/>
                </a:solidFill>
              </a:defRPr>
            </a:lvl1pPr>
            <a:lvl2pPr marL="265097" indent="0">
              <a:buNone/>
              <a:defRPr/>
            </a:lvl2pPr>
            <a:lvl3pPr marL="536548" indent="0">
              <a:buNone/>
              <a:defRPr/>
            </a:lvl3pPr>
            <a:lvl4pPr marL="807998" indent="0">
              <a:buNone/>
              <a:defRPr/>
            </a:lvl4pPr>
            <a:lvl5pPr marL="1073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1" y="103914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14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Date</a:t>
            </a:r>
            <a:endParaRPr lang="en-GB" dirty="0"/>
          </a:p>
        </p:txBody>
      </p:sp>
      <p:sp>
        <p:nvSpPr>
          <p:cNvPr id="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7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9619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78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08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03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FDA"/>
              </a:buClr>
              <a:defRPr sz="2100"/>
            </a:lvl1pPr>
            <a:lvl2pPr>
              <a:buClr>
                <a:srgbClr val="D47600"/>
              </a:buClr>
              <a:defRPr sz="1800"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067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Falling arrow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5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2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86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288"/>
            <a:ext cx="8229600" cy="33004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4001" y="4514850"/>
            <a:ext cx="8182800" cy="231949"/>
          </a:xfrm>
        </p:spPr>
        <p:txBody>
          <a:bodyPr lIns="89953" rIns="89953"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04000" y="4746798"/>
            <a:ext cx="8182800" cy="249489"/>
          </a:xfrm>
        </p:spPr>
        <p:txBody>
          <a:bodyPr anchor="b"/>
          <a:lstStyle>
            <a:lvl1pPr marL="266562" indent="-26656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542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63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1" y="3025462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</a:t>
            </a:r>
            <a:r>
              <a:rPr lang="en-GB" noProof="0" dirty="0" err="1"/>
              <a:t>trompet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2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0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515420"/>
            <a:ext cx="6692499" cy="3754955"/>
          </a:xfrm>
        </p:spPr>
        <p:txBody>
          <a:bodyPr tIns="5760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3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5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2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37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74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8963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515420"/>
            <a:ext cx="6692499" cy="3754955"/>
          </a:xfrm>
        </p:spPr>
        <p:txBody>
          <a:bodyPr tIns="5760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94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49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5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6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12224"/>
            <a:ext cx="9144000" cy="2955788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45" y="515420"/>
            <a:ext cx="3953755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45" y="1312223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3445" y="103907"/>
            <a:ext cx="2199874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312224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312224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72" y="1312224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434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8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1" y="1312223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3578125" y="1309927"/>
            <a:ext cx="5258820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16/9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891539" y="1309927"/>
            <a:ext cx="3945406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4/3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1" y="1312223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-1"/>
            <a:ext cx="9144000" cy="51434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16:9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6800" y="309039"/>
            <a:ext cx="8510400" cy="395897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1219200" fontAlgn="base">
              <a:spcBef>
                <a:spcPct val="50000"/>
              </a:spcBef>
              <a:spcAft>
                <a:spcPct val="0"/>
              </a:spcAft>
            </a:pPr>
            <a:endParaRPr lang="en-GB" sz="2400" b="1">
              <a:solidFill>
                <a:srgbClr val="001965"/>
              </a:solidFill>
            </a:endParaRPr>
          </a:p>
        </p:txBody>
      </p:sp>
      <p:sp>
        <p:nvSpPr>
          <p:cNvPr id="21" name="Title 6"/>
          <p:cNvSpPr txBox="1">
            <a:spLocks/>
          </p:cNvSpPr>
          <p:nvPr userDrawn="1"/>
        </p:nvSpPr>
        <p:spPr bwMode="auto">
          <a:xfrm>
            <a:off x="318821" y="577310"/>
            <a:ext cx="8518124" cy="3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dirty="0"/>
              <a:t>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8809" y="2524536"/>
            <a:ext cx="363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E64A0E"/>
                </a:solidFill>
              </a:rPr>
              <a:t>Keep all content in this area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18820" y="1312223"/>
            <a:ext cx="851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solidFill>
                <a:srgbClr val="001965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6800" y="1312222"/>
            <a:ext cx="8510401" cy="2955789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875" indent="-269875" defTabSz="1219200" fontAlgn="base">
              <a:spcBef>
                <a:spcPct val="50000"/>
              </a:spcBef>
              <a:spcAft>
                <a:spcPct val="0"/>
              </a:spcAft>
              <a:buClr>
                <a:srgbClr val="009FDA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001965"/>
                </a:solidFill>
              </a:rPr>
              <a:t>Content area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16800" y="964459"/>
            <a:ext cx="45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E64A0E"/>
                </a:solidFill>
              </a:rPr>
              <a:t>Keep all titles, </a:t>
            </a:r>
            <a:r>
              <a:rPr lang="en-GB" sz="1200" dirty="0" err="1">
                <a:solidFill>
                  <a:srgbClr val="E64A0E"/>
                </a:solidFill>
              </a:rPr>
              <a:t>trompets</a:t>
            </a:r>
            <a:r>
              <a:rPr lang="en-GB" sz="1200" dirty="0">
                <a:solidFill>
                  <a:srgbClr val="E64A0E"/>
                </a:solidFill>
              </a:rPr>
              <a:t> and subtitles in this area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919812" y="329740"/>
            <a:ext cx="3909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rgbClr val="E64A0E"/>
                </a:solidFill>
              </a:rPr>
              <a:t>Never move Footer, Date and No placeholders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2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5427" y="4628555"/>
            <a:ext cx="5724000" cy="138499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6392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4001" y="4514857"/>
            <a:ext cx="8182800" cy="231949"/>
          </a:xfrm>
        </p:spPr>
        <p:txBody>
          <a:bodyPr lIns="67465" rIns="67465" anchor="b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ClrTx/>
              <a:buFont typeface="Arial" pitchFamily="34" charset="0"/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 sz="1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04000" y="4746795"/>
            <a:ext cx="8182800" cy="249492"/>
          </a:xfrm>
        </p:spPr>
        <p:txBody>
          <a:bodyPr anchor="b"/>
          <a:lstStyle>
            <a:lvl1pPr marL="199922" indent="-19992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9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43" tIns="34273" rIns="68543" bIns="342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1675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54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07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309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160825"/>
            <a:ext cx="8510400" cy="2955789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500" y="4461500"/>
            <a:ext cx="7872344" cy="230188"/>
          </a:xfrm>
        </p:spPr>
        <p:txBody>
          <a:bodyPr anchor="b"/>
          <a:lstStyle>
            <a:lvl1pPr marL="0" indent="0">
              <a:buNone/>
              <a:defRPr sz="1000" baseline="0">
                <a:solidFill>
                  <a:schemeClr val="accent3"/>
                </a:solidFill>
              </a:defRPr>
            </a:lvl1pPr>
            <a:lvl2pPr marL="265097" indent="0">
              <a:buNone/>
              <a:defRPr/>
            </a:lvl2pPr>
            <a:lvl3pPr marL="536548" indent="0">
              <a:buNone/>
              <a:defRPr/>
            </a:lvl3pPr>
            <a:lvl4pPr marL="807998" indent="0">
              <a:buNone/>
              <a:defRPr/>
            </a:lvl4pPr>
            <a:lvl5pPr marL="107309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1" y="103914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Presentation title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14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7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8185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FDA"/>
              </a:buClr>
              <a:defRPr sz="2100"/>
            </a:lvl1pPr>
            <a:lvl2pPr>
              <a:buClr>
                <a:srgbClr val="D47600"/>
              </a:buClr>
              <a:defRPr sz="1800"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46524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Falling arrow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6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63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1" y="3025462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</a:t>
            </a:r>
            <a:r>
              <a:rPr lang="en-GB" noProof="0" dirty="0" err="1"/>
              <a:t>trompet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7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2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515420"/>
            <a:ext cx="6692499" cy="3754955"/>
          </a:xfrm>
        </p:spPr>
        <p:txBody>
          <a:bodyPr tIns="5760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2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2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08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6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2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37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74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8963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61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5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6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12224"/>
            <a:ext cx="9144000" cy="2955788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45" y="515420"/>
            <a:ext cx="3953755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45" y="1312223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3445" y="103907"/>
            <a:ext cx="2199874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0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37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74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8963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06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312224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312224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72" y="1312224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1" y="1312223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3578125" y="1309927"/>
            <a:ext cx="5258820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16/9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891539" y="1309927"/>
            <a:ext cx="3945406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4/3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1" y="1312223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3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-1"/>
            <a:ext cx="9144000" cy="51434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16:9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Presentation title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6800" y="309039"/>
            <a:ext cx="8510400" cy="395897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1219200" fontAlgn="base">
              <a:spcBef>
                <a:spcPct val="50000"/>
              </a:spcBef>
              <a:spcAft>
                <a:spcPct val="0"/>
              </a:spcAft>
            </a:pPr>
            <a:endParaRPr lang="en-GB" sz="2400" b="1">
              <a:solidFill>
                <a:srgbClr val="001965"/>
              </a:solidFill>
            </a:endParaRPr>
          </a:p>
        </p:txBody>
      </p:sp>
      <p:sp>
        <p:nvSpPr>
          <p:cNvPr id="21" name="Title 6"/>
          <p:cNvSpPr txBox="1">
            <a:spLocks/>
          </p:cNvSpPr>
          <p:nvPr userDrawn="1"/>
        </p:nvSpPr>
        <p:spPr bwMode="auto">
          <a:xfrm>
            <a:off x="318821" y="577310"/>
            <a:ext cx="8518124" cy="3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dirty="0"/>
              <a:t>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8809" y="2524536"/>
            <a:ext cx="363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E64A0E"/>
                </a:solidFill>
              </a:rPr>
              <a:t>Keep all content in this area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18820" y="1312223"/>
            <a:ext cx="851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solidFill>
                <a:srgbClr val="001965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6800" y="1312222"/>
            <a:ext cx="8510401" cy="2955789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875" indent="-269875" defTabSz="1219200" fontAlgn="base">
              <a:spcBef>
                <a:spcPct val="50000"/>
              </a:spcBef>
              <a:spcAft>
                <a:spcPct val="0"/>
              </a:spcAft>
              <a:buClr>
                <a:srgbClr val="009FDA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001965"/>
                </a:solidFill>
              </a:rPr>
              <a:t>Content area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16800" y="964459"/>
            <a:ext cx="45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E64A0E"/>
                </a:solidFill>
              </a:rPr>
              <a:t>Keep all titles, </a:t>
            </a:r>
            <a:r>
              <a:rPr lang="en-GB" sz="1200" dirty="0" err="1">
                <a:solidFill>
                  <a:srgbClr val="E64A0E"/>
                </a:solidFill>
              </a:rPr>
              <a:t>trompets</a:t>
            </a:r>
            <a:r>
              <a:rPr lang="en-GB" sz="1200" dirty="0">
                <a:solidFill>
                  <a:srgbClr val="E64A0E"/>
                </a:solidFill>
              </a:rPr>
              <a:t> and subtitles in this area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919812" y="329740"/>
            <a:ext cx="3909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rgbClr val="E64A0E"/>
                </a:solidFill>
              </a:rPr>
              <a:t>Never move Footer, Date and No placeholders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9" Type="http://schemas.openxmlformats.org/officeDocument/2006/relationships/image" Target="../media/image3.png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image" Target="../media/image2.jpeg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312222"/>
            <a:ext cx="8510400" cy="2955790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pic>
        <p:nvPicPr>
          <p:cNvPr id="16" name="Picture 11" descr="NN_m_2c_RGB"/>
          <p:cNvPicPr>
            <a:picLocks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68" y="4286053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NN_m_2c_RGB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23" y="4286053"/>
            <a:ext cx="810096" cy="6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3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86" r:id="rId3"/>
    <p:sldLayoutId id="2147483687" r:id="rId4"/>
    <p:sldLayoutId id="2147483665" r:id="rId5"/>
    <p:sldLayoutId id="2147483666" r:id="rId6"/>
    <p:sldLayoutId id="2147483667" r:id="rId7"/>
    <p:sldLayoutId id="2147483685" r:id="rId8"/>
    <p:sldLayoutId id="2147483670" r:id="rId9"/>
    <p:sldLayoutId id="2147483668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90" r:id="rId26"/>
    <p:sldLayoutId id="2147483691" r:id="rId27"/>
    <p:sldLayoutId id="2147483692" r:id="rId28"/>
    <p:sldLayoutId id="2147483693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300" indent="-184150" algn="l" defTabSz="91440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312222"/>
            <a:ext cx="8510400" cy="2955790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pic>
        <p:nvPicPr>
          <p:cNvPr id="16" name="Picture 11" descr="NN_m_2c_RGB"/>
          <p:cNvPicPr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68" y="4286053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NN_m_2c_RGB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23" y="4286053"/>
            <a:ext cx="810096" cy="6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qmrz\Desktop\NNDU logo.png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408887"/>
            <a:ext cx="884238" cy="4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7" r:id="rId33"/>
    <p:sldLayoutId id="2147483748" r:id="rId3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300" indent="-184150" algn="l" defTabSz="91440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312222"/>
            <a:ext cx="8510400" cy="2955790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pic>
        <p:nvPicPr>
          <p:cNvPr id="16" name="Picture 11" descr="NN_m_2c_RGB"/>
          <p:cNvPicPr>
            <a:picLocks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68" y="4286053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NN_m_2c_RGB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23" y="4286053"/>
            <a:ext cx="810096" cy="6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qmrz\Desktop\NNDU logo.png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408887"/>
            <a:ext cx="884238" cy="4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4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17" r:id="rId25"/>
    <p:sldLayoutId id="2147483818" r:id="rId26"/>
    <p:sldLayoutId id="2147483819" r:id="rId27"/>
    <p:sldLayoutId id="2147483821" r:id="rId28"/>
    <p:sldLayoutId id="2147483822" r:id="rId29"/>
    <p:sldLayoutId id="2147483823" r:id="rId30"/>
    <p:sldLayoutId id="2147483824" r:id="rId31"/>
    <p:sldLayoutId id="2147483825" r:id="rId32"/>
    <p:sldLayoutId id="2147483828" r:id="rId33"/>
    <p:sldLayoutId id="2147483833" r:id="rId34"/>
    <p:sldLayoutId id="2147483834" r:id="rId3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300" indent="-184150" algn="l" defTabSz="91440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312222"/>
            <a:ext cx="8510400" cy="2955790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Date</a:t>
            </a:r>
            <a:endParaRPr lang="en-GB" dirty="0">
              <a:solidFill>
                <a:srgbClr val="82786F"/>
              </a:solidFill>
            </a:endParaRPr>
          </a:p>
        </p:txBody>
      </p:sp>
      <p:pic>
        <p:nvPicPr>
          <p:cNvPr id="16" name="Picture 11" descr="NN_m_2c_RGB"/>
          <p:cNvPicPr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68" y="4286053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NN_m_2c_RGB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23" y="4286053"/>
            <a:ext cx="810096" cy="6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qmrz\Desktop\NNDU logo.png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408887"/>
            <a:ext cx="884238" cy="4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3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4" r:id="rId28"/>
    <p:sldLayoutId id="2147483865" r:id="rId29"/>
    <p:sldLayoutId id="2147483866" r:id="rId30"/>
    <p:sldLayoutId id="2147483867" r:id="rId31"/>
    <p:sldLayoutId id="2147483868" r:id="rId32"/>
    <p:sldLayoutId id="2147483876" r:id="rId33"/>
    <p:sldLayoutId id="2147483877" r:id="rId3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300" indent="-184150" algn="l" defTabSz="91440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Freeform 36"/>
          <p:cNvSpPr>
            <a:spLocks/>
          </p:cNvSpPr>
          <p:nvPr/>
        </p:nvSpPr>
        <p:spPr bwMode="auto">
          <a:xfrm>
            <a:off x="0" y="1095377"/>
            <a:ext cx="8832850" cy="3037285"/>
          </a:xfrm>
          <a:custGeom>
            <a:avLst/>
            <a:gdLst>
              <a:gd name="T0" fmla="*/ 11838 w 12019"/>
              <a:gd name="T1" fmla="*/ 0 h 5685"/>
              <a:gd name="T2" fmla="*/ 12019 w 12019"/>
              <a:gd name="T3" fmla="*/ 182 h 5685"/>
              <a:gd name="T4" fmla="*/ 12019 w 12019"/>
              <a:gd name="T5" fmla="*/ 182 h 5685"/>
              <a:gd name="T6" fmla="*/ 12019 w 12019"/>
              <a:gd name="T7" fmla="*/ 182 h 5685"/>
              <a:gd name="T8" fmla="*/ 12019 w 12019"/>
              <a:gd name="T9" fmla="*/ 5503 h 5685"/>
              <a:gd name="T10" fmla="*/ 11838 w 12019"/>
              <a:gd name="T11" fmla="*/ 5685 h 5685"/>
              <a:gd name="T12" fmla="*/ 11838 w 12019"/>
              <a:gd name="T13" fmla="*/ 5685 h 5685"/>
              <a:gd name="T14" fmla="*/ 0 w 12019"/>
              <a:gd name="T15" fmla="*/ 5685 h 5685"/>
              <a:gd name="T16" fmla="*/ 0 w 12019"/>
              <a:gd name="T17" fmla="*/ 0 h 5685"/>
              <a:gd name="T18" fmla="*/ 11838 w 12019"/>
              <a:gd name="T19" fmla="*/ 0 h 5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19" h="5685">
                <a:moveTo>
                  <a:pt x="11838" y="0"/>
                </a:moveTo>
                <a:cubicBezTo>
                  <a:pt x="11938" y="0"/>
                  <a:pt x="12019" y="81"/>
                  <a:pt x="12019" y="182"/>
                </a:cubicBezTo>
                <a:cubicBezTo>
                  <a:pt x="12019" y="182"/>
                  <a:pt x="12019" y="182"/>
                  <a:pt x="12019" y="182"/>
                </a:cubicBezTo>
                <a:lnTo>
                  <a:pt x="12019" y="182"/>
                </a:lnTo>
                <a:lnTo>
                  <a:pt x="12019" y="5503"/>
                </a:lnTo>
                <a:cubicBezTo>
                  <a:pt x="12019" y="5603"/>
                  <a:pt x="11938" y="5685"/>
                  <a:pt x="11838" y="5685"/>
                </a:cubicBezTo>
                <a:lnTo>
                  <a:pt x="11838" y="5685"/>
                </a:lnTo>
                <a:lnTo>
                  <a:pt x="0" y="5685"/>
                </a:lnTo>
                <a:lnTo>
                  <a:pt x="0" y="0"/>
                </a:lnTo>
                <a:lnTo>
                  <a:pt x="1183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8E6E3"/>
                </a:solidFill>
              </a14:hiddenFill>
            </a:ext>
            <a:ext uri="{91240B29-F687-4F45-9708-019B960494DF}">
              <a14:hiddenLine xmlns:a14="http://schemas.microsoft.com/office/drawing/2010/main" w="3175" cap="rnd" cmpd="sng">
                <a:solidFill>
                  <a:schemeClr val="tx2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endParaRPr lang="en-GB" sz="1400" b="1">
              <a:solidFill>
                <a:srgbClr val="001965"/>
              </a:solidFill>
              <a:cs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52425"/>
            <a:ext cx="8188325" cy="60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219201"/>
            <a:ext cx="8186738" cy="279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6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79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93" r:id="rId10"/>
    <p:sldLayoutId id="214748390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00196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anose="020B060403050404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anose="020B060403050404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anose="020B060403050404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anose="020B060403050404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anose="020B0604030504040204" pitchFamily="34" charset="0"/>
        </a:defRPr>
      </a:lvl9pPr>
    </p:titleStyle>
    <p:bodyStyle>
      <a:lvl1pPr marL="197639" indent="-197639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02441" indent="-197639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008435" indent="-201211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3pPr>
      <a:lvl4pPr marL="1413237" indent="-197639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18040" indent="-208355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://www.hemophiliafed.org/news-stories/2016/01/future-bisomilars-pros-and-con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fh.multilearning.com/wf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>
            <a:extLst>
              <a:ext uri="{FF2B5EF4-FFF2-40B4-BE49-F238E27FC236}">
                <a16:creationId xmlns:a16="http://schemas.microsoft.com/office/drawing/2014/main" id="{BE6BB694-1B25-4EA1-88C2-FE91C79EC379}"/>
              </a:ext>
            </a:extLst>
          </p:cNvPr>
          <p:cNvSpPr txBox="1">
            <a:spLocks noChangeArrowheads="1"/>
          </p:cNvSpPr>
          <p:nvPr/>
        </p:nvSpPr>
        <p:spPr>
          <a:xfrm>
            <a:off x="511601" y="1016000"/>
            <a:ext cx="5979115" cy="1990725"/>
          </a:xfrm>
          <a:prstGeom prst="rect">
            <a:avLst/>
          </a:prstGeom>
          <a:noFill/>
        </p:spPr>
        <p:txBody>
          <a:bodyPr lIns="91430" tIns="45715" rIns="91430" bIns="45715" anchor="b"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 panose="020B0604030504040204" pitchFamily="34" charset="0"/>
                <a:cs typeface="Verdana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001965"/>
                </a:solidFill>
                <a:effectLst/>
              </a:rPr>
              <a:t>Non Comparable Biologics Vs. Originator Insulin-  Risk and controversies</a:t>
            </a:r>
            <a:endParaRPr lang="en-US" sz="3200" b="1" dirty="0">
              <a:solidFill>
                <a:srgbClr val="001965"/>
              </a:solidFill>
              <a:effectLst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52F273B5-DF26-4A19-B4DA-FFB3824CB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01" y="3260312"/>
            <a:ext cx="386274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0" bIns="45715"/>
          <a:lstStyle>
            <a:lvl1pPr marL="341313" indent="-341313" defTabSz="4556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14350" indent="-171450" defTabSz="4556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 defTabSz="4556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 defTabSz="4556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 defTabSz="4556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000250" indent="-171450" defTabSz="4556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457450" indent="-171450" defTabSz="4556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914650" indent="-171450" defTabSz="4556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371850" indent="-171450" defTabSz="4556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buNone/>
            </a:pPr>
            <a:r>
              <a:rPr lang="en-GB" sz="1400" b="1" dirty="0" err="1"/>
              <a:t>Dr.</a:t>
            </a:r>
            <a:r>
              <a:rPr lang="en-GB" sz="1400" b="1" dirty="0"/>
              <a:t> </a:t>
            </a:r>
            <a:r>
              <a:rPr lang="en-GB" sz="1400" b="1" dirty="0" err="1"/>
              <a:t>Nazmul</a:t>
            </a:r>
            <a:r>
              <a:rPr lang="en-GB" sz="1400" b="1" dirty="0"/>
              <a:t> Kabir Qureshi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2060"/>
                </a:solidFill>
              </a:rPr>
              <a:t>Consultant, Uttara NHN</a:t>
            </a:r>
          </a:p>
          <a:p>
            <a:pPr>
              <a:buClr>
                <a:srgbClr val="00B7FF"/>
              </a:buClr>
              <a:buFontTx/>
              <a:buNone/>
            </a:pPr>
            <a:endParaRPr lang="en-US" altLang="en-US" sz="1400" b="1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6800" y="606730"/>
            <a:ext cx="8510400" cy="2955789"/>
          </a:xfrm>
        </p:spPr>
        <p:txBody>
          <a:bodyPr/>
          <a:lstStyle/>
          <a:p>
            <a:endParaRPr lang="en-US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693" y="246655"/>
            <a:ext cx="8510400" cy="391412"/>
          </a:xfrm>
        </p:spPr>
        <p:txBody>
          <a:bodyPr/>
          <a:lstStyle/>
          <a:p>
            <a:r>
              <a:rPr lang="en-US" dirty="0"/>
              <a:t>Challenges in manufacturing </a:t>
            </a:r>
            <a:r>
              <a:rPr lang="en-US" dirty="0" err="1"/>
              <a:t>biosimilar</a:t>
            </a:r>
            <a:r>
              <a:rPr lang="en-US" dirty="0"/>
              <a:t> medicine: Opportunities for variation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13" y="1240971"/>
            <a:ext cx="6468167" cy="286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09713" y="2018668"/>
            <a:ext cx="1706720" cy="311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1400" dirty="0">
                <a:solidFill>
                  <a:srgbClr val="001965"/>
                </a:solidFill>
              </a:rPr>
              <a:t>Different vector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33793" y="2018668"/>
            <a:ext cx="2055098" cy="311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1400" dirty="0">
                <a:solidFill>
                  <a:srgbClr val="001965"/>
                </a:solidFill>
              </a:rPr>
              <a:t>Different host cell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7690" y="3968324"/>
            <a:ext cx="2128243" cy="646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1200" dirty="0">
                <a:solidFill>
                  <a:srgbClr val="001965"/>
                </a:solidFill>
              </a:rPr>
              <a:t>Different cell line, growth media, </a:t>
            </a:r>
            <a:r>
              <a:rPr lang="en-US" sz="1200" dirty="0" err="1">
                <a:solidFill>
                  <a:srgbClr val="001965"/>
                </a:solidFill>
              </a:rPr>
              <a:t>bioreaction</a:t>
            </a:r>
            <a:r>
              <a:rPr lang="en-US" sz="1200" dirty="0">
                <a:solidFill>
                  <a:srgbClr val="001965"/>
                </a:solidFill>
              </a:rPr>
              <a:t> conditions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59898" y="3968324"/>
            <a:ext cx="1147535" cy="646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1200" dirty="0">
                <a:solidFill>
                  <a:srgbClr val="001965"/>
                </a:solidFill>
              </a:rPr>
              <a:t>Different purification protocol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09713" y="2650539"/>
            <a:ext cx="1706720" cy="461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1200" dirty="0">
                <a:solidFill>
                  <a:srgbClr val="001965"/>
                </a:solidFill>
              </a:rPr>
              <a:t>Different cell expression system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7866" y="3968326"/>
            <a:ext cx="1359112" cy="461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1200" dirty="0">
                <a:solidFill>
                  <a:srgbClr val="001965"/>
                </a:solidFill>
              </a:rPr>
              <a:t>Different formulations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66599" y="3968326"/>
            <a:ext cx="967194" cy="646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1200" dirty="0">
                <a:solidFill>
                  <a:srgbClr val="001965"/>
                </a:solidFill>
              </a:rPr>
              <a:t>Different analytical tests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6058" y="2366024"/>
            <a:ext cx="8036317" cy="338552"/>
          </a:xfrm>
          <a:prstGeom prst="rect">
            <a:avLst/>
          </a:prstGeom>
          <a:solidFill>
            <a:srgbClr val="00B0F0"/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en-US" sz="1600" b="1" i="1" dirty="0">
                <a:solidFill>
                  <a:srgbClr val="001965"/>
                </a:solidFill>
              </a:rPr>
              <a:t>Different</a:t>
            </a:r>
            <a:r>
              <a:rPr lang="en-US" sz="1600" dirty="0">
                <a:solidFill>
                  <a:srgbClr val="001965"/>
                </a:solidFill>
              </a:rPr>
              <a:t> manufacturing processes may result in </a:t>
            </a:r>
            <a:r>
              <a:rPr lang="en-US" sz="1600" b="1" i="1" dirty="0">
                <a:solidFill>
                  <a:srgbClr val="001965"/>
                </a:solidFill>
              </a:rPr>
              <a:t>different</a:t>
            </a:r>
            <a:r>
              <a:rPr lang="en-US" sz="1600" dirty="0">
                <a:solidFill>
                  <a:srgbClr val="001965"/>
                </a:solidFill>
              </a:rPr>
              <a:t> medicine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75665" y="4768430"/>
            <a:ext cx="8708036" cy="5078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900" dirty="0">
                <a:solidFill>
                  <a:srgbClr val="001965"/>
                </a:solidFill>
              </a:rPr>
              <a:t>Kramer et al </a:t>
            </a:r>
            <a:r>
              <a:rPr lang="en-US" sz="900" i="1" dirty="0">
                <a:solidFill>
                  <a:srgbClr val="001965"/>
                </a:solidFill>
              </a:rPr>
              <a:t>Br J Diabetes </a:t>
            </a:r>
            <a:r>
              <a:rPr lang="en-US" sz="900" i="1" dirty="0" err="1">
                <a:solidFill>
                  <a:srgbClr val="001965"/>
                </a:solidFill>
              </a:rPr>
              <a:t>Vasc</a:t>
            </a:r>
            <a:r>
              <a:rPr lang="en-US" sz="900" i="1" dirty="0">
                <a:solidFill>
                  <a:srgbClr val="001965"/>
                </a:solidFill>
              </a:rPr>
              <a:t> Dis </a:t>
            </a:r>
            <a:r>
              <a:rPr lang="en-US" sz="900" dirty="0">
                <a:solidFill>
                  <a:srgbClr val="001965"/>
                </a:solidFill>
              </a:rPr>
              <a:t>2010:10:163–171; Heinemann L et al. J Diabetes </a:t>
            </a:r>
            <a:r>
              <a:rPr lang="en-US" sz="900" dirty="0" err="1">
                <a:solidFill>
                  <a:srgbClr val="001965"/>
                </a:solidFill>
              </a:rPr>
              <a:t>Sci</a:t>
            </a:r>
            <a:r>
              <a:rPr lang="en-US" sz="900" dirty="0">
                <a:solidFill>
                  <a:srgbClr val="001965"/>
                </a:solidFill>
              </a:rPr>
              <a:t> Technol. 2014 ;8(1):6-13; Roger et al. J </a:t>
            </a:r>
            <a:r>
              <a:rPr lang="en-US" sz="900" dirty="0" err="1">
                <a:solidFill>
                  <a:srgbClr val="001965"/>
                </a:solidFill>
              </a:rPr>
              <a:t>Clin</a:t>
            </a:r>
            <a:r>
              <a:rPr lang="en-US" sz="900" dirty="0">
                <a:solidFill>
                  <a:srgbClr val="001965"/>
                </a:solidFill>
              </a:rPr>
              <a:t> Pharm </a:t>
            </a:r>
            <a:r>
              <a:rPr lang="en-US" sz="900" dirty="0" err="1">
                <a:solidFill>
                  <a:srgbClr val="001965"/>
                </a:solidFill>
              </a:rPr>
              <a:t>Ther</a:t>
            </a:r>
            <a:r>
              <a:rPr lang="en-US" sz="900" dirty="0">
                <a:solidFill>
                  <a:srgbClr val="001965"/>
                </a:solidFill>
              </a:rPr>
              <a:t> 2008;33(5):459–64</a:t>
            </a:r>
          </a:p>
          <a:p>
            <a:endParaRPr lang="en-US" sz="900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0434" y="660400"/>
            <a:ext cx="8188325" cy="1761067"/>
          </a:xfrm>
        </p:spPr>
        <p:txBody>
          <a:bodyPr/>
          <a:lstStyle/>
          <a:p>
            <a:r>
              <a:rPr lang="en-GB" sz="2000" dirty="0" err="1"/>
              <a:t>Biosimilarity</a:t>
            </a:r>
            <a:r>
              <a:rPr lang="en-GB" sz="2000" dirty="0"/>
              <a:t> Must be confirmed through Clinical Trial….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If not then the molecule can be considered as</a:t>
            </a:r>
            <a:br>
              <a:rPr lang="en-GB" sz="2000" dirty="0"/>
            </a:br>
            <a:r>
              <a:rPr lang="en-US" sz="2000" dirty="0"/>
              <a:t>Non Comparable Biologics (NCBs)</a:t>
            </a:r>
            <a:endParaRPr lang="en-GB" sz="2000" dirty="0"/>
          </a:p>
        </p:txBody>
      </p:sp>
      <p:sp>
        <p:nvSpPr>
          <p:cNvPr id="2" name="Isosceles Triangle 1"/>
          <p:cNvSpPr/>
          <p:nvPr/>
        </p:nvSpPr>
        <p:spPr>
          <a:xfrm>
            <a:off x="1642499" y="2675428"/>
            <a:ext cx="1060704" cy="914400"/>
          </a:xfrm>
          <a:prstGeom prst="triangle">
            <a:avLst/>
          </a:prstGeom>
          <a:solidFill>
            <a:srgbClr val="FF0000"/>
          </a:solidFill>
          <a:ln w="38100">
            <a:solidFill>
              <a:srgbClr val="3F9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877781" y="2692356"/>
            <a:ext cx="1060704" cy="914400"/>
          </a:xfrm>
          <a:prstGeom prst="triangle">
            <a:avLst/>
          </a:prstGeom>
          <a:solidFill>
            <a:srgbClr val="A50021"/>
          </a:solidFill>
          <a:ln w="38100">
            <a:solidFill>
              <a:srgbClr val="3F9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816600" y="2675416"/>
            <a:ext cx="1007603" cy="914400"/>
          </a:xfrm>
          <a:prstGeom prst="triangle">
            <a:avLst/>
          </a:prstGeom>
          <a:solidFill>
            <a:srgbClr val="FF5050"/>
          </a:solidFill>
          <a:ln w="28575">
            <a:solidFill>
              <a:srgbClr val="3F9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13" y="3598301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originator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7967" y="3598295"/>
            <a:ext cx="2193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Non-Comparable </a:t>
            </a:r>
          </a:p>
          <a:p>
            <a:pPr algn="ctr"/>
            <a:r>
              <a:rPr lang="en-US" sz="1600" b="1" dirty="0" err="1"/>
              <a:t>biosimilar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06699" y="3539020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Comparable </a:t>
            </a:r>
          </a:p>
          <a:p>
            <a:pPr algn="ctr"/>
            <a:r>
              <a:rPr lang="en-US" sz="1600" b="1" dirty="0" err="1"/>
              <a:t>biosimilar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748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3570001" y="968992"/>
            <a:ext cx="0" cy="280232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861487" y="347962"/>
            <a:ext cx="1656579" cy="1375604"/>
            <a:chOff x="321490" y="1550423"/>
            <a:chExt cx="1656579" cy="1375604"/>
          </a:xfrm>
        </p:grpSpPr>
        <p:sp>
          <p:nvSpPr>
            <p:cNvPr id="30" name="Rounded Rectangle 29"/>
            <p:cNvSpPr/>
            <p:nvPr/>
          </p:nvSpPr>
          <p:spPr>
            <a:xfrm>
              <a:off x="321490" y="2449062"/>
              <a:ext cx="1656579" cy="476965"/>
            </a:xfrm>
            <a:prstGeom prst="roundRect">
              <a:avLst>
                <a:gd name="adj" fmla="val 10528"/>
              </a:avLst>
            </a:prstGeom>
            <a:solidFill>
              <a:srgbClr val="FFFFFF"/>
            </a:solidFill>
            <a:ln w="12700">
              <a:solidFill>
                <a:srgbClr val="0019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/>
              <a:r>
                <a:rPr lang="en-US" sz="1000" dirty="0">
                  <a:solidFill>
                    <a:srgbClr val="001965"/>
                  </a:solidFill>
                </a:rPr>
                <a:t> 1.Pharmacokinetic &amp; Pharmacodynamics studies (BE)</a:t>
              </a:r>
            </a:p>
          </p:txBody>
        </p:sp>
        <p:pic>
          <p:nvPicPr>
            <p:cNvPr id="24" name="Picture 2" descr="C:\Users\arzr\Desktop\Picture\myring-1030x68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11" y="1550423"/>
              <a:ext cx="1393735" cy="78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228084" y="258197"/>
            <a:ext cx="1733114" cy="1514239"/>
            <a:chOff x="2240072" y="1489258"/>
            <a:chExt cx="1733114" cy="1514239"/>
          </a:xfrm>
        </p:grpSpPr>
        <p:sp>
          <p:nvSpPr>
            <p:cNvPr id="44" name="Rounded Rectangle 43"/>
            <p:cNvSpPr/>
            <p:nvPr/>
          </p:nvSpPr>
          <p:spPr>
            <a:xfrm>
              <a:off x="2240072" y="2449062"/>
              <a:ext cx="1733114" cy="554435"/>
            </a:xfrm>
            <a:prstGeom prst="roundRect">
              <a:avLst>
                <a:gd name="adj" fmla="val 10528"/>
              </a:avLst>
            </a:prstGeom>
            <a:solidFill>
              <a:srgbClr val="FFFFFF"/>
            </a:solidFill>
            <a:ln w="12700">
              <a:solidFill>
                <a:srgbClr val="0019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/>
              <a:r>
                <a:rPr lang="en-US" sz="1000" dirty="0">
                  <a:solidFill>
                    <a:srgbClr val="001965"/>
                  </a:solidFill>
                </a:rPr>
                <a:t> 2. Randomized clinical trials evaluating safety &amp; efficacy </a:t>
              </a:r>
            </a:p>
          </p:txBody>
        </p:sp>
        <p:pic>
          <p:nvPicPr>
            <p:cNvPr id="15362" name="Picture 2" descr="C:\Users\arzr\Desktop\Picture\clinicaltri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854" y="1489258"/>
              <a:ext cx="1433337" cy="871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861487" y="1979938"/>
            <a:ext cx="1656579" cy="1572954"/>
            <a:chOff x="321490" y="3114792"/>
            <a:chExt cx="1656579" cy="1572954"/>
          </a:xfrm>
        </p:grpSpPr>
        <p:sp>
          <p:nvSpPr>
            <p:cNvPr id="51" name="Rounded Rectangle 50"/>
            <p:cNvSpPr/>
            <p:nvPr/>
          </p:nvSpPr>
          <p:spPr>
            <a:xfrm>
              <a:off x="321490" y="4321986"/>
              <a:ext cx="1656579" cy="365760"/>
            </a:xfrm>
            <a:prstGeom prst="roundRect">
              <a:avLst>
                <a:gd name="adj" fmla="val 10528"/>
              </a:avLst>
            </a:prstGeom>
            <a:solidFill>
              <a:srgbClr val="FFFFFF"/>
            </a:solidFill>
            <a:ln w="12700">
              <a:solidFill>
                <a:srgbClr val="0019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/>
              <a:r>
                <a:rPr lang="en-US" sz="1000" dirty="0">
                  <a:solidFill>
                    <a:srgbClr val="001965"/>
                  </a:solidFill>
                </a:rPr>
                <a:t> 3. Immunological safety studies</a:t>
              </a:r>
            </a:p>
          </p:txBody>
        </p:sp>
        <p:pic>
          <p:nvPicPr>
            <p:cNvPr id="15363" name="Picture 3" descr="C:\Users\arzr\Desktop\Picture\immunology-based-tests-in-the-laboratory-diagnosis-of-infections-16-63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67" t="22036" r="16088" b="20378"/>
            <a:stretch/>
          </p:blipFill>
          <p:spPr bwMode="auto">
            <a:xfrm>
              <a:off x="758632" y="3114792"/>
              <a:ext cx="769917" cy="1122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161467" y="1825432"/>
            <a:ext cx="1738748" cy="1727461"/>
            <a:chOff x="2278854" y="3114792"/>
            <a:chExt cx="1738748" cy="1727461"/>
          </a:xfrm>
        </p:grpSpPr>
        <p:sp>
          <p:nvSpPr>
            <p:cNvPr id="57" name="Rounded Rectangle 56"/>
            <p:cNvSpPr/>
            <p:nvPr/>
          </p:nvSpPr>
          <p:spPr>
            <a:xfrm>
              <a:off x="2278854" y="4278619"/>
              <a:ext cx="1738748" cy="563634"/>
            </a:xfrm>
            <a:prstGeom prst="roundRect">
              <a:avLst>
                <a:gd name="adj" fmla="val 10528"/>
              </a:avLst>
            </a:prstGeom>
            <a:solidFill>
              <a:srgbClr val="FFFFFF"/>
            </a:solidFill>
            <a:ln w="12700">
              <a:solidFill>
                <a:srgbClr val="0019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/>
              <a:r>
                <a:rPr lang="en-US" sz="1000" dirty="0">
                  <a:solidFill>
                    <a:srgbClr val="001965"/>
                  </a:solidFill>
                </a:rPr>
                <a:t> 4. Insulin/IGF-1 receptor stimulation potency</a:t>
              </a:r>
            </a:p>
          </p:txBody>
        </p:sp>
        <p:pic>
          <p:nvPicPr>
            <p:cNvPr id="15364" name="Picture 4" descr="C:\Users\arzr\Desktop\Picture\glut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669"/>
            <a:stretch/>
          </p:blipFill>
          <p:spPr bwMode="auto">
            <a:xfrm>
              <a:off x="2579070" y="3114792"/>
              <a:ext cx="805575" cy="1078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963468" y="3771319"/>
            <a:ext cx="1708088" cy="1152308"/>
            <a:chOff x="5022912" y="1924885"/>
            <a:chExt cx="1708088" cy="1152308"/>
          </a:xfrm>
        </p:grpSpPr>
        <p:sp>
          <p:nvSpPr>
            <p:cNvPr id="38" name="Rounded Rectangle 37"/>
            <p:cNvSpPr/>
            <p:nvPr/>
          </p:nvSpPr>
          <p:spPr>
            <a:xfrm>
              <a:off x="5022912" y="2711433"/>
              <a:ext cx="1708088" cy="365760"/>
            </a:xfrm>
            <a:prstGeom prst="roundRect">
              <a:avLst>
                <a:gd name="adj" fmla="val 10528"/>
              </a:avLst>
            </a:prstGeom>
            <a:solidFill>
              <a:srgbClr val="FFFFFF"/>
            </a:solidFill>
            <a:ln w="12700">
              <a:solidFill>
                <a:srgbClr val="0019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/>
              <a:r>
                <a:rPr lang="en-US" sz="1000" dirty="0">
                  <a:solidFill>
                    <a:srgbClr val="001965"/>
                  </a:solidFill>
                </a:rPr>
                <a:t> 5. Toxicological studies</a:t>
              </a:r>
            </a:p>
          </p:txBody>
        </p:sp>
        <p:pic>
          <p:nvPicPr>
            <p:cNvPr id="15365" name="Picture 5" descr="C:\Users\arzr\Desktop\Picture\139_-Dead-_emoticon_emoji_face-5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223" y="1924885"/>
              <a:ext cx="727466" cy="710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438" y="935165"/>
            <a:ext cx="3149818" cy="1658373"/>
          </a:xfrm>
        </p:spPr>
        <p:txBody>
          <a:bodyPr/>
          <a:lstStyle/>
          <a:p>
            <a:pPr algn="ctr"/>
            <a:r>
              <a:rPr lang="en-US" altLang="en-US" sz="1200" dirty="0">
                <a:latin typeface="Verdana" pitchFamily="34" charset="0"/>
              </a:rPr>
              <a:t>As per US-FDA, EMEA &amp; WHO any biotech product (as Insulin) to be claimed as similar to Original Product has to pass through the following Steps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28084" y="3722866"/>
            <a:ext cx="1708088" cy="1241705"/>
            <a:chOff x="6228083" y="3722865"/>
            <a:chExt cx="1708088" cy="1241705"/>
          </a:xfrm>
        </p:grpSpPr>
        <p:sp>
          <p:nvSpPr>
            <p:cNvPr id="48" name="Rounded Rectangle 47"/>
            <p:cNvSpPr/>
            <p:nvPr/>
          </p:nvSpPr>
          <p:spPr>
            <a:xfrm>
              <a:off x="6228083" y="4598810"/>
              <a:ext cx="1708088" cy="365760"/>
            </a:xfrm>
            <a:prstGeom prst="roundRect">
              <a:avLst>
                <a:gd name="adj" fmla="val 10528"/>
              </a:avLst>
            </a:prstGeom>
            <a:solidFill>
              <a:srgbClr val="FFFFFF"/>
            </a:solidFill>
            <a:ln w="12700">
              <a:solidFill>
                <a:srgbClr val="00196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/>
              <a:r>
                <a:rPr lang="en-US" sz="1000" dirty="0">
                  <a:solidFill>
                    <a:srgbClr val="001965"/>
                  </a:solidFill>
                </a:rPr>
                <a:t>6. Impurity profile</a:t>
              </a:r>
            </a:p>
          </p:txBody>
        </p:sp>
        <p:pic>
          <p:nvPicPr>
            <p:cNvPr id="15366" name="Picture 6" descr="C:\Users\arzr\Desktop\Picture\BP0917_focus_fillfinish46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024" y="3722865"/>
              <a:ext cx="1307634" cy="80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220696" y="2261015"/>
            <a:ext cx="3193208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63519" indent="-263519" algn="ctr" eaLnBrk="0" fontAlgn="b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1965"/>
                </a:solidFill>
                <a:cs typeface="Arial" pitchFamily="34" charset="0"/>
              </a:rPr>
              <a:t>Please look and ask for the followings before prescribing an insulin</a:t>
            </a:r>
            <a:endParaRPr lang="en-US" sz="1100" dirty="0">
              <a:solidFill>
                <a:srgbClr val="001965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196945" y="2323596"/>
            <a:ext cx="8715228" cy="9474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0" tIns="0" rIns="0" bIns="0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Verdana" pitchFamily="34" charset="0"/>
              </a:rPr>
              <a:t>A single pharmacokinetic / </a:t>
            </a:r>
            <a:r>
              <a:rPr lang="en-US" altLang="en-US" sz="2000" b="1" dirty="0" err="1">
                <a:solidFill>
                  <a:srgbClr val="FFFFFF"/>
                </a:solidFill>
                <a:latin typeface="Verdana" pitchFamily="34" charset="0"/>
              </a:rPr>
              <a:t>pharmacodynamic</a:t>
            </a:r>
            <a:r>
              <a:rPr lang="en-US" altLang="en-US" sz="2000" b="1" dirty="0">
                <a:solidFill>
                  <a:srgbClr val="FFFFFF"/>
                </a:solidFill>
                <a:latin typeface="Verdana" pitchFamily="34" charset="0"/>
              </a:rPr>
              <a:t> study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Verdana" pitchFamily="34" charset="0"/>
              </a:rPr>
              <a:t>is not sufficient to prove bioequivalence</a:t>
            </a:r>
          </a:p>
        </p:txBody>
      </p:sp>
    </p:spTree>
    <p:extLst>
      <p:ext uri="{BB962C8B-B14F-4D97-AF65-F5344CB8AC3E}">
        <p14:creationId xmlns:p14="http://schemas.microsoft.com/office/powerpoint/2010/main" val="3212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9"/>
          <p:cNvSpPr>
            <a:spLocks noGrp="1"/>
          </p:cNvSpPr>
          <p:nvPr>
            <p:ph idx="1"/>
          </p:nvPr>
        </p:nvSpPr>
        <p:spPr>
          <a:xfrm>
            <a:off x="457200" y="675612"/>
            <a:ext cx="4261757" cy="344788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1400" dirty="0">
                <a:solidFill>
                  <a:srgbClr val="D52B1E"/>
                </a:solidFill>
              </a:rPr>
              <a:t>Analytical studies</a:t>
            </a:r>
            <a:r>
              <a:rPr lang="en-US" altLang="en-US" sz="1400" dirty="0"/>
              <a:t>: Demonstrate that the biological </a:t>
            </a:r>
            <a:br>
              <a:rPr lang="en-US" altLang="en-US" sz="1400" dirty="0"/>
            </a:br>
            <a:r>
              <a:rPr lang="en-US" altLang="en-US" sz="1400" dirty="0"/>
              <a:t>product is highly similar to the reference product, </a:t>
            </a:r>
            <a:br>
              <a:rPr lang="en-US" altLang="en-US" sz="1400" dirty="0"/>
            </a:br>
            <a:r>
              <a:rPr lang="en-US" altLang="en-US" sz="1400" dirty="0"/>
              <a:t>notwithstanding minor differences in clinically </a:t>
            </a:r>
            <a:br>
              <a:rPr lang="en-US" altLang="en-US" sz="1400" dirty="0"/>
            </a:br>
            <a:r>
              <a:rPr lang="en-US" altLang="en-US" sz="1400" dirty="0"/>
              <a:t>inactive components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solidFill>
                  <a:srgbClr val="D52B1E"/>
                </a:solidFill>
              </a:rPr>
              <a:t>Animal studies </a:t>
            </a:r>
            <a:r>
              <a:rPr lang="en-US" altLang="en-US" sz="1400" dirty="0"/>
              <a:t>(eg, toxicology)</a:t>
            </a:r>
          </a:p>
          <a:p>
            <a:pPr>
              <a:spcBef>
                <a:spcPct val="0"/>
              </a:spcBef>
            </a:pPr>
            <a:r>
              <a:rPr lang="en-US" altLang="en-US" sz="1400" dirty="0"/>
              <a:t>A </a:t>
            </a:r>
            <a:r>
              <a:rPr lang="en-US" altLang="en-US" sz="1400" dirty="0">
                <a:solidFill>
                  <a:srgbClr val="D52B1E"/>
                </a:solidFill>
              </a:rPr>
              <a:t>clinical study or studies </a:t>
            </a:r>
            <a:r>
              <a:rPr lang="en-US" altLang="en-US" sz="1400" dirty="0"/>
              <a:t>(including the </a:t>
            </a:r>
            <a:br>
              <a:rPr lang="en-US" altLang="en-US" sz="1400" dirty="0"/>
            </a:br>
            <a:r>
              <a:rPr lang="en-US" altLang="en-US" sz="1400" dirty="0"/>
              <a:t>assessment of immunogenicity and </a:t>
            </a:r>
            <a:br>
              <a:rPr lang="en-US" altLang="en-US" sz="1400" dirty="0"/>
            </a:br>
            <a:r>
              <a:rPr lang="en-US" altLang="en-US" sz="1400" dirty="0"/>
              <a:t>PK or PD): Demonstrate safety, purity, </a:t>
            </a:r>
            <a:br>
              <a:rPr lang="en-US" altLang="en-US" sz="1400" dirty="0"/>
            </a:br>
            <a:r>
              <a:rPr lang="en-US" altLang="en-US" sz="1400" dirty="0"/>
              <a:t>and potency in one or more appropriate </a:t>
            </a:r>
            <a:br>
              <a:rPr lang="en-US" altLang="en-US" sz="1400" dirty="0"/>
            </a:br>
            <a:r>
              <a:rPr lang="en-US" altLang="en-US" sz="1400" dirty="0"/>
              <a:t>conditions of use for which reference </a:t>
            </a:r>
            <a:br>
              <a:rPr lang="en-US" altLang="en-US" sz="1400" dirty="0"/>
            </a:br>
            <a:r>
              <a:rPr lang="en-US" altLang="en-US" sz="1400" dirty="0"/>
              <a:t>product is licensed/intended to be </a:t>
            </a:r>
            <a:br>
              <a:rPr lang="en-US" altLang="en-US" sz="1400" dirty="0"/>
            </a:br>
            <a:r>
              <a:rPr lang="en-US" altLang="en-US" sz="1400" dirty="0"/>
              <a:t>used, for which licensure is sought </a:t>
            </a:r>
            <a:br>
              <a:rPr lang="en-US" altLang="en-US" sz="1400" dirty="0"/>
            </a:br>
            <a:r>
              <a:rPr lang="en-US" altLang="en-US" sz="1400" dirty="0"/>
              <a:t>for the biological product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4001" y="4662765"/>
            <a:ext cx="8182800" cy="231949"/>
          </a:xfrm>
        </p:spPr>
        <p:txBody>
          <a:bodyPr/>
          <a:lstStyle/>
          <a:p>
            <a:pPr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altLang="en-US" dirty="0"/>
              <a:t>Guidance for industry: Scientific considerations in demonstrating biosimilarity to a reference product. 2012. http://www.fda.gov/downloads/drugs/guidancecomplianceregulatoryinformation/guidances/ucm291134.pdf</a:t>
            </a:r>
          </a:p>
          <a:p>
            <a:pPr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altLang="en-US" dirty="0"/>
              <a:t>Guideline on similar biological medicinal products containing biotechnology-derived proteins as active substance: non-clinical and clinical issues. http://www.ema.europa.eu/docs/en_GB/document_library/Scientific_guideline/2013/06/WC500144124.pdf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28109" y="124367"/>
            <a:ext cx="8229600" cy="432707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tx1"/>
                </a:solidFill>
              </a:rPr>
              <a:t>Biosimilars Development Program</a:t>
            </a:r>
            <a:r>
              <a:rPr lang="en-US" altLang="en-US" sz="2000" b="1" baseline="30000" dirty="0">
                <a:solidFill>
                  <a:schemeClr val="tx1"/>
                </a:solidFill>
              </a:rPr>
              <a:t>1,2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4807498" y="951580"/>
            <a:ext cx="4261104" cy="30861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5102839" y="3697179"/>
            <a:ext cx="3670422" cy="338554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p3d>
            <a:bevelT w="63500" h="25400"/>
          </a:sp3d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Physicochemical Characterization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5401594" y="3276011"/>
            <a:ext cx="3072912" cy="338554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p3d>
            <a:bevelT w="63500" h="25400"/>
          </a:sp3d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Biological Characterization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5913746" y="2780593"/>
            <a:ext cx="2048608" cy="338554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p3d>
            <a:bevelT w="63500" h="25400"/>
          </a:sp3d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Nonclinical</a:t>
            </a:r>
          </a:p>
        </p:txBody>
      </p:sp>
      <p:sp>
        <p:nvSpPr>
          <p:cNvPr id="20" name="TextBox 7"/>
          <p:cNvSpPr txBox="1"/>
          <p:nvPr/>
        </p:nvSpPr>
        <p:spPr>
          <a:xfrm>
            <a:off x="6212503" y="2122835"/>
            <a:ext cx="1451097" cy="58477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p3d>
            <a:bevelT w="63500" h="25400"/>
          </a:sp3d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PK/PD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(Phase 1)</a:t>
            </a:r>
          </a:p>
        </p:txBody>
      </p:sp>
      <p:sp>
        <p:nvSpPr>
          <p:cNvPr id="21" name="TextBox 8"/>
          <p:cNvSpPr txBox="1"/>
          <p:nvPr/>
        </p:nvSpPr>
        <p:spPr>
          <a:xfrm>
            <a:off x="6295204" y="1501547"/>
            <a:ext cx="1285692" cy="58477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p3d>
            <a:bevelT w="63500" h="25400"/>
          </a:sp3d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CTs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(Phase 3)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56855" y="2117100"/>
            <a:ext cx="1527175" cy="1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5715000" y="2723354"/>
            <a:ext cx="2446867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>
            <a:off x="5401594" y="3219185"/>
            <a:ext cx="3072912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>
            <a:off x="5020733" y="3700858"/>
            <a:ext cx="3835400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9" y="675612"/>
            <a:ext cx="3853391" cy="3934663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 bwMode="auto">
          <a:xfrm rot="18599943">
            <a:off x="1015899" y="2269078"/>
            <a:ext cx="2622900" cy="87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90" tIns="45697" rIns="91390" bIns="45697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dirty="0">
                <a:solidFill>
                  <a:schemeClr val="tx1"/>
                </a:solidFill>
              </a:rPr>
              <a:t>Framework for approval by health authorities</a:t>
            </a:r>
          </a:p>
        </p:txBody>
      </p:sp>
    </p:spTree>
    <p:extLst>
      <p:ext uri="{BB962C8B-B14F-4D97-AF65-F5344CB8AC3E}">
        <p14:creationId xmlns:p14="http://schemas.microsoft.com/office/powerpoint/2010/main" val="3805496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90" y="1323479"/>
            <a:ext cx="3741852" cy="2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NCBs: </a:t>
            </a:r>
            <a:r>
              <a:rPr lang="en-US" dirty="0"/>
              <a:t>opportunities and challenges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54256" y="2386019"/>
            <a:ext cx="2189163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1965"/>
                </a:solidFill>
              </a:rPr>
              <a:t>Cost savings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1965"/>
                </a:solidFill>
              </a:rPr>
              <a:t>Improved access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43420" y="2386015"/>
            <a:ext cx="2426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1965"/>
                </a:solidFill>
              </a:rPr>
              <a:t>The potential challenges</a:t>
            </a:r>
          </a:p>
        </p:txBody>
      </p:sp>
    </p:spTree>
    <p:extLst>
      <p:ext uri="{BB962C8B-B14F-4D97-AF65-F5344CB8AC3E}">
        <p14:creationId xmlns:p14="http://schemas.microsoft.com/office/powerpoint/2010/main" val="1411116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43420" y="2386015"/>
            <a:ext cx="2426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The potential drawbacks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90" y="1323479"/>
            <a:ext cx="3741852" cy="2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43413" y="1167068"/>
            <a:ext cx="4255200" cy="3116180"/>
          </a:xfrm>
          <a:solidFill>
            <a:srgbClr val="FFFFFF">
              <a:alpha val="80000"/>
            </a:srgb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Initial payer perspective: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NCBs will generate 30% to 40% savings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Recent payers anticipation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 NCB will come in between 10% to 20% less than the cost of the branded manufacturer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Due to the complexity of bringing NCB to market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 Europe, </a:t>
            </a:r>
            <a:r>
              <a:rPr lang="en-US" dirty="0" err="1"/>
              <a:t>biosimilars</a:t>
            </a:r>
            <a:r>
              <a:rPr lang="en-US" dirty="0"/>
              <a:t> have often been just a 10% discount from the brand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NCBs: </a:t>
            </a:r>
            <a:r>
              <a:rPr lang="en-US" dirty="0"/>
              <a:t>opportunities and challenges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54256" y="2386019"/>
            <a:ext cx="2189163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1965"/>
                </a:solidFill>
              </a:rPr>
              <a:t>Cost savings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1965"/>
                </a:solidFill>
              </a:rPr>
              <a:t>Improved access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1389" y="4246650"/>
            <a:ext cx="733917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15995" bIns="0" anchor="b"/>
          <a:lstStyle/>
          <a:p>
            <a:pPr>
              <a:spcAft>
                <a:spcPct val="0"/>
              </a:spcAft>
              <a:buClr>
                <a:schemeClr val="accent1"/>
              </a:buClr>
            </a:pPr>
            <a:r>
              <a:rPr lang="en-US" sz="1000" dirty="0">
                <a:solidFill>
                  <a:srgbClr val="002060"/>
                </a:solidFill>
                <a:latin typeface="Verdana" pitchFamily="34" charset="0"/>
              </a:rPr>
              <a:t>P&amp;T</a:t>
            </a:r>
            <a:r>
              <a:rPr lang="en-US" sz="1000" baseline="30000" dirty="0">
                <a:solidFill>
                  <a:srgbClr val="002060"/>
                </a:solidFill>
                <a:latin typeface="Verdana" pitchFamily="34" charset="0"/>
              </a:rPr>
              <a:t>®</a:t>
            </a:r>
            <a:r>
              <a:rPr lang="en-US" sz="1000" dirty="0">
                <a:solidFill>
                  <a:srgbClr val="002060"/>
                </a:solidFill>
                <a:latin typeface="Verdana" pitchFamily="34" charset="0"/>
              </a:rPr>
              <a:t>. 2016;41(6):366–375.</a:t>
            </a:r>
          </a:p>
          <a:p>
            <a:pPr>
              <a:spcAft>
                <a:spcPct val="0"/>
              </a:spcAft>
              <a:buClr>
                <a:schemeClr val="accent1"/>
              </a:buClr>
            </a:pPr>
            <a:r>
              <a:rPr lang="en-US" sz="1000" i="1" dirty="0">
                <a:solidFill>
                  <a:srgbClr val="002060"/>
                </a:solidFill>
                <a:latin typeface="Verdana" pitchFamily="34" charset="0"/>
              </a:rPr>
              <a:t>Am J </a:t>
            </a:r>
            <a:r>
              <a:rPr lang="en-US" sz="1000" i="1" dirty="0" err="1">
                <a:solidFill>
                  <a:srgbClr val="002060"/>
                </a:solidFill>
                <a:latin typeface="Verdana" pitchFamily="34" charset="0"/>
              </a:rPr>
              <a:t>Manag</a:t>
            </a:r>
            <a:r>
              <a:rPr lang="en-US" sz="1000" i="1" dirty="0">
                <a:solidFill>
                  <a:srgbClr val="002060"/>
                </a:solidFill>
                <a:latin typeface="Verdana" pitchFamily="34" charset="0"/>
              </a:rPr>
              <a:t> Care</a:t>
            </a:r>
            <a:r>
              <a:rPr lang="en-US" sz="1000" dirty="0">
                <a:solidFill>
                  <a:srgbClr val="002060"/>
                </a:solidFill>
                <a:latin typeface="Verdana" pitchFamily="34" charset="0"/>
              </a:rPr>
              <a:t> 2015;21:S331–S340.</a:t>
            </a:r>
          </a:p>
          <a:p>
            <a:pPr>
              <a:spcAft>
                <a:spcPct val="0"/>
              </a:spcAft>
              <a:buClr>
                <a:schemeClr val="accent1"/>
              </a:buClr>
            </a:pPr>
            <a:r>
              <a:rPr lang="en-US" sz="1000" i="1" dirty="0" err="1">
                <a:solidFill>
                  <a:srgbClr val="002060"/>
                </a:solidFill>
                <a:latin typeface="Verdana" pitchFamily="34" charset="0"/>
              </a:rPr>
              <a:t>Haemophilia</a:t>
            </a:r>
            <a:r>
              <a:rPr lang="en-US" sz="1000" dirty="0">
                <a:solidFill>
                  <a:srgbClr val="002060"/>
                </a:solidFill>
                <a:latin typeface="Verdana" pitchFamily="34" charset="0"/>
              </a:rPr>
              <a:t> 2014;20(</a:t>
            </a:r>
            <a:r>
              <a:rPr lang="en-US" sz="1000" dirty="0" err="1">
                <a:solidFill>
                  <a:srgbClr val="002060"/>
                </a:solidFill>
                <a:latin typeface="Verdana" pitchFamily="34" charset="0"/>
              </a:rPr>
              <a:t>Suppl</a:t>
            </a:r>
            <a:r>
              <a:rPr lang="en-US" sz="1000" dirty="0">
                <a:solidFill>
                  <a:srgbClr val="002060"/>
                </a:solidFill>
                <a:latin typeface="Verdana" pitchFamily="34" charset="0"/>
              </a:rPr>
              <a:t> 4):29–35.</a:t>
            </a:r>
          </a:p>
        </p:txBody>
      </p:sp>
    </p:spTree>
    <p:extLst>
      <p:ext uri="{BB962C8B-B14F-4D97-AF65-F5344CB8AC3E}">
        <p14:creationId xmlns:p14="http://schemas.microsoft.com/office/powerpoint/2010/main" val="3955812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90" y="1323479"/>
            <a:ext cx="3741852" cy="2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NCBs: </a:t>
            </a:r>
            <a:r>
              <a:rPr lang="en-US" dirty="0"/>
              <a:t>opportunities and challenges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54256" y="2386019"/>
            <a:ext cx="2189163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Cost savings</a:t>
            </a:r>
          </a:p>
          <a:p>
            <a:pPr algn="ctr" eaLnBrk="1" hangingPunct="1"/>
            <a:r>
              <a:rPr lang="en-US" altLang="en-US" sz="1600" b="1" dirty="0"/>
              <a:t>Improved access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54251" y="1323480"/>
            <a:ext cx="2129590" cy="2757988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79885" y="1770466"/>
            <a:ext cx="2903956" cy="198515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0" tIns="0" rIns="215995" bIns="0" rtlCol="0">
            <a:normAutofit/>
          </a:bodyPr>
          <a:lstStyle/>
          <a:p>
            <a:pPr marL="265106" indent="-265106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Efficacy</a:t>
            </a:r>
          </a:p>
          <a:p>
            <a:pPr marL="265106" indent="-265106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Safety</a:t>
            </a:r>
          </a:p>
          <a:p>
            <a:pPr marL="265106" indent="-265106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Immunogenicity</a:t>
            </a:r>
          </a:p>
          <a:p>
            <a:pPr marL="265106" indent="-265106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Interchangeability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317508" y="4268018"/>
            <a:ext cx="7872413" cy="55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15995" bIns="0" anchor="b"/>
          <a:lstStyle>
            <a:defPPr>
              <a:defRPr lang="en-US"/>
            </a:defPPr>
            <a:lvl1pPr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000">
                <a:solidFill>
                  <a:srgbClr val="82786F"/>
                </a:solidFill>
                <a:latin typeface="Verdana" pitchFamily="34" charset="0"/>
              </a:defRPr>
            </a:lvl1pPr>
            <a:lvl2pPr marL="263525" indent="-2698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</a:defRPr>
            </a:lvl2pPr>
            <a:lvl3pPr marL="534988" indent="-269875">
              <a:spcBef>
                <a:spcPts val="300"/>
              </a:spcBef>
              <a:spcAft>
                <a:spcPts val="300"/>
              </a:spcAft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806450" indent="-176213">
              <a:spcBef>
                <a:spcPts val="300"/>
              </a:spcBef>
              <a:spcAft>
                <a:spcPts val="300"/>
              </a:spcAft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</a:defRPr>
            </a:lvl4pPr>
            <a:lvl5pPr marL="1071563" indent="-182563">
              <a:spcBef>
                <a:spcPts val="300"/>
              </a:spcBef>
              <a:spcAft>
                <a:spcPts val="30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5pPr>
            <a:lvl6pPr marL="1528763" indent="-182563" defTabSz="6858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6pPr>
            <a:lvl7pPr marL="1985963" indent="-182563" defTabSz="6858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7pPr>
            <a:lvl8pPr marL="2443163" indent="-182563" defTabSz="6858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8pPr>
            <a:lvl9pPr marL="2900363" indent="-182563" defTabSz="6858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i="1" dirty="0">
                <a:solidFill>
                  <a:srgbClr val="002060"/>
                </a:solidFill>
              </a:rPr>
              <a:t>J </a:t>
            </a:r>
            <a:r>
              <a:rPr lang="en-US" i="1" dirty="0" err="1">
                <a:solidFill>
                  <a:srgbClr val="002060"/>
                </a:solidFill>
              </a:rPr>
              <a:t>Oncol</a:t>
            </a:r>
            <a:r>
              <a:rPr lang="en-US" i="1" dirty="0">
                <a:solidFill>
                  <a:srgbClr val="002060"/>
                </a:solidFill>
              </a:rPr>
              <a:t> Pharm Practice </a:t>
            </a:r>
            <a:r>
              <a:rPr lang="en-US" dirty="0">
                <a:solidFill>
                  <a:srgbClr val="002060"/>
                </a:solidFill>
              </a:rPr>
              <a:t>2016;22(4):618–624.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Whitmore M. 2016. </a:t>
            </a:r>
            <a:r>
              <a:rPr lang="en-US" i="1" dirty="0">
                <a:solidFill>
                  <a:srgbClr val="002060"/>
                </a:solidFill>
              </a:rPr>
              <a:t>Future </a:t>
            </a:r>
            <a:r>
              <a:rPr lang="en-US" i="1" dirty="0" err="1">
                <a:solidFill>
                  <a:srgbClr val="002060"/>
                </a:solidFill>
              </a:rPr>
              <a:t>Bisomilars</a:t>
            </a:r>
            <a:r>
              <a:rPr lang="en-US" i="1" dirty="0">
                <a:solidFill>
                  <a:srgbClr val="002060"/>
                </a:solidFill>
              </a:rPr>
              <a:t>: Pros and Cons</a:t>
            </a:r>
            <a:r>
              <a:rPr lang="en-US" dirty="0">
                <a:solidFill>
                  <a:srgbClr val="002060"/>
                </a:solidFill>
              </a:rPr>
              <a:t>. Available at: </a:t>
            </a:r>
            <a:r>
              <a:rPr lang="en-US" altLang="en-US" dirty="0">
                <a:solidFill>
                  <a:srgbClr val="002060"/>
                </a:solidFill>
                <a:hlinkClick r:id="rId4"/>
              </a:rPr>
              <a:t>http://www.hemophiliafed.org/news-stories/2016/01/future-bisomilars-pros-and-cons/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43420" y="2386015"/>
            <a:ext cx="2426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1965"/>
                </a:solidFill>
              </a:rPr>
              <a:t>The potential challenges</a:t>
            </a:r>
          </a:p>
        </p:txBody>
      </p:sp>
    </p:spTree>
    <p:extLst>
      <p:ext uri="{BB962C8B-B14F-4D97-AF65-F5344CB8AC3E}">
        <p14:creationId xmlns:p14="http://schemas.microsoft.com/office/powerpoint/2010/main" val="1803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4001" y="4481223"/>
            <a:ext cx="8182800" cy="231949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baseline="30000" dirty="0"/>
              <a:t>a</a:t>
            </a:r>
            <a:r>
              <a:rPr lang="en-US" altLang="en-US" dirty="0"/>
              <a:t>Efficacy/safety trial needed unless biosimilarity convincingly demonstrated by nonclinical, pharmacology, and immunogenicity studies</a:t>
            </a:r>
          </a:p>
        </p:txBody>
      </p:sp>
      <p:sp>
        <p:nvSpPr>
          <p:cNvPr id="2150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4000" y="4765992"/>
            <a:ext cx="8182800" cy="24949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dirty="0"/>
              <a:t>Guidance for Industry. Scientific considerations in demonstrating biosimilarity to a reference product. </a:t>
            </a:r>
            <a:r>
              <a:rPr lang="en-US" altLang="en-US" dirty="0"/>
              <a:t>http://www.fda.gov/downloads/Drugs/GuidanceComplianceRegulatoryInformation/Guidances/UCM291128.pdf</a:t>
            </a:r>
            <a:endParaRPr lang="en-GB" altLang="en-US" dirty="0"/>
          </a:p>
          <a:p>
            <a:pPr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dirty="0"/>
              <a:t>Guideline on similar biological medicinal products containing biotechnology-derived proteins as active substance: non-clinical and clinical issues. </a:t>
            </a:r>
            <a:r>
              <a:rPr lang="en-GB" altLang="en-US" dirty="0"/>
              <a:t>http://www.ema.europa.eu/docs/en_GB/document_library/Scientific_guideline/2013/06/WC500144124.pdf</a:t>
            </a:r>
            <a:endParaRPr lang="en-US" altLang="en-US" dirty="0"/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266700" y="0"/>
            <a:ext cx="9753600" cy="1028700"/>
          </a:xfrm>
        </p:spPr>
        <p:txBody>
          <a:bodyPr/>
          <a:lstStyle/>
          <a:p>
            <a:r>
              <a:rPr lang="en-GB" altLang="en-US" b="1" dirty="0">
                <a:solidFill>
                  <a:schemeClr val="tx1"/>
                </a:solidFill>
              </a:rPr>
              <a:t>Overview of Regulatory Requirements for Biosimilarity</a:t>
            </a:r>
            <a:r>
              <a:rPr lang="en-GB" altLang="en-US" b="1" baseline="30000" dirty="0">
                <a:solidFill>
                  <a:schemeClr val="tx1"/>
                </a:solidFill>
              </a:rPr>
              <a:t>1,2</a:t>
            </a:r>
          </a:p>
        </p:txBody>
      </p: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280989" y="3522773"/>
            <a:ext cx="8448675" cy="783193"/>
            <a:chOff x="280988" y="4493783"/>
            <a:chExt cx="8448675" cy="104255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280988" y="4493783"/>
              <a:ext cx="7291387" cy="10425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Head-to-head clinical trial(s) to detect relevant differences in efficacy or drug-related safety</a:t>
              </a:r>
              <a:r>
                <a:rPr kumimoji="0" lang="en-US" alt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7716838" y="4651323"/>
              <a:ext cx="1012825" cy="757586"/>
            </a:xfrm>
            <a:prstGeom prst="roundRect">
              <a:avLst/>
            </a:prstGeom>
            <a:solidFill>
              <a:srgbClr val="F3F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itchFamily="2" charset="2"/>
                </a:rPr>
                <a:t></a:t>
              </a:r>
              <a:endPara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grpSp>
        <p:nvGrpSpPr>
          <p:cNvPr id="21510" name="Group 13"/>
          <p:cNvGrpSpPr>
            <a:grpSpLocks/>
          </p:cNvGrpSpPr>
          <p:nvPr/>
        </p:nvGrpSpPr>
        <p:grpSpPr bwMode="auto">
          <a:xfrm>
            <a:off x="280989" y="3006301"/>
            <a:ext cx="8448675" cy="567929"/>
            <a:chOff x="280988" y="3867413"/>
            <a:chExt cx="8448675" cy="75763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280988" y="3946990"/>
              <a:ext cx="7291387" cy="59053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 clinically meaningful differences in immunogenicity 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7716838" y="3867413"/>
              <a:ext cx="1012825" cy="757630"/>
            </a:xfrm>
            <a:prstGeom prst="roundRect">
              <a:avLst/>
            </a:prstGeom>
            <a:solidFill>
              <a:srgbClr val="F3F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itchFamily="2" charset="2"/>
                </a:rPr>
                <a:t></a:t>
              </a:r>
              <a:endPara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grpSp>
        <p:nvGrpSpPr>
          <p:cNvPr id="21511" name="Group 11"/>
          <p:cNvGrpSpPr>
            <a:grpSpLocks/>
          </p:cNvGrpSpPr>
          <p:nvPr/>
        </p:nvGrpSpPr>
        <p:grpSpPr bwMode="auto">
          <a:xfrm>
            <a:off x="280989" y="2249209"/>
            <a:ext cx="8448675" cy="783193"/>
            <a:chOff x="280988" y="2561140"/>
            <a:chExt cx="8448675" cy="104535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80988" y="2561140"/>
              <a:ext cx="7291387" cy="10453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Similarity demonstrated in clinical trials designed to assess PK and PD against standard acceptance limits</a:t>
              </a: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7716838" y="2686526"/>
              <a:ext cx="1012825" cy="756441"/>
            </a:xfrm>
            <a:prstGeom prst="roundRect">
              <a:avLst/>
            </a:prstGeom>
            <a:solidFill>
              <a:srgbClr val="F3F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itchFamily="2" charset="2"/>
                </a:rPr>
                <a:t></a:t>
              </a:r>
              <a:endPara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280989" y="1475820"/>
            <a:ext cx="8448675" cy="783193"/>
            <a:chOff x="280988" y="1404515"/>
            <a:chExt cx="8448675" cy="1042992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280988" y="1404515"/>
              <a:ext cx="7291387" cy="104299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Similarity demonstrated in preclinical in vitro and </a:t>
              </a:r>
              <a:b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 vivo PD and toxicology studies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7716838" y="1530409"/>
              <a:ext cx="1012825" cy="756322"/>
            </a:xfrm>
            <a:prstGeom prst="roundRect">
              <a:avLst/>
            </a:prstGeom>
            <a:solidFill>
              <a:srgbClr val="F3F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itchFamily="2" charset="2"/>
                </a:rPr>
                <a:t></a:t>
              </a:r>
              <a:endPara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0989" y="837523"/>
            <a:ext cx="8685211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following are required from a biosimilar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(regulatory requirements common to the US and EU):</a:t>
            </a:r>
          </a:p>
        </p:txBody>
      </p:sp>
    </p:spTree>
    <p:extLst>
      <p:ext uri="{BB962C8B-B14F-4D97-AF65-F5344CB8AC3E}">
        <p14:creationId xmlns:p14="http://schemas.microsoft.com/office/powerpoint/2010/main" val="30303431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317502" y="1251905"/>
            <a:ext cx="8509000" cy="2955925"/>
          </a:xfrm>
        </p:spPr>
        <p:txBody>
          <a:bodyPr/>
          <a:lstStyle/>
          <a:p>
            <a:pPr eaLnBrk="1" hangingPunct="1"/>
            <a:r>
              <a:rPr lang="en-US" altLang="en-US" dirty="0"/>
              <a:t>Unlike generic formulations of chemically </a:t>
            </a:r>
            <a:r>
              <a:rPr lang="en-US" altLang="en-US" dirty="0" err="1"/>
              <a:t>synthesised</a:t>
            </a:r>
            <a:r>
              <a:rPr lang="en-US" altLang="en-US" dirty="0"/>
              <a:t> drugs, it is not possible to make an identical copy of a biologic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Potential challenges of NCBs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17508" y="4636142"/>
            <a:ext cx="7872413" cy="2301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002060"/>
                </a:solidFill>
              </a:rPr>
              <a:t>Hermans</a:t>
            </a:r>
            <a:r>
              <a:rPr lang="en-US" dirty="0">
                <a:solidFill>
                  <a:srgbClr val="002060"/>
                </a:solidFill>
              </a:rPr>
              <a:t> C. Podcast at WFH 2014. Available at: 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http://wfh.multilearning.com/wfh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7347" y="2014538"/>
            <a:ext cx="4029075" cy="2316162"/>
            <a:chOff x="410818" y="2014331"/>
            <a:chExt cx="4028660" cy="2317038"/>
          </a:xfrm>
        </p:grpSpPr>
        <p:sp>
          <p:nvSpPr>
            <p:cNvPr id="5" name="Rounded Rectangle 4"/>
            <p:cNvSpPr/>
            <p:nvPr/>
          </p:nvSpPr>
          <p:spPr>
            <a:xfrm>
              <a:off x="410818" y="2014331"/>
              <a:ext cx="4028660" cy="2317038"/>
            </a:xfrm>
            <a:prstGeom prst="roundRect">
              <a:avLst/>
            </a:prstGeom>
            <a:noFill/>
            <a:ln w="28575">
              <a:solidFill>
                <a:srgbClr val="0019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5587" y="2119146"/>
              <a:ext cx="3339756" cy="6465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1965"/>
                  </a:solidFill>
                </a:rPr>
                <a:t>Chemically-</a:t>
              </a:r>
              <a:r>
                <a:rPr lang="en-US" b="1" dirty="0" err="1">
                  <a:solidFill>
                    <a:srgbClr val="001965"/>
                  </a:solidFill>
                </a:rPr>
                <a:t>synthesised</a:t>
              </a:r>
              <a:r>
                <a:rPr lang="en-US" b="1" dirty="0">
                  <a:solidFill>
                    <a:srgbClr val="001965"/>
                  </a:solidFill>
                </a:rPr>
                <a:t> generic</a:t>
              </a:r>
            </a:p>
          </p:txBody>
        </p:sp>
        <p:pic>
          <p:nvPicPr>
            <p:cNvPr id="1639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952" y="2525028"/>
              <a:ext cx="1883091" cy="566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550082" y="3333266"/>
              <a:ext cx="3889395" cy="90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5738" indent="-185738">
                <a:defRPr sz="13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altLang="en-US" sz="1200" dirty="0">
                  <a:solidFill>
                    <a:srgbClr val="001965"/>
                  </a:solidFill>
                </a:rPr>
                <a:t>Simple process: mixing well-</a:t>
              </a:r>
              <a:r>
                <a:rPr lang="en-US" altLang="en-US" sz="1200" dirty="0" err="1">
                  <a:solidFill>
                    <a:srgbClr val="001965"/>
                  </a:solidFill>
                </a:rPr>
                <a:t>characterised</a:t>
              </a:r>
              <a:r>
                <a:rPr lang="en-US" altLang="en-US" sz="1200" dirty="0">
                  <a:solidFill>
                    <a:srgbClr val="001965"/>
                  </a:solidFill>
                </a:rPr>
                <a:t> chemicals and reagents in a series of controlled and predictable chemical reactions</a:t>
              </a:r>
            </a:p>
            <a:p>
              <a:pPr>
                <a:spcBef>
                  <a:spcPts val="600"/>
                </a:spcBef>
                <a:buFont typeface="Arial" charset="0"/>
                <a:buChar char="•"/>
              </a:pPr>
              <a:r>
                <a:rPr lang="en-US" altLang="en-US" sz="1200" dirty="0">
                  <a:solidFill>
                    <a:srgbClr val="001965"/>
                  </a:solidFill>
                </a:rPr>
                <a:t>Single, homogeneous end product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790766" y="2022160"/>
            <a:ext cx="4027487" cy="2316162"/>
            <a:chOff x="4744277" y="2014331"/>
            <a:chExt cx="4028660" cy="2317038"/>
          </a:xfrm>
        </p:grpSpPr>
        <p:sp>
          <p:nvSpPr>
            <p:cNvPr id="9" name="Rounded Rectangle 8"/>
            <p:cNvSpPr/>
            <p:nvPr/>
          </p:nvSpPr>
          <p:spPr>
            <a:xfrm>
              <a:off x="4744277" y="2014331"/>
              <a:ext cx="4028660" cy="2317038"/>
            </a:xfrm>
            <a:prstGeom prst="roundRect">
              <a:avLst/>
            </a:prstGeom>
            <a:solidFill>
              <a:schemeClr val="accent2">
                <a:lumMod val="75000"/>
                <a:lumOff val="25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9166" y="2119146"/>
              <a:ext cx="3339484" cy="3694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Follow-on biologic</a:t>
              </a:r>
            </a:p>
          </p:txBody>
        </p:sp>
        <p:sp>
          <p:nvSpPr>
            <p:cNvPr id="16393" name="TextBox 11"/>
            <p:cNvSpPr txBox="1">
              <a:spLocks noChangeArrowheads="1"/>
            </p:cNvSpPr>
            <p:nvPr/>
          </p:nvSpPr>
          <p:spPr bwMode="auto">
            <a:xfrm>
              <a:off x="4883541" y="3346518"/>
              <a:ext cx="3889395" cy="90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5738" indent="-185738">
                <a:defRPr sz="13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altLang="en-US" sz="1200" dirty="0">
                  <a:solidFill>
                    <a:schemeClr val="bg1"/>
                  </a:solidFill>
                </a:rPr>
                <a:t>Complex process: harvesting of substances produced by constructed cells</a:t>
              </a:r>
            </a:p>
            <a:p>
              <a:pPr>
                <a:spcBef>
                  <a:spcPts val="600"/>
                </a:spcBef>
                <a:buFont typeface="Arial" charset="0"/>
                <a:buChar char="•"/>
              </a:pPr>
              <a:r>
                <a:rPr lang="en-US" altLang="en-US" sz="1200" dirty="0">
                  <a:solidFill>
                    <a:schemeClr val="bg1"/>
                  </a:solidFill>
                </a:rPr>
                <a:t>Inherent heterogeneity as a result of complex manufacturing process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94805" y="2245536"/>
              <a:ext cx="866866" cy="12152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15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6800" y="964199"/>
            <a:ext cx="8510400" cy="2955789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Minor changes in manufacturing process may result in the following differences between NCB and reference medicine</a:t>
            </a:r>
            <a:r>
              <a:rPr lang="en-US" sz="2100" baseline="30000" dirty="0"/>
              <a:t>1</a:t>
            </a:r>
            <a:r>
              <a:rPr lang="en-US" sz="2100" dirty="0"/>
              <a:t>:</a:t>
            </a:r>
          </a:p>
          <a:p>
            <a:pPr marL="0" indent="0">
              <a:buNone/>
            </a:pPr>
            <a:endParaRPr lang="en-US" sz="900" dirty="0"/>
          </a:p>
          <a:p>
            <a:pPr lvl="1"/>
            <a:r>
              <a:rPr lang="en-US" sz="1500" dirty="0"/>
              <a:t>Variations in secondary and tertiary structure even though primary amino acid sequence may be similar</a:t>
            </a:r>
          </a:p>
          <a:p>
            <a:pPr marL="404802" lvl="1" indent="0">
              <a:buNone/>
            </a:pPr>
            <a:endParaRPr lang="en-US" sz="700" dirty="0"/>
          </a:p>
          <a:p>
            <a:pPr lvl="1"/>
            <a:r>
              <a:rPr lang="en-US" sz="1500" dirty="0"/>
              <a:t>Different product related substances/impurities and process related impurities</a:t>
            </a:r>
          </a:p>
          <a:p>
            <a:pPr marL="404802" lvl="1" indent="0">
              <a:buNone/>
            </a:pPr>
            <a:endParaRPr lang="en-US" sz="500" dirty="0"/>
          </a:p>
          <a:p>
            <a:pPr lvl="1"/>
            <a:r>
              <a:rPr lang="en-US" sz="1500" dirty="0"/>
              <a:t>Altered immunogenicity profile </a:t>
            </a:r>
          </a:p>
          <a:p>
            <a:pPr marL="404802" lvl="1" indent="0">
              <a:buNone/>
            </a:pPr>
            <a:endParaRPr lang="en-US" sz="500" dirty="0"/>
          </a:p>
          <a:p>
            <a:pPr lvl="1"/>
            <a:r>
              <a:rPr lang="en-US" sz="1500" dirty="0"/>
              <a:t>Variations in PK and PD profile</a:t>
            </a:r>
          </a:p>
          <a:p>
            <a:pPr marL="404802" lvl="1" indent="0">
              <a:buNone/>
            </a:pPr>
            <a:endParaRPr lang="en-US" sz="500" dirty="0"/>
          </a:p>
          <a:p>
            <a:pPr marL="404802" lvl="1" indent="0">
              <a:buNone/>
            </a:pPr>
            <a:endParaRPr lang="en-US" sz="200" dirty="0"/>
          </a:p>
          <a:p>
            <a:pPr lvl="1"/>
            <a:r>
              <a:rPr lang="en-US" sz="1500" dirty="0"/>
              <a:t>Differences in storage stability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manufacturing changes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596" y="4888173"/>
            <a:ext cx="8046720" cy="23083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900" dirty="0"/>
              <a:t> Heinemann L et al. J Diabetes </a:t>
            </a:r>
            <a:r>
              <a:rPr lang="en-US" sz="900" dirty="0" err="1"/>
              <a:t>Sci</a:t>
            </a:r>
            <a:r>
              <a:rPr lang="en-US" sz="900" dirty="0"/>
              <a:t> Technol. 2014 ;8(1):6-13.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9699" y="2467167"/>
            <a:ext cx="7675213" cy="646329"/>
          </a:xfrm>
          <a:prstGeom prst="rect">
            <a:avLst/>
          </a:prstGeom>
          <a:solidFill>
            <a:srgbClr val="7030A0"/>
          </a:solidFill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Minor variations in manufacturing process can have an impact on quality, safety and efficacy of end product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724" y="4715748"/>
            <a:ext cx="4572000" cy="230832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r>
              <a:rPr lang="en-US" sz="900" dirty="0"/>
              <a:t>PK, pharmacokinetics; PD, pharmacodynamics</a:t>
            </a:r>
          </a:p>
        </p:txBody>
      </p:sp>
    </p:spTree>
    <p:extLst>
      <p:ext uri="{BB962C8B-B14F-4D97-AF65-F5344CB8AC3E}">
        <p14:creationId xmlns:p14="http://schemas.microsoft.com/office/powerpoint/2010/main" val="17968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objectives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7449" y="1143000"/>
            <a:ext cx="3095625" cy="2857500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264452" y="1317173"/>
            <a:ext cx="5470618" cy="1440913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9FDA"/>
            </a:solidFill>
            <a:prstDash val="solid"/>
          </a:ln>
          <a:effectLst/>
          <a:extLst/>
        </p:spPr>
        <p:txBody>
          <a:bodyPr vert="horz" wrap="square" lIns="107994" tIns="0" rIns="0" bIns="0" numCol="1" anchor="ctr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6575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38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3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>
              <a:buClr>
                <a:srgbClr val="00B7FF"/>
              </a:buClr>
              <a:buFont typeface="Verdana" pitchFamily="34" charset="0"/>
              <a:buNone/>
            </a:pPr>
            <a:r>
              <a:rPr lang="en-US" sz="2000" b="1" dirty="0">
                <a:solidFill>
                  <a:srgbClr val="00B0F0"/>
                </a:solidFill>
              </a:rPr>
              <a:t>Understand</a:t>
            </a:r>
            <a:r>
              <a:rPr lang="en-US" sz="2000" dirty="0">
                <a:solidFill>
                  <a:srgbClr val="001965"/>
                </a:solidFill>
              </a:rPr>
              <a:t> the differences between originator and Non Comparable Biologics (NCBs) 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6833" y="3183830"/>
            <a:ext cx="5470618" cy="1446909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9FDA"/>
            </a:solidFill>
            <a:prstDash val="solid"/>
          </a:ln>
          <a:effectLst/>
          <a:extLst/>
        </p:spPr>
        <p:txBody>
          <a:bodyPr vert="horz" wrap="square" lIns="107994" tIns="0" rIns="0" bIns="0" numCol="1" anchor="ctr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6575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08038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9858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573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>
              <a:buClr>
                <a:srgbClr val="0098C8"/>
              </a:buClr>
              <a:buFont typeface="Verdana" pitchFamily="34" charset="0"/>
              <a:buNone/>
            </a:pPr>
            <a:r>
              <a:rPr lang="en-US" sz="2000" b="1" dirty="0">
                <a:solidFill>
                  <a:srgbClr val="00B0F0"/>
                </a:solidFill>
              </a:rPr>
              <a:t>Discuss</a:t>
            </a:r>
            <a:r>
              <a:rPr lang="en-US" sz="2000" dirty="0">
                <a:solidFill>
                  <a:srgbClr val="001965"/>
                </a:solidFill>
              </a:rPr>
              <a:t> the potential impact of differences between Originator and Non Comparable Biologics (NCBs) </a:t>
            </a:r>
          </a:p>
        </p:txBody>
      </p:sp>
    </p:spTree>
    <p:extLst>
      <p:ext uri="{BB962C8B-B14F-4D97-AF65-F5344CB8AC3E}">
        <p14:creationId xmlns:p14="http://schemas.microsoft.com/office/powerpoint/2010/main" val="14473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6800" y="774287"/>
            <a:ext cx="8510400" cy="3669951"/>
          </a:xfrm>
        </p:spPr>
        <p:txBody>
          <a:bodyPr>
            <a:normAutofit/>
          </a:bodyPr>
          <a:lstStyle/>
          <a:p>
            <a:r>
              <a:rPr lang="en-US" sz="1600" dirty="0"/>
              <a:t>Immunogenicity is always a concern for protein drugs, irrespective of whether they are originator drug or NCB</a:t>
            </a:r>
            <a:r>
              <a:rPr lang="en-US" sz="1600" baseline="30000" dirty="0"/>
              <a:t>1</a:t>
            </a:r>
            <a:endParaRPr lang="en-US" sz="1600" dirty="0"/>
          </a:p>
          <a:p>
            <a:pPr marL="0" indent="0">
              <a:buNone/>
            </a:pPr>
            <a:r>
              <a:rPr lang="en-US" sz="14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302344"/>
            <a:ext cx="8510400" cy="391412"/>
          </a:xfrm>
        </p:spPr>
        <p:txBody>
          <a:bodyPr/>
          <a:lstStyle/>
          <a:p>
            <a:r>
              <a:rPr lang="en-US" dirty="0"/>
              <a:t>Immunogenicity: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34950" y="4724551"/>
            <a:ext cx="8998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900" b="0" dirty="0"/>
              <a:t>1. </a:t>
            </a:r>
            <a:r>
              <a:rPr lang="en-US" sz="900" b="0" dirty="0" err="1"/>
              <a:t>DeVries</a:t>
            </a:r>
            <a:r>
              <a:rPr lang="en-US" sz="900" b="0" dirty="0"/>
              <a:t> J H et al Diabetes </a:t>
            </a:r>
            <a:r>
              <a:rPr lang="en-US" sz="900" b="0" dirty="0" err="1"/>
              <a:t>Obes</a:t>
            </a:r>
            <a:r>
              <a:rPr lang="en-US" sz="900" b="0" dirty="0"/>
              <a:t> </a:t>
            </a:r>
            <a:r>
              <a:rPr lang="en-US" sz="900" b="0" dirty="0" err="1"/>
              <a:t>Metab</a:t>
            </a:r>
            <a:r>
              <a:rPr lang="en-US" sz="900" b="0" dirty="0"/>
              <a:t>. 2014. </a:t>
            </a:r>
            <a:r>
              <a:rPr lang="en-US" sz="900" b="0" dirty="0" err="1"/>
              <a:t>doi</a:t>
            </a:r>
            <a:r>
              <a:rPr lang="en-US" sz="900" b="0" dirty="0"/>
              <a:t>: 10.1111/dom.12410. 2. Heinemann et al. Expert </a:t>
            </a:r>
            <a:r>
              <a:rPr lang="en-US" sz="900" b="0" dirty="0" err="1"/>
              <a:t>Opin</a:t>
            </a:r>
            <a:r>
              <a:rPr lang="en-US" sz="900" b="0" dirty="0"/>
              <a:t>. Biol. </a:t>
            </a:r>
            <a:r>
              <a:rPr lang="en-US" sz="900" b="0" dirty="0" err="1"/>
              <a:t>Ther</a:t>
            </a:r>
            <a:r>
              <a:rPr lang="en-US" sz="900" b="0" dirty="0"/>
              <a:t>. 2012;12(8):1009-1016, Owens DR et al. Diabetes </a:t>
            </a:r>
            <a:r>
              <a:rPr lang="en-US" sz="900" b="0" dirty="0" err="1"/>
              <a:t>Technol</a:t>
            </a:r>
            <a:r>
              <a:rPr lang="en-US" sz="900" b="0" dirty="0"/>
              <a:t> </a:t>
            </a:r>
            <a:r>
              <a:rPr lang="en-US" sz="900" b="0" dirty="0" err="1"/>
              <a:t>Ther</a:t>
            </a:r>
            <a:r>
              <a:rPr lang="en-US" sz="900" b="0" dirty="0"/>
              <a:t>. 2012;14(11):989-96.</a:t>
            </a:r>
          </a:p>
          <a:p>
            <a:pPr eaLnBrk="1" hangingPunct="1"/>
            <a:endParaRPr lang="en-US" sz="900" b="0" dirty="0"/>
          </a:p>
          <a:p>
            <a:pPr eaLnBrk="1" hangingPunct="1"/>
            <a:endParaRPr lang="en-US" sz="900" b="0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 rot="16200000">
            <a:off x="3829135" y="1949590"/>
            <a:ext cx="396026" cy="923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62" y="1436470"/>
            <a:ext cx="5248846" cy="229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0253" y="1718068"/>
            <a:ext cx="2522512" cy="24237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r>
              <a:rPr lang="en-US" sz="1600" dirty="0">
                <a:solidFill>
                  <a:srgbClr val="001965"/>
                </a:solidFill>
              </a:rPr>
              <a:t>Immune response to </a:t>
            </a:r>
            <a:r>
              <a:rPr lang="en-US" sz="1600" dirty="0" err="1">
                <a:solidFill>
                  <a:srgbClr val="001965"/>
                </a:solidFill>
              </a:rPr>
              <a:t>biosimilar</a:t>
            </a:r>
            <a:r>
              <a:rPr lang="en-US" sz="1600" dirty="0">
                <a:solidFill>
                  <a:srgbClr val="001965"/>
                </a:solidFill>
              </a:rPr>
              <a:t> could be different from original reference product may be due to difference in</a:t>
            </a:r>
            <a:r>
              <a:rPr lang="en-US" sz="1600" baseline="30000" dirty="0">
                <a:solidFill>
                  <a:srgbClr val="001965"/>
                </a:solidFill>
              </a:rPr>
              <a:t>2</a:t>
            </a:r>
            <a:r>
              <a:rPr lang="en-US" sz="1600" dirty="0">
                <a:solidFill>
                  <a:srgbClr val="001965"/>
                </a:solidFill>
              </a:rPr>
              <a:t>: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1965"/>
                </a:solidFill>
              </a:rPr>
              <a:t>formulation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1965"/>
                </a:solidFill>
              </a:rPr>
              <a:t>level of impurities,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1965"/>
                </a:solidFill>
              </a:rPr>
              <a:t>stability profile,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1965"/>
                </a:solidFill>
              </a:rPr>
              <a:t>storage conditions.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83331" y="3857120"/>
            <a:ext cx="536750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600" dirty="0">
                <a:solidFill>
                  <a:srgbClr val="001965"/>
                </a:solidFill>
              </a:rPr>
              <a:t>NCB insulin with similar insulin molecule but different impurity profile than innovator</a:t>
            </a:r>
          </a:p>
        </p:txBody>
      </p:sp>
    </p:spTree>
    <p:extLst>
      <p:ext uri="{BB962C8B-B14F-4D97-AF65-F5344CB8AC3E}">
        <p14:creationId xmlns:p14="http://schemas.microsoft.com/office/powerpoint/2010/main" val="260016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6800" y="783775"/>
            <a:ext cx="8510400" cy="4027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Undesirable immune response can alter the efficacy and safety of biological drug</a:t>
            </a:r>
            <a:r>
              <a:rPr lang="en-US" baseline="30000" dirty="0"/>
              <a:t>1</a:t>
            </a:r>
          </a:p>
          <a:p>
            <a:r>
              <a:rPr lang="en-US" dirty="0"/>
              <a:t>Example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Immunogenicity issues may only emerge after long-term exposure and only in certain people</a:t>
            </a:r>
          </a:p>
          <a:p>
            <a:endParaRPr lang="en-US" dirty="0"/>
          </a:p>
          <a:p>
            <a:r>
              <a:rPr lang="en-US" dirty="0"/>
              <a:t>Appropriate post-</a:t>
            </a:r>
            <a:r>
              <a:rPr lang="en-US" dirty="0" err="1"/>
              <a:t>authorisation</a:t>
            </a:r>
            <a:r>
              <a:rPr lang="en-US" dirty="0"/>
              <a:t> pharmacovigilance plan has to be implemented to capture the effect of immune response by NCBs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Immunogenicity: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39547921"/>
              </p:ext>
            </p:extLst>
          </p:nvPr>
        </p:nvGraphicFramePr>
        <p:xfrm>
          <a:off x="2050823" y="1289122"/>
          <a:ext cx="6235713" cy="192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45586" y="4923703"/>
            <a:ext cx="8575757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900" b="0" dirty="0"/>
              <a:t>1. </a:t>
            </a:r>
            <a:r>
              <a:rPr lang="en-US" sz="900" b="0" dirty="0" err="1"/>
              <a:t>DeVries</a:t>
            </a:r>
            <a:r>
              <a:rPr lang="en-US" sz="900" b="0" dirty="0"/>
              <a:t> J H et al Diabetes </a:t>
            </a:r>
            <a:r>
              <a:rPr lang="en-US" sz="900" b="0" dirty="0" err="1"/>
              <a:t>Obes</a:t>
            </a:r>
            <a:r>
              <a:rPr lang="en-US" sz="900" b="0" dirty="0"/>
              <a:t> </a:t>
            </a:r>
            <a:r>
              <a:rPr lang="en-US" sz="900" b="0" dirty="0" err="1"/>
              <a:t>Metab</a:t>
            </a:r>
            <a:r>
              <a:rPr lang="en-US" sz="900" b="0" dirty="0"/>
              <a:t>. 2014. </a:t>
            </a:r>
            <a:r>
              <a:rPr lang="en-US" sz="900" b="0" dirty="0" err="1"/>
              <a:t>doi</a:t>
            </a:r>
            <a:r>
              <a:rPr lang="en-US" sz="900" b="0" dirty="0"/>
              <a:t>: 10.1111/dom.12410. 2. Heinemann et al. Expert </a:t>
            </a:r>
            <a:r>
              <a:rPr lang="en-US" sz="900" b="0" dirty="0" err="1"/>
              <a:t>Opin</a:t>
            </a:r>
            <a:r>
              <a:rPr lang="en-US" sz="900" b="0" dirty="0"/>
              <a:t>. Biol. </a:t>
            </a:r>
            <a:r>
              <a:rPr lang="en-US" sz="900" b="0" dirty="0" err="1"/>
              <a:t>Ther</a:t>
            </a:r>
            <a:r>
              <a:rPr lang="en-US" sz="900" b="0" dirty="0"/>
              <a:t>. 2012;12(8):1009-1016,</a:t>
            </a:r>
          </a:p>
          <a:p>
            <a:pPr eaLnBrk="1" hangingPunct="1"/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32810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619416"/>
          </a:xfrm>
        </p:spPr>
        <p:txBody>
          <a:bodyPr/>
          <a:lstStyle/>
          <a:p>
            <a:r>
              <a:rPr lang="en-US" dirty="0" err="1"/>
              <a:t>Biosimilar</a:t>
            </a:r>
            <a:r>
              <a:rPr lang="en-US" dirty="0"/>
              <a:t> insulin with similar PK profile but different PD profile than innovator insulin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"/>
          <a:stretch>
            <a:fillRect/>
          </a:stretch>
        </p:blipFill>
        <p:spPr bwMode="auto">
          <a:xfrm>
            <a:off x="468317" y="1381128"/>
            <a:ext cx="7951787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1065214" y="3644509"/>
            <a:ext cx="3167851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/>
              <a:t>Pharmacokinetics (PK)</a:t>
            </a:r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4983167" y="3618315"/>
            <a:ext cx="3398683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/>
              <a:t>Pharmacodynamics (PD)</a:t>
            </a: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7092950" y="1437087"/>
            <a:ext cx="1150938" cy="216694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999" tIns="71999" rIns="71999" bIns="71999" anchor="ctr"/>
          <a:lstStyle/>
          <a:p>
            <a:r>
              <a:rPr lang="en-US" sz="1200" dirty="0">
                <a:solidFill>
                  <a:schemeClr val="bg1"/>
                </a:solidFill>
              </a:rPr>
              <a:t>Innovator</a:t>
            </a:r>
          </a:p>
        </p:txBody>
      </p:sp>
      <p:sp>
        <p:nvSpPr>
          <p:cNvPr id="45063" name="Rectangle 12"/>
          <p:cNvSpPr>
            <a:spLocks noChangeArrowheads="1"/>
          </p:cNvSpPr>
          <p:nvPr/>
        </p:nvSpPr>
        <p:spPr bwMode="auto">
          <a:xfrm>
            <a:off x="7092950" y="1653785"/>
            <a:ext cx="1150938" cy="21550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999" tIns="71999" rIns="71999" bIns="71999" anchor="ctr"/>
          <a:lstStyle/>
          <a:p>
            <a:r>
              <a:rPr lang="en-US" sz="1200" dirty="0" err="1">
                <a:solidFill>
                  <a:schemeClr val="bg1"/>
                </a:solidFill>
              </a:rPr>
              <a:t>Biosimilar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064" name="TextBox 14"/>
          <p:cNvSpPr txBox="1">
            <a:spLocks noChangeArrowheads="1"/>
          </p:cNvSpPr>
          <p:nvPr/>
        </p:nvSpPr>
        <p:spPr bwMode="auto">
          <a:xfrm>
            <a:off x="101831" y="4856181"/>
            <a:ext cx="6264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900" b="0" dirty="0"/>
              <a:t>Heinemann L, </a:t>
            </a:r>
            <a:r>
              <a:rPr lang="en-US" sz="900" b="0" dirty="0" err="1"/>
              <a:t>Hompesch</a:t>
            </a:r>
            <a:r>
              <a:rPr lang="en-US" sz="900" b="0" dirty="0"/>
              <a:t> M. J Diabetes </a:t>
            </a:r>
            <a:r>
              <a:rPr lang="en-US" sz="900" b="0" dirty="0" err="1"/>
              <a:t>Sci</a:t>
            </a:r>
            <a:r>
              <a:rPr lang="en-US" sz="900" b="0" dirty="0"/>
              <a:t> Technol. 2011;5(3):741-54.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04850" y="4137428"/>
            <a:ext cx="7056438" cy="540544"/>
          </a:xfrm>
          <a:prstGeom prst="rect">
            <a:avLst/>
          </a:prstGeom>
          <a:solidFill>
            <a:srgbClr val="7030A0"/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38" tIns="45719" rIns="91438" bIns="45719" anchor="ctr" anchorCtr="1"/>
          <a:lstStyle/>
          <a:p>
            <a:pPr marL="342892" indent="-342892" eaLnBrk="0" hangingPunct="0">
              <a:lnSpc>
                <a:spcPct val="85000"/>
              </a:lnSpc>
              <a:spcBef>
                <a:spcPct val="15000"/>
              </a:spcBef>
              <a:buClr>
                <a:srgbClr val="FF6600"/>
              </a:buClr>
              <a:buSzPct val="120000"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</a:rPr>
              <a:t>PD studies demonstrated clinically meaningful differences</a:t>
            </a:r>
          </a:p>
          <a:p>
            <a:pPr marL="342892" indent="-342892" eaLnBrk="0" hangingPunct="0">
              <a:lnSpc>
                <a:spcPct val="85000"/>
              </a:lnSpc>
              <a:spcBef>
                <a:spcPct val="15000"/>
              </a:spcBef>
              <a:buClr>
                <a:srgbClr val="FF6600"/>
              </a:buClr>
              <a:buSzPct val="120000"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</a:rPr>
              <a:t>Clinical efficacy and safety study confirmed difference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724" y="4715748"/>
            <a:ext cx="4572000" cy="230832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r>
              <a:rPr lang="en-US" sz="900" dirty="0"/>
              <a:t>PK, pharmacokinetics; PD, pharmacodynamics</a:t>
            </a:r>
          </a:p>
        </p:txBody>
      </p:sp>
    </p:spTree>
    <p:extLst>
      <p:ext uri="{BB962C8B-B14F-4D97-AF65-F5344CB8AC3E}">
        <p14:creationId xmlns:p14="http://schemas.microsoft.com/office/powerpoint/2010/main" val="31003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06" y="352425"/>
            <a:ext cx="8188325" cy="601266"/>
          </a:xfrm>
        </p:spPr>
        <p:txBody>
          <a:bodyPr/>
          <a:lstStyle/>
          <a:p>
            <a:r>
              <a:rPr lang="en-US" dirty="0"/>
              <a:t>Other risks associated with NCBs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80" y="1097266"/>
            <a:ext cx="8510400" cy="3332514"/>
          </a:xfrm>
        </p:spPr>
        <p:txBody>
          <a:bodyPr>
            <a:normAutofit/>
          </a:bodyPr>
          <a:lstStyle/>
          <a:p>
            <a:r>
              <a:rPr lang="en-US" sz="1800" dirty="0"/>
              <a:t>Batch-to-batch variability and quality assurance</a:t>
            </a:r>
          </a:p>
          <a:p>
            <a:pPr lvl="1"/>
            <a:r>
              <a:rPr lang="en-US" sz="1500" dirty="0"/>
              <a:t>Measures to assess the “reproducibility” of manufacturing process have yet to be defined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1800" dirty="0"/>
              <a:t>Lack of long term safety data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1800" dirty="0"/>
              <a:t>Ensuring quality in distribution chain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1800" dirty="0"/>
              <a:t>Lack of experience in manufacturing biological medicine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4029" y="4774168"/>
            <a:ext cx="8751959" cy="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900" b="0" dirty="0"/>
              <a:t>Edelman S et al </a:t>
            </a:r>
            <a:r>
              <a:rPr lang="en-US" sz="900" b="0" dirty="0" err="1"/>
              <a:t>Curr</a:t>
            </a:r>
            <a:r>
              <a:rPr lang="en-US" sz="900" b="0" dirty="0"/>
              <a:t> Med Res </a:t>
            </a:r>
            <a:r>
              <a:rPr lang="en-US" sz="900" b="0" dirty="0" err="1"/>
              <a:t>Opin</a:t>
            </a:r>
            <a:r>
              <a:rPr lang="en-US" sz="900" b="0" dirty="0"/>
              <a:t> 2014 doi:10.1185/03007995.2014.952718 ;Heinemann et al. Expert </a:t>
            </a:r>
            <a:r>
              <a:rPr lang="en-US" sz="900" b="0" dirty="0" err="1"/>
              <a:t>Opin</a:t>
            </a:r>
            <a:r>
              <a:rPr lang="en-US" sz="900" b="0" dirty="0"/>
              <a:t>. Biol. </a:t>
            </a:r>
            <a:r>
              <a:rPr lang="en-US" sz="900" b="0" dirty="0" err="1"/>
              <a:t>Ther</a:t>
            </a:r>
            <a:r>
              <a:rPr lang="en-US" sz="900" b="0" dirty="0"/>
              <a:t>. 2012;12(8):1009-1016; </a:t>
            </a:r>
          </a:p>
          <a:p>
            <a:pPr eaLnBrk="1" hangingPunct="1"/>
            <a:r>
              <a:rPr lang="en-US" sz="900" b="0" dirty="0"/>
              <a:t>Owens DR et al. Diabetes </a:t>
            </a:r>
            <a:r>
              <a:rPr lang="en-US" sz="900" b="0" dirty="0" err="1"/>
              <a:t>Technol</a:t>
            </a:r>
            <a:r>
              <a:rPr lang="en-US" sz="900" b="0" dirty="0"/>
              <a:t> </a:t>
            </a:r>
            <a:r>
              <a:rPr lang="en-US" sz="900" b="0" dirty="0" err="1"/>
              <a:t>Ther</a:t>
            </a:r>
            <a:r>
              <a:rPr lang="en-US" sz="900" b="0" dirty="0"/>
              <a:t>. 2012;14(11):989-96; Heinemann L et al. J Diabetes </a:t>
            </a:r>
            <a:r>
              <a:rPr lang="en-US" sz="900" b="0" dirty="0" err="1"/>
              <a:t>Sci</a:t>
            </a:r>
            <a:r>
              <a:rPr lang="en-US" sz="900" b="0" dirty="0"/>
              <a:t> Technol. 2014 ;8(1):6-13. </a:t>
            </a:r>
          </a:p>
        </p:txBody>
      </p:sp>
    </p:spTree>
    <p:extLst>
      <p:ext uri="{BB962C8B-B14F-4D97-AF65-F5344CB8AC3E}">
        <p14:creationId xmlns:p14="http://schemas.microsoft.com/office/powerpoint/2010/main" val="1412797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5755" y="114300"/>
            <a:ext cx="7107238" cy="741760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Withdrawals/rejections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1"/>
            <a:ext cx="8382000" cy="2568038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endParaRPr lang="en-GB" altLang="en-US" sz="1400" b="1" dirty="0">
              <a:solidFill>
                <a:schemeClr val="accent1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altLang="en-US" sz="1400" b="1" dirty="0">
                <a:solidFill>
                  <a:schemeClr val="accent1"/>
                </a:solidFill>
              </a:rPr>
              <a:t>Europe (EMEA)</a:t>
            </a:r>
          </a:p>
          <a:p>
            <a:pPr eaLnBrk="1" hangingPunct="1"/>
            <a:r>
              <a:rPr lang="en-GB" altLang="en-US" sz="1400" dirty="0"/>
              <a:t>Marvel insulin application withdrawn because of irrelevant, poorly conducted, or missing studies</a:t>
            </a:r>
          </a:p>
          <a:p>
            <a:pPr algn="ctr" eaLnBrk="1" hangingPunct="1">
              <a:buFontTx/>
              <a:buNone/>
            </a:pPr>
            <a:r>
              <a:rPr lang="en-GB" altLang="en-US" sz="1400" b="1" dirty="0">
                <a:solidFill>
                  <a:schemeClr val="accent1"/>
                </a:solidFill>
              </a:rPr>
              <a:t>Brazil (ANVISA)</a:t>
            </a:r>
          </a:p>
          <a:p>
            <a:pPr eaLnBrk="1" hangingPunct="1"/>
            <a:r>
              <a:rPr lang="en-GB" altLang="en-US" sz="1400" dirty="0"/>
              <a:t>Registration of </a:t>
            </a:r>
            <a:r>
              <a:rPr lang="en-GB" altLang="en-US" sz="1400" dirty="0" err="1"/>
              <a:t>Wockhardt</a:t>
            </a:r>
            <a:r>
              <a:rPr lang="en-GB" altLang="en-US" sz="1400" dirty="0"/>
              <a:t> insulins: </a:t>
            </a:r>
            <a:r>
              <a:rPr lang="en-GB" altLang="en-US" sz="1400" dirty="0" err="1"/>
              <a:t>Wosulin</a:t>
            </a:r>
            <a:r>
              <a:rPr lang="en-GB" altLang="en-US" sz="1400" dirty="0"/>
              <a:t>-R, </a:t>
            </a:r>
            <a:r>
              <a:rPr lang="en-GB" altLang="en-US" sz="1400" dirty="0" err="1"/>
              <a:t>Wosulin</a:t>
            </a:r>
            <a:r>
              <a:rPr lang="en-GB" altLang="en-US" sz="1400" dirty="0"/>
              <a:t>-N, and </a:t>
            </a:r>
            <a:r>
              <a:rPr lang="en-GB" altLang="en-US" sz="1400" dirty="0" err="1"/>
              <a:t>Wosulin</a:t>
            </a:r>
            <a:r>
              <a:rPr lang="en-GB" altLang="en-US" sz="1400" dirty="0"/>
              <a:t> 30/70 was rejected by the regulatory body</a:t>
            </a:r>
          </a:p>
          <a:p>
            <a:pPr algn="ctr" eaLnBrk="1" hangingPunct="1">
              <a:buFontTx/>
              <a:buNone/>
            </a:pPr>
            <a:r>
              <a:rPr lang="en-GB" altLang="en-US" sz="1400" b="1" dirty="0">
                <a:solidFill>
                  <a:schemeClr val="accent1"/>
                </a:solidFill>
              </a:rPr>
              <a:t>South Asia</a:t>
            </a:r>
          </a:p>
          <a:p>
            <a:pPr eaLnBrk="1" hangingPunct="1"/>
            <a:r>
              <a:rPr lang="en-GB" altLang="en-US" sz="1400" dirty="0"/>
              <a:t>Complaints from patients: </a:t>
            </a:r>
            <a:r>
              <a:rPr lang="en-GB" altLang="en-US" sz="1400" dirty="0" err="1"/>
              <a:t>Wockhardt</a:t>
            </a:r>
            <a:r>
              <a:rPr lang="en-GB" altLang="en-US" sz="1400" dirty="0"/>
              <a:t> recalled 100,000 vials of its insulin products </a:t>
            </a:r>
            <a:r>
              <a:rPr lang="en-GB" altLang="en-US" sz="1400" dirty="0" err="1"/>
              <a:t>Wosulin</a:t>
            </a:r>
            <a:r>
              <a:rPr lang="en-GB" altLang="en-US" sz="1400" dirty="0"/>
              <a:t> 50/50 and </a:t>
            </a:r>
            <a:r>
              <a:rPr lang="en-GB" altLang="en-US" sz="1400" dirty="0" err="1"/>
              <a:t>Wosulin</a:t>
            </a:r>
            <a:r>
              <a:rPr lang="en-GB" altLang="en-US" sz="1400" dirty="0"/>
              <a:t> 30/70 at the request of the Indian regulatory authority.</a:t>
            </a:r>
          </a:p>
          <a:p>
            <a:pPr marL="0" indent="0" algn="ctr">
              <a:buNone/>
            </a:pPr>
            <a:r>
              <a:rPr lang="en-GB" altLang="en-US" sz="1400" b="1" dirty="0" err="1">
                <a:solidFill>
                  <a:schemeClr val="accent1"/>
                </a:solidFill>
              </a:rPr>
              <a:t>Srilanka</a:t>
            </a:r>
            <a:endParaRPr lang="en-GB" altLang="en-US" sz="1400" dirty="0"/>
          </a:p>
          <a:p>
            <a:pPr eaLnBrk="1" hangingPunct="1"/>
            <a:r>
              <a:rPr lang="en-GB" altLang="en-US" sz="1400" dirty="0"/>
              <a:t>All biosimilar insulins (</a:t>
            </a:r>
            <a:r>
              <a:rPr lang="en-GB" altLang="en-US" sz="1400" dirty="0" err="1"/>
              <a:t>Wockhardt</a:t>
            </a:r>
            <a:r>
              <a:rPr lang="en-GB" altLang="en-US" sz="1400" dirty="0"/>
              <a:t>, </a:t>
            </a:r>
            <a:r>
              <a:rPr lang="en-GB" altLang="en-US" sz="1400" dirty="0" err="1"/>
              <a:t>Biocon</a:t>
            </a:r>
            <a:r>
              <a:rPr lang="en-GB" altLang="en-US" sz="1400" dirty="0"/>
              <a:t>) withdrawn from Sri Lanka as they did not meet mandatory WHO GMP requirements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0725" y="1600906"/>
            <a:ext cx="8475324" cy="857292"/>
            <a:chOff x="370725" y="1767156"/>
            <a:chExt cx="8475324" cy="905826"/>
          </a:xfrm>
        </p:grpSpPr>
        <p:sp>
          <p:nvSpPr>
            <p:cNvPr id="13" name="Rounded Rectangle 12"/>
            <p:cNvSpPr/>
            <p:nvPr/>
          </p:nvSpPr>
          <p:spPr>
            <a:xfrm>
              <a:off x="370725" y="1767156"/>
              <a:ext cx="8475324" cy="905826"/>
            </a:xfrm>
            <a:prstGeom prst="roundRect">
              <a:avLst/>
            </a:prstGeom>
            <a:solidFill>
              <a:srgbClr val="7030A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0725" y="1818258"/>
              <a:ext cx="8382000" cy="747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FFFFFF"/>
                  </a:solidFill>
                </a:rPr>
                <a:t>Different countries all over the world are taking action against NCB due  to  adverse events or lack of efficacy</a:t>
              </a:r>
              <a:endParaRPr lang="en-GB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5236" y="4429868"/>
            <a:ext cx="1446733" cy="364465"/>
            <a:chOff x="54139" y="4085492"/>
            <a:chExt cx="2000292" cy="475013"/>
          </a:xfrm>
        </p:grpSpPr>
        <p:sp>
          <p:nvSpPr>
            <p:cNvPr id="18" name="TextBox 17"/>
            <p:cNvSpPr txBox="1"/>
            <p:nvPr/>
          </p:nvSpPr>
          <p:spPr>
            <a:xfrm>
              <a:off x="54139" y="4196037"/>
              <a:ext cx="1652328" cy="26073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700" dirty="0">
                  <a:solidFill>
                    <a:srgbClr val="000000"/>
                  </a:solidFill>
                </a:rPr>
                <a:t>Model Detailing Guide</a:t>
              </a:r>
            </a:p>
          </p:txBody>
        </p:sp>
        <p:sp>
          <p:nvSpPr>
            <p:cNvPr id="19" name="Chevron 18"/>
            <p:cNvSpPr/>
            <p:nvPr/>
          </p:nvSpPr>
          <p:spPr>
            <a:xfrm>
              <a:off x="1730216" y="4085492"/>
              <a:ext cx="324215" cy="475013"/>
            </a:xfrm>
            <a:prstGeom prst="chevron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5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455496"/>
            <a:ext cx="4038600" cy="158387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altLang="en-US" b="1" dirty="0">
                <a:solidFill>
                  <a:srgbClr val="001965"/>
                </a:solidFill>
                <a:latin typeface="Verdana" pitchFamily="34" charset="0"/>
              </a:rPr>
              <a:t>Reminding </a:t>
            </a:r>
            <a:r>
              <a:rPr lang="en-GB" altLang="en-US" b="1" dirty="0" err="1">
                <a:solidFill>
                  <a:srgbClr val="001965"/>
                </a:solidFill>
                <a:latin typeface="Verdana" pitchFamily="34" charset="0"/>
              </a:rPr>
              <a:t>Wockhardt</a:t>
            </a:r>
            <a:r>
              <a:rPr lang="en-GB" altLang="en-US" b="1" dirty="0">
                <a:solidFill>
                  <a:srgbClr val="001965"/>
                </a:solidFill>
                <a:latin typeface="Verdana" pitchFamily="34" charset="0"/>
              </a:rPr>
              <a:t> stories…</a:t>
            </a:r>
          </a:p>
          <a:p>
            <a:pPr marL="517512" lvl="1" indent="-230183">
              <a:lnSpc>
                <a:spcPct val="90000"/>
              </a:lnSpc>
            </a:pPr>
            <a:r>
              <a:rPr lang="en-GB" altLang="en-US" sz="1500" dirty="0" err="1">
                <a:solidFill>
                  <a:srgbClr val="0066CC"/>
                </a:solidFill>
                <a:latin typeface="Verdana" pitchFamily="34" charset="0"/>
              </a:rPr>
              <a:t>Wockhardt</a:t>
            </a:r>
            <a:r>
              <a:rPr lang="en-GB" altLang="en-US" sz="1500" dirty="0">
                <a:solidFill>
                  <a:srgbClr val="0066CC"/>
                </a:solidFill>
                <a:latin typeface="Verdana" pitchFamily="34" charset="0"/>
              </a:rPr>
              <a:t> looses </a:t>
            </a:r>
            <a:r>
              <a:rPr lang="en-GB" altLang="en-US" sz="1500" dirty="0" err="1">
                <a:solidFill>
                  <a:srgbClr val="0066CC"/>
                </a:solidFill>
                <a:latin typeface="Verdana" pitchFamily="34" charset="0"/>
              </a:rPr>
              <a:t>Wosulin</a:t>
            </a:r>
            <a:r>
              <a:rPr lang="en-GB" altLang="en-US" sz="1500" dirty="0">
                <a:solidFill>
                  <a:srgbClr val="0066CC"/>
                </a:solidFill>
                <a:latin typeface="Verdana" pitchFamily="34" charset="0"/>
              </a:rPr>
              <a:t> license</a:t>
            </a:r>
          </a:p>
          <a:p>
            <a:pPr marL="517512" lvl="1" indent="-230183">
              <a:lnSpc>
                <a:spcPct val="90000"/>
              </a:lnSpc>
            </a:pPr>
            <a:r>
              <a:rPr lang="en-GB" altLang="en-US" sz="1500" dirty="0">
                <a:solidFill>
                  <a:srgbClr val="0066CC"/>
                </a:solidFill>
                <a:latin typeface="Verdana" pitchFamily="34" charset="0"/>
              </a:rPr>
              <a:t>Forum </a:t>
            </a:r>
            <a:r>
              <a:rPr lang="en-GB" altLang="en-US" sz="1500" dirty="0" err="1">
                <a:solidFill>
                  <a:srgbClr val="0066CC"/>
                </a:solidFill>
                <a:latin typeface="Verdana" pitchFamily="34" charset="0"/>
              </a:rPr>
              <a:t>rulling</a:t>
            </a:r>
            <a:r>
              <a:rPr lang="en-GB" altLang="en-US" sz="1500" dirty="0">
                <a:solidFill>
                  <a:srgbClr val="0066CC"/>
                </a:solidFill>
                <a:latin typeface="Verdana" pitchFamily="34" charset="0"/>
              </a:rPr>
              <a:t>: Diabetic to get 1.5 lakh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7636" y="130626"/>
            <a:ext cx="4156364" cy="4936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1928" y="2613228"/>
            <a:ext cx="4239491" cy="1945073"/>
            <a:chOff x="4346859" y="2940773"/>
            <a:chExt cx="4797141" cy="19450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49" b="71436"/>
            <a:stretch/>
          </p:blipFill>
          <p:spPr bwMode="auto">
            <a:xfrm>
              <a:off x="4382526" y="2940773"/>
              <a:ext cx="4761474" cy="998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02" t="85267"/>
            <a:stretch/>
          </p:blipFill>
          <p:spPr bwMode="auto">
            <a:xfrm>
              <a:off x="4346859" y="3975059"/>
              <a:ext cx="4797141" cy="91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65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67" y="906832"/>
            <a:ext cx="4426621" cy="415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1" y="337783"/>
            <a:ext cx="8695854" cy="420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Unanswered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1219201"/>
            <a:ext cx="8186738" cy="3131024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/>
              <a:t>Long term safety data?</a:t>
            </a:r>
          </a:p>
          <a:p>
            <a:endParaRPr lang="en-US" sz="2000" b="1" dirty="0"/>
          </a:p>
          <a:p>
            <a:r>
              <a:rPr lang="en-US" sz="2000" b="1" dirty="0"/>
              <a:t>Data on immunogenicity? </a:t>
            </a:r>
          </a:p>
          <a:p>
            <a:pPr marL="0" indent="0">
              <a:buNone/>
            </a:pPr>
            <a:endParaRPr lang="en-US" sz="700" b="1" dirty="0"/>
          </a:p>
          <a:p>
            <a:pPr lvl="1"/>
            <a:r>
              <a:rPr lang="en-US" dirty="0"/>
              <a:t>Immune responses might not be detected in studies as suggested by regulators</a:t>
            </a:r>
          </a:p>
          <a:p>
            <a:pPr lvl="1"/>
            <a:endParaRPr lang="en-US" dirty="0"/>
          </a:p>
          <a:p>
            <a:r>
              <a:rPr lang="en-US" sz="2000" b="1" dirty="0"/>
              <a:t>Issue of substitution and interchangeability?</a:t>
            </a:r>
          </a:p>
          <a:p>
            <a:endParaRPr lang="en-US" sz="2000" b="1" dirty="0"/>
          </a:p>
          <a:p>
            <a:r>
              <a:rPr lang="en-US" sz="2000" b="1" dirty="0"/>
              <a:t>Use of devices especially insulin pen</a:t>
            </a:r>
          </a:p>
          <a:p>
            <a:pPr marL="0" indent="0">
              <a:buNone/>
            </a:pPr>
            <a:endParaRPr lang="en-US" sz="700" b="1" dirty="0"/>
          </a:p>
          <a:p>
            <a:pPr lvl="1"/>
            <a:r>
              <a:rPr lang="en-US" dirty="0"/>
              <a:t>Can biosimilar insulin cartridges be used with other reusable pens?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Who is responsible for educating patients when switching from one insulin pen to another?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06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17502" y="411164"/>
            <a:ext cx="3748312" cy="390525"/>
          </a:xfrm>
        </p:spPr>
        <p:txBody>
          <a:bodyPr/>
          <a:lstStyle/>
          <a:p>
            <a:r>
              <a:rPr lang="en-GB" altLang="en-US" dirty="0"/>
              <a:t>Key messages… </a:t>
            </a: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3" y="1090369"/>
            <a:ext cx="4259422" cy="2789970"/>
          </a:xfrm>
          <a:prstGeom prst="roundRect">
            <a:avLst>
              <a:gd name="adj" fmla="val 634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580" name="Title 1"/>
          <p:cNvSpPr txBox="1">
            <a:spLocks/>
          </p:cNvSpPr>
          <p:nvPr/>
        </p:nvSpPr>
        <p:spPr bwMode="auto">
          <a:xfrm>
            <a:off x="317501" y="2485354"/>
            <a:ext cx="4113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</a:defRPr>
            </a:lvl1pPr>
            <a:lvl2pPr marL="536575" indent="-271463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</a:defRPr>
            </a:lvl2pPr>
            <a:lvl3pPr marL="808038" indent="-271463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985838" indent="-17780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</a:defRPr>
            </a:lvl4pPr>
            <a:lvl5pPr marL="1257300" indent="-18415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5pPr>
            <a:lvl6pPr marL="17145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6pPr>
            <a:lvl7pPr marL="21717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7pPr>
            <a:lvl8pPr marL="26289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8pPr>
            <a:lvl9pPr marL="30861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400" dirty="0">
                <a:solidFill>
                  <a:srgbClr val="001965"/>
                </a:solidFill>
                <a:cs typeface="Arial" charset="0"/>
              </a:rPr>
              <a:t>Originator insulin cannot be exactly copied, as</a:t>
            </a:r>
            <a:endParaRPr lang="en-GB" altLang="en-US" sz="2400" b="1" dirty="0">
              <a:solidFill>
                <a:srgbClr val="001965"/>
              </a:solidFill>
              <a:cs typeface="Arial" charset="0"/>
            </a:endParaRPr>
          </a:p>
        </p:txBody>
      </p:sp>
      <p:sp>
        <p:nvSpPr>
          <p:cNvPr id="24581" name="Title 1"/>
          <p:cNvSpPr txBox="1">
            <a:spLocks/>
          </p:cNvSpPr>
          <p:nvPr/>
        </p:nvSpPr>
        <p:spPr bwMode="auto">
          <a:xfrm>
            <a:off x="1541468" y="4125914"/>
            <a:ext cx="6061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</a:defRPr>
            </a:lvl1pPr>
            <a:lvl2pPr marL="536575" indent="-271463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</a:defRPr>
            </a:lvl2pPr>
            <a:lvl3pPr marL="808038" indent="-271463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985838" indent="-17780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</a:defRPr>
            </a:lvl4pPr>
            <a:lvl5pPr marL="1257300" indent="-18415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5pPr>
            <a:lvl6pPr marL="17145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6pPr>
            <a:lvl7pPr marL="21717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7pPr>
            <a:lvl8pPr marL="26289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8pPr>
            <a:lvl9pPr marL="30861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  <a:cs typeface="Arial" charset="0"/>
              </a:rPr>
              <a:t>Different manufacturing processes may result in different medicine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1966" y="1246355"/>
            <a:ext cx="4113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</a:defRPr>
            </a:lvl1pPr>
            <a:lvl2pPr marL="536575" indent="-271463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</a:defRPr>
            </a:lvl2pPr>
            <a:lvl3pPr marL="808038" indent="-271463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985838" indent="-17780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</a:defRPr>
            </a:lvl4pPr>
            <a:lvl5pPr marL="1257300" indent="-18415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5pPr>
            <a:lvl6pPr marL="17145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6pPr>
            <a:lvl7pPr marL="21717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7pPr>
            <a:lvl8pPr marL="26289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8pPr>
            <a:lvl9pPr marL="30861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000" b="1" dirty="0">
                <a:solidFill>
                  <a:srgbClr val="001965"/>
                </a:solidFill>
                <a:cs typeface="Arial" charset="0"/>
              </a:rPr>
              <a:t>Process is the Product</a:t>
            </a:r>
          </a:p>
        </p:txBody>
      </p:sp>
    </p:spTree>
    <p:extLst>
      <p:ext uri="{BB962C8B-B14F-4D97-AF65-F5344CB8AC3E}">
        <p14:creationId xmlns:p14="http://schemas.microsoft.com/office/powerpoint/2010/main" val="3615043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17502" y="411164"/>
            <a:ext cx="8509000" cy="390525"/>
          </a:xfrm>
        </p:spPr>
        <p:txBody>
          <a:bodyPr/>
          <a:lstStyle/>
          <a:p>
            <a:r>
              <a:rPr lang="en-GB" altLang="en-US" sz="2800"/>
              <a:t>Key messages… </a:t>
            </a: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17501" y="1243013"/>
            <a:ext cx="4113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</a:defRPr>
            </a:lvl1pPr>
            <a:lvl2pPr marL="536575" indent="-271463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</a:defRPr>
            </a:lvl2pPr>
            <a:lvl3pPr marL="808038" indent="-271463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985838" indent="-17780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</a:defRPr>
            </a:lvl4pPr>
            <a:lvl5pPr marL="1257300" indent="-18415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5pPr>
            <a:lvl6pPr marL="17145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6pPr>
            <a:lvl7pPr marL="21717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7pPr>
            <a:lvl8pPr marL="26289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8pPr>
            <a:lvl9pPr marL="30861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srgbClr val="001965"/>
                </a:solidFill>
                <a:cs typeface="Arial" charset="0"/>
              </a:rPr>
              <a:t>As per FDA, EMA &amp; WHO, all </a:t>
            </a:r>
            <a:r>
              <a:rPr lang="en-GB" altLang="en-US" sz="1400" dirty="0" err="1">
                <a:solidFill>
                  <a:srgbClr val="001965"/>
                </a:solidFill>
                <a:cs typeface="Arial" charset="0"/>
              </a:rPr>
              <a:t>biosimilar</a:t>
            </a:r>
            <a:r>
              <a:rPr lang="en-GB" altLang="en-US" sz="1400" dirty="0">
                <a:solidFill>
                  <a:srgbClr val="001965"/>
                </a:solidFill>
                <a:cs typeface="Arial" charset="0"/>
              </a:rPr>
              <a:t> products have to pass through following steps to be approved </a:t>
            </a:r>
            <a:r>
              <a:rPr lang="en-GB" altLang="en-US" sz="1400" b="1" dirty="0">
                <a:solidFill>
                  <a:srgbClr val="001965"/>
                </a:solidFill>
                <a:cs typeface="Arial" charset="0"/>
              </a:rPr>
              <a:t>as originator</a:t>
            </a:r>
          </a:p>
        </p:txBody>
      </p:sp>
      <p:sp>
        <p:nvSpPr>
          <p:cNvPr id="25604" name="Title 1"/>
          <p:cNvSpPr txBox="1">
            <a:spLocks/>
          </p:cNvSpPr>
          <p:nvPr/>
        </p:nvSpPr>
        <p:spPr bwMode="auto">
          <a:xfrm>
            <a:off x="1541468" y="4125914"/>
            <a:ext cx="6061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</a:defRPr>
            </a:lvl1pPr>
            <a:lvl2pPr marL="536575" indent="-271463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</a:defRPr>
            </a:lvl2pPr>
            <a:lvl3pPr marL="808038" indent="-271463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985838" indent="-17780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</a:defRPr>
            </a:lvl4pPr>
            <a:lvl5pPr marL="1257300" indent="-18415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5pPr>
            <a:lvl6pPr marL="17145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6pPr>
            <a:lvl7pPr marL="21717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7pPr>
            <a:lvl8pPr marL="26289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8pPr>
            <a:lvl9pPr marL="30861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  <a:cs typeface="Arial" charset="0"/>
              </a:rPr>
              <a:t>So far, No Human and Modern Premix/Rapid acting insulin has been approved by FDA</a:t>
            </a:r>
          </a:p>
        </p:txBody>
      </p:sp>
      <p:sp>
        <p:nvSpPr>
          <p:cNvPr id="25605" name="Title 1"/>
          <p:cNvSpPr txBox="1">
            <a:spLocks/>
          </p:cNvSpPr>
          <p:nvPr/>
        </p:nvSpPr>
        <p:spPr bwMode="auto">
          <a:xfrm>
            <a:off x="317501" y="1817693"/>
            <a:ext cx="41132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</a:defRPr>
            </a:lvl1pPr>
            <a:lvl2pPr marL="536575" indent="-271463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</a:defRPr>
            </a:lvl2pPr>
            <a:lvl3pPr marL="808038" indent="-271463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985838" indent="-17780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</a:defRPr>
            </a:lvl4pPr>
            <a:lvl5pPr marL="1257300" indent="-18415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5pPr>
            <a:lvl6pPr marL="17145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6pPr>
            <a:lvl7pPr marL="21717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7pPr>
            <a:lvl8pPr marL="26289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8pPr>
            <a:lvl9pPr marL="30861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GB" altLang="en-US" sz="1400" b="1">
                <a:solidFill>
                  <a:srgbClr val="009FDA"/>
                </a:solidFill>
                <a:cs typeface="Arial" charset="0"/>
              </a:rPr>
              <a:t>Pharmacokinetic and Pharmacodynamic studies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GB" altLang="en-US" sz="1400" b="1">
                <a:solidFill>
                  <a:srgbClr val="009FDA"/>
                </a:solidFill>
                <a:cs typeface="Arial" charset="0"/>
              </a:rPr>
              <a:t>Clinical trials evaluating safety &amp; efficacy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GB" altLang="en-US" sz="1400" b="1">
                <a:solidFill>
                  <a:srgbClr val="009FDA"/>
                </a:solidFill>
                <a:cs typeface="Arial" charset="0"/>
              </a:rPr>
              <a:t>Immunological safety studies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GB" altLang="en-US" sz="1400" b="1">
                <a:solidFill>
                  <a:srgbClr val="009FDA"/>
                </a:solidFill>
                <a:cs typeface="Arial" charset="0"/>
              </a:rPr>
              <a:t>Insulin/IGF-1 receptor stimulation potency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GB" altLang="en-US" sz="1400" b="1">
                <a:solidFill>
                  <a:srgbClr val="009FDA"/>
                </a:solidFill>
                <a:cs typeface="Arial" charset="0"/>
              </a:rPr>
              <a:t>Toxicological studies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GB" altLang="en-US" sz="1400" b="1">
                <a:solidFill>
                  <a:srgbClr val="009FDA"/>
                </a:solidFill>
                <a:cs typeface="Arial" charset="0"/>
              </a:rPr>
              <a:t>Immunity profile</a:t>
            </a: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14" y="1346295"/>
            <a:ext cx="4408400" cy="2278121"/>
          </a:xfrm>
          <a:prstGeom prst="roundRect">
            <a:avLst>
              <a:gd name="adj" fmla="val 634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417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6800" y="1021280"/>
            <a:ext cx="8510400" cy="324673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biosimilar</a:t>
            </a:r>
            <a:r>
              <a:rPr lang="en-US" dirty="0"/>
              <a:t> medicine is a biological medicine that is developed to be similar to an existing biological medicine (the ‘reference medicine’)</a:t>
            </a:r>
            <a:r>
              <a:rPr lang="en-US" baseline="30000" dirty="0"/>
              <a:t>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 err="1"/>
              <a:t>biosimilars</a:t>
            </a:r>
            <a:r>
              <a:rPr lang="en-US" dirty="0"/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4732" y="2220764"/>
            <a:ext cx="4999163" cy="1998818"/>
            <a:chOff x="548120" y="2262523"/>
            <a:chExt cx="5108341" cy="2168387"/>
          </a:xfrm>
        </p:grpSpPr>
        <p:pic>
          <p:nvPicPr>
            <p:cNvPr id="1028" name="Picture 4" descr="http://copycenter.syr.edu/CopyCenter/ckfinder/userfiles/images/copier_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716" y="2262523"/>
              <a:ext cx="2064779" cy="2168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548120" y="2266375"/>
              <a:ext cx="5108341" cy="1702821"/>
              <a:chOff x="548120" y="2266375"/>
              <a:chExt cx="5108341" cy="170282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222620" y="3134873"/>
                <a:ext cx="1433841" cy="36727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600" dirty="0" err="1">
                    <a:solidFill>
                      <a:srgbClr val="FFFFFF"/>
                    </a:solidFill>
                  </a:rPr>
                  <a:t>Biosimilars</a:t>
                </a:r>
                <a:r>
                  <a:rPr lang="en-US" sz="1600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8120" y="2834375"/>
                <a:ext cx="1617829" cy="90149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</a:rPr>
                  <a:t>Reference biological medicine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67139" y="2266375"/>
                <a:ext cx="1050292" cy="1702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600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439186" y="4216893"/>
            <a:ext cx="7771289" cy="311621"/>
          </a:xfrm>
          <a:prstGeom prst="rect">
            <a:avLst/>
          </a:prstGeom>
          <a:solidFill>
            <a:schemeClr val="accent1"/>
          </a:solidFill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FFFFFF"/>
                </a:solidFill>
              </a:rPr>
              <a:t>Biosimilars</a:t>
            </a:r>
            <a:r>
              <a:rPr lang="en-US" sz="1400" dirty="0">
                <a:solidFill>
                  <a:srgbClr val="FFFFFF"/>
                </a:solidFill>
              </a:rPr>
              <a:t> may be </a:t>
            </a:r>
            <a:r>
              <a:rPr lang="en-US" sz="1400" b="1" i="1" dirty="0">
                <a:solidFill>
                  <a:srgbClr val="FFFFFF"/>
                </a:solidFill>
              </a:rPr>
              <a:t>similar but not identical </a:t>
            </a:r>
            <a:r>
              <a:rPr lang="en-US" sz="1400" dirty="0">
                <a:solidFill>
                  <a:srgbClr val="FFFFFF"/>
                </a:solidFill>
              </a:rPr>
              <a:t>to original biological medicine</a:t>
            </a:r>
            <a:r>
              <a:rPr lang="en-US" sz="1400" baseline="30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36" y="4647782"/>
            <a:ext cx="8046720" cy="6309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</a:rPr>
              <a:t>1. EMA/837805/2011, Questions and Answers on </a:t>
            </a:r>
            <a:r>
              <a:rPr lang="en-US" sz="700" dirty="0" err="1">
                <a:solidFill>
                  <a:srgbClr val="000000"/>
                </a:solidFill>
              </a:rPr>
              <a:t>biosimilar</a:t>
            </a:r>
            <a:r>
              <a:rPr lang="en-US" sz="700" dirty="0">
                <a:solidFill>
                  <a:srgbClr val="000000"/>
                </a:solidFill>
              </a:rPr>
              <a:t> medicines (similar biological medicinal medicine) 27 September 2012 http://www.ema.europa.eu/docs/en_GB/document_library/Medicine_QA/2009/12/WC500020062.pdf. Accessed on 26 December 2014. 2. Heinemann L, </a:t>
            </a:r>
            <a:r>
              <a:rPr lang="en-US" sz="700" dirty="0" err="1">
                <a:solidFill>
                  <a:srgbClr val="000000"/>
                </a:solidFill>
              </a:rPr>
              <a:t>Hompesch</a:t>
            </a:r>
            <a:r>
              <a:rPr lang="en-US" sz="700" dirty="0">
                <a:solidFill>
                  <a:srgbClr val="000000"/>
                </a:solidFill>
              </a:rPr>
              <a:t> M. J Diabetes </a:t>
            </a:r>
            <a:r>
              <a:rPr lang="en-US" sz="700" dirty="0" err="1">
                <a:solidFill>
                  <a:srgbClr val="000000"/>
                </a:solidFill>
              </a:rPr>
              <a:t>Sci</a:t>
            </a:r>
            <a:r>
              <a:rPr lang="en-US" sz="700" dirty="0">
                <a:solidFill>
                  <a:srgbClr val="000000"/>
                </a:solidFill>
              </a:rPr>
              <a:t> Technol. 2011;5(3):741-54. 3. Weise M, </a:t>
            </a:r>
            <a:r>
              <a:rPr lang="en-US" sz="700" dirty="0" err="1">
                <a:solidFill>
                  <a:srgbClr val="000000"/>
                </a:solidFill>
              </a:rPr>
              <a:t>Bielsky</a:t>
            </a:r>
            <a:r>
              <a:rPr lang="en-US" sz="700" dirty="0">
                <a:solidFill>
                  <a:srgbClr val="000000"/>
                </a:solidFill>
              </a:rPr>
              <a:t> MC, De SK, et al. Nat </a:t>
            </a:r>
            <a:r>
              <a:rPr lang="en-US" sz="700" dirty="0" err="1">
                <a:solidFill>
                  <a:srgbClr val="000000"/>
                </a:solidFill>
              </a:rPr>
              <a:t>Biotechnol</a:t>
            </a:r>
            <a:r>
              <a:rPr lang="en-US" sz="700" dirty="0">
                <a:solidFill>
                  <a:srgbClr val="000000"/>
                </a:solidFill>
              </a:rPr>
              <a:t>. 2011;29:690-693</a:t>
            </a:r>
          </a:p>
          <a:p>
            <a:endParaRPr lang="en-US" sz="700" dirty="0">
              <a:solidFill>
                <a:srgbClr val="000000"/>
              </a:solidFill>
            </a:endParaRPr>
          </a:p>
          <a:p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9539" y="1915449"/>
            <a:ext cx="3735228" cy="19620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600" b="1" dirty="0">
                <a:solidFill>
                  <a:srgbClr val="001965"/>
                </a:solidFill>
              </a:rPr>
              <a:t>Different terminologies used for biosimilar</a:t>
            </a:r>
            <a:r>
              <a:rPr lang="en-US" sz="1600" b="1" baseline="30000" dirty="0">
                <a:solidFill>
                  <a:srgbClr val="001965"/>
                </a:solidFill>
              </a:rPr>
              <a:t>3</a:t>
            </a:r>
            <a:r>
              <a:rPr lang="en-US" sz="1600" b="1" dirty="0">
                <a:solidFill>
                  <a:srgbClr val="001965"/>
                </a:solidFill>
              </a:rPr>
              <a:t>: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1965"/>
                </a:solidFill>
              </a:rPr>
              <a:t>Follow-on protein and follow-on biologic – preferred in USA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1965"/>
                </a:solidFill>
              </a:rPr>
              <a:t>Subsequent Entry Biologic – preferred in Canada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1965"/>
                </a:solidFill>
              </a:rPr>
              <a:t>Similar </a:t>
            </a:r>
            <a:r>
              <a:rPr lang="en-US" sz="1500" dirty="0" err="1">
                <a:solidFill>
                  <a:srgbClr val="001965"/>
                </a:solidFill>
              </a:rPr>
              <a:t>Biotherapeutic</a:t>
            </a:r>
            <a:r>
              <a:rPr lang="en-US" sz="1500" dirty="0">
                <a:solidFill>
                  <a:srgbClr val="001965"/>
                </a:solidFill>
              </a:rPr>
              <a:t> Product – preferred by WHO</a:t>
            </a:r>
          </a:p>
        </p:txBody>
      </p:sp>
    </p:spTree>
    <p:extLst>
      <p:ext uri="{BB962C8B-B14F-4D97-AF65-F5344CB8AC3E}">
        <p14:creationId xmlns:p14="http://schemas.microsoft.com/office/powerpoint/2010/main" val="35635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17502" y="411164"/>
            <a:ext cx="8509000" cy="390525"/>
          </a:xfrm>
        </p:spPr>
        <p:txBody>
          <a:bodyPr/>
          <a:lstStyle/>
          <a:p>
            <a:r>
              <a:rPr lang="en-GB" altLang="en-US" sz="2800"/>
              <a:t>Key messages… </a:t>
            </a:r>
          </a:p>
        </p:txBody>
      </p:sp>
      <p:sp>
        <p:nvSpPr>
          <p:cNvPr id="26627" name="Title 1"/>
          <p:cNvSpPr txBox="1">
            <a:spLocks/>
          </p:cNvSpPr>
          <p:nvPr/>
        </p:nvSpPr>
        <p:spPr bwMode="auto">
          <a:xfrm>
            <a:off x="1541468" y="4125914"/>
            <a:ext cx="6061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</a:defRPr>
            </a:lvl1pPr>
            <a:lvl2pPr marL="536575" indent="-271463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</a:defRPr>
            </a:lvl2pPr>
            <a:lvl3pPr marL="808038" indent="-271463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985838" indent="-17780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</a:defRPr>
            </a:lvl4pPr>
            <a:lvl5pPr marL="1257300" indent="-18415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5pPr>
            <a:lvl6pPr marL="17145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6pPr>
            <a:lvl7pPr marL="21717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7pPr>
            <a:lvl8pPr marL="26289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8pPr>
            <a:lvl9pPr marL="30861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b="1">
                <a:solidFill>
                  <a:srgbClr val="FF0000"/>
                </a:solidFill>
                <a:cs typeface="Arial" charset="0"/>
              </a:rPr>
              <a:t>So, why take the risk??</a:t>
            </a:r>
          </a:p>
        </p:txBody>
      </p:sp>
      <p:grpSp>
        <p:nvGrpSpPr>
          <p:cNvPr id="26629" name="Group 7"/>
          <p:cNvGrpSpPr>
            <a:grpSpLocks/>
          </p:cNvGrpSpPr>
          <p:nvPr/>
        </p:nvGrpSpPr>
        <p:grpSpPr bwMode="auto">
          <a:xfrm>
            <a:off x="5205413" y="817563"/>
            <a:ext cx="3827462" cy="3192462"/>
            <a:chOff x="5205046" y="818182"/>
            <a:chExt cx="3827264" cy="3191110"/>
          </a:xfrm>
        </p:grpSpPr>
        <p:pic>
          <p:nvPicPr>
            <p:cNvPr id="215044" name="Picture 4" descr="Image result for worl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046" y="818182"/>
              <a:ext cx="3827264" cy="319111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3" name="Title 1"/>
            <p:cNvSpPr txBox="1">
              <a:spLocks/>
            </p:cNvSpPr>
            <p:nvPr/>
          </p:nvSpPr>
          <p:spPr bwMode="auto">
            <a:xfrm>
              <a:off x="5714839" y="2047977"/>
              <a:ext cx="2834640" cy="731520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•"/>
                <a:defRPr>
                  <a:solidFill>
                    <a:schemeClr val="accent2"/>
                  </a:solidFill>
                  <a:latin typeface="Verdana" pitchFamily="34" charset="0"/>
                </a:defRPr>
              </a:lvl1pPr>
              <a:lvl2pPr marL="536575" indent="-271463">
                <a:spcBef>
                  <a:spcPct val="20000"/>
                </a:spcBef>
                <a:buClr>
                  <a:schemeClr val="tx2"/>
                </a:buClr>
                <a:buFont typeface="Verdana" pitchFamily="34" charset="0"/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</a:defRPr>
              </a:lvl2pPr>
              <a:lvl3pPr marL="808038" indent="-271463">
                <a:spcBef>
                  <a:spcPct val="20000"/>
                </a:spcBef>
                <a:buClr>
                  <a:srgbClr val="E64A0E"/>
                </a:buClr>
                <a:buFont typeface="Verdana" pitchFamily="34" charset="0"/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</a:defRPr>
              </a:lvl3pPr>
              <a:lvl4pPr marL="985838" indent="-177800">
                <a:spcBef>
                  <a:spcPct val="20000"/>
                </a:spcBef>
                <a:buClr>
                  <a:srgbClr val="82786F"/>
                </a:buClr>
                <a:buFont typeface="Verdana" pitchFamily="34" charset="0"/>
                <a:buChar char="•"/>
                <a:defRPr sz="1200">
                  <a:solidFill>
                    <a:schemeClr val="accent2"/>
                  </a:solidFill>
                  <a:latin typeface="Verdana" pitchFamily="34" charset="0"/>
                </a:defRPr>
              </a:lvl4pPr>
              <a:lvl5pPr marL="1257300" indent="-184150">
                <a:spcBef>
                  <a:spcPct val="20000"/>
                </a:spcBef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5pPr>
              <a:lvl6pPr marL="17145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6pPr>
              <a:lvl7pPr marL="21717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7pPr>
              <a:lvl8pPr marL="26289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8pPr>
              <a:lvl9pPr marL="30861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cs typeface="Arial" charset="0"/>
                </a:rPr>
                <a:t>Biosimilar Insulin</a:t>
              </a:r>
            </a:p>
          </p:txBody>
        </p:sp>
        <p:sp>
          <p:nvSpPr>
            <p:cNvPr id="3" name="Multiply 2"/>
            <p:cNvSpPr/>
            <p:nvPr/>
          </p:nvSpPr>
          <p:spPr>
            <a:xfrm>
              <a:off x="6165433" y="1289469"/>
              <a:ext cx="1933475" cy="2248535"/>
            </a:xfrm>
            <a:prstGeom prst="mathMultiply">
              <a:avLst>
                <a:gd name="adj1" fmla="val 10187"/>
              </a:avLst>
            </a:prstGeom>
            <a:solidFill>
              <a:srgbClr val="FFFF00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6630" name="Title 1"/>
          <p:cNvSpPr txBox="1">
            <a:spLocks/>
          </p:cNvSpPr>
          <p:nvPr/>
        </p:nvSpPr>
        <p:spPr bwMode="auto">
          <a:xfrm>
            <a:off x="317500" y="1793876"/>
            <a:ext cx="47704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</a:defRPr>
            </a:lvl1pPr>
            <a:lvl2pPr marL="536575" indent="-271463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</a:defRPr>
            </a:lvl2pPr>
            <a:lvl3pPr marL="808038" indent="-271463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985838" indent="-17780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</a:defRPr>
            </a:lvl4pPr>
            <a:lvl5pPr marL="1257300" indent="-18415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5pPr>
            <a:lvl6pPr marL="17145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6pPr>
            <a:lvl7pPr marL="21717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7pPr>
            <a:lvl8pPr marL="26289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8pPr>
            <a:lvl9pPr marL="30861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srgbClr val="001965"/>
                </a:solidFill>
                <a:cs typeface="Arial" charset="0"/>
              </a:rPr>
              <a:t>Biosimilar Aspart and Aspart Mix are not approved any where in the world</a:t>
            </a:r>
            <a:endParaRPr lang="en-US" altLang="en-US" sz="2400" b="1">
              <a:solidFill>
                <a:srgbClr val="001965"/>
              </a:solidFill>
              <a:cs typeface="Arial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17500" y="3148013"/>
            <a:ext cx="47704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</a:defRPr>
            </a:lvl1pPr>
            <a:lvl2pPr marL="536575" indent="-271463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</a:defRPr>
            </a:lvl2pPr>
            <a:lvl3pPr marL="808038" indent="-271463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985838" indent="-17780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</a:defRPr>
            </a:lvl4pPr>
            <a:lvl5pPr marL="1257300" indent="-18415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5pPr>
            <a:lvl6pPr marL="17145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6pPr>
            <a:lvl7pPr marL="21717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7pPr>
            <a:lvl8pPr marL="26289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8pPr>
            <a:lvl9pPr marL="30861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001965"/>
                </a:solidFill>
                <a:cs typeface="Arial" charset="0"/>
              </a:rPr>
              <a:t>Not even in CHINA!</a:t>
            </a:r>
          </a:p>
        </p:txBody>
      </p:sp>
    </p:spTree>
    <p:extLst>
      <p:ext uri="{BB962C8B-B14F-4D97-AF65-F5344CB8AC3E}">
        <p14:creationId xmlns:p14="http://schemas.microsoft.com/office/powerpoint/2010/main" val="1668094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5">
            <a:extLst>
              <a:ext uri="{FF2B5EF4-FFF2-40B4-BE49-F238E27FC236}">
                <a16:creationId xmlns:a16="http://schemas.microsoft.com/office/drawing/2014/main" id="{59F38353-2E2C-4F5C-9E2B-4A0038A8B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DC23F11E-873A-4FE3-B56B-F83445163F72}"/>
              </a:ext>
            </a:extLst>
          </p:cNvPr>
          <p:cNvSpPr txBox="1">
            <a:spLocks/>
          </p:cNvSpPr>
          <p:nvPr/>
        </p:nvSpPr>
        <p:spPr>
          <a:xfrm>
            <a:off x="355600" y="363540"/>
            <a:ext cx="8159750" cy="993775"/>
          </a:xfrm>
          <a:prstGeom prst="rect">
            <a:avLst/>
          </a:prstGeom>
        </p:spPr>
        <p:txBody>
          <a:bodyPr lIns="91432" tIns="45716" rIns="91432" bIns="45716" rtlCol="0">
            <a:norm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1965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536ACA7A-76FD-4347-B79C-D49CDA122F84}"/>
              </a:ext>
            </a:extLst>
          </p:cNvPr>
          <p:cNvSpPr/>
          <p:nvPr/>
        </p:nvSpPr>
        <p:spPr>
          <a:xfrm>
            <a:off x="930275" y="1027417"/>
            <a:ext cx="7896225" cy="3174698"/>
          </a:xfrm>
          <a:prstGeom prst="roundRect">
            <a:avLst>
              <a:gd name="adj" fmla="val 9155"/>
            </a:avLst>
          </a:prstGeom>
          <a:solidFill>
            <a:schemeClr val="bg1">
              <a:alpha val="78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Process is product </a:t>
            </a:r>
            <a:r>
              <a:rPr lang="en-US" sz="1500" dirty="0">
                <a:solidFill>
                  <a:schemeClr val="tx1"/>
                </a:solidFill>
              </a:rPr>
              <a:t>in manufacturing biological medicines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NCBs may be </a:t>
            </a:r>
            <a:r>
              <a:rPr lang="en-US" sz="1500" b="1" dirty="0">
                <a:solidFill>
                  <a:schemeClr val="tx1"/>
                </a:solidFill>
              </a:rPr>
              <a:t>similar but not identical </a:t>
            </a:r>
            <a:r>
              <a:rPr lang="en-US" sz="1500" dirty="0">
                <a:solidFill>
                  <a:schemeClr val="tx1"/>
                </a:solidFill>
              </a:rPr>
              <a:t>to original reference medicine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Minor variations in insulin and growth hormone manufacturing </a:t>
            </a:r>
            <a:r>
              <a:rPr lang="en-US" sz="1500" b="1" dirty="0">
                <a:solidFill>
                  <a:schemeClr val="tx1"/>
                </a:solidFill>
              </a:rPr>
              <a:t>can have significant effect on quality, safety and efficacy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Approvals of biosimilar medicine should be supported by a sufficiently </a:t>
            </a:r>
            <a:r>
              <a:rPr lang="en-US" sz="1500" b="1" dirty="0">
                <a:solidFill>
                  <a:schemeClr val="tx1"/>
                </a:solidFill>
              </a:rPr>
              <a:t>robust data package </a:t>
            </a:r>
            <a:r>
              <a:rPr lang="en-US" sz="1500" dirty="0">
                <a:solidFill>
                  <a:schemeClr val="tx1"/>
                </a:solidFill>
              </a:rPr>
              <a:t>and implementation of proper post-marketing surveillance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Prescribers should </a:t>
            </a:r>
            <a:r>
              <a:rPr lang="en-US" sz="1500" b="1" dirty="0">
                <a:solidFill>
                  <a:schemeClr val="tx1"/>
                </a:solidFill>
              </a:rPr>
              <a:t>consider issues of manufacture, quality, formulation, reliability</a:t>
            </a:r>
            <a:r>
              <a:rPr lang="en-US" sz="1500" dirty="0">
                <a:solidFill>
                  <a:schemeClr val="tx1"/>
                </a:solidFill>
              </a:rPr>
              <a:t> of supply before prescribing to patients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C505960-5479-482C-A205-980A0775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2" y="4668621"/>
            <a:ext cx="8276443" cy="34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000250" indent="-17145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457450" indent="-17145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914650" indent="-17145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371850" indent="-17145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310">
              <a:buNone/>
            </a:pPr>
            <a:r>
              <a:rPr lang="en-US" sz="700" dirty="0">
                <a:solidFill>
                  <a:srgbClr val="FFFFFF"/>
                </a:solidFill>
              </a:rPr>
              <a:t>HbA</a:t>
            </a:r>
            <a:r>
              <a:rPr lang="en-US" sz="700" baseline="-25000" dirty="0">
                <a:solidFill>
                  <a:srgbClr val="FFFFFF"/>
                </a:solidFill>
              </a:rPr>
              <a:t>1c</a:t>
            </a:r>
            <a:r>
              <a:rPr lang="en-US" sz="700" dirty="0">
                <a:solidFill>
                  <a:srgbClr val="FFFFFF"/>
                </a:solidFill>
              </a:rPr>
              <a:t>, glycated </a:t>
            </a:r>
            <a:r>
              <a:rPr lang="en-US" sz="700" dirty="0" err="1">
                <a:solidFill>
                  <a:srgbClr val="FFFFFF"/>
                </a:solidFill>
              </a:rPr>
              <a:t>haemoglobin</a:t>
            </a:r>
            <a:r>
              <a:rPr lang="en-US" sz="700" dirty="0">
                <a:solidFill>
                  <a:srgbClr val="FFFFFF"/>
                </a:solidFill>
              </a:rPr>
              <a:t>; </a:t>
            </a:r>
            <a:r>
              <a:rPr lang="en-US" sz="700" dirty="0" err="1">
                <a:solidFill>
                  <a:srgbClr val="FFFFFF"/>
                </a:solidFill>
              </a:rPr>
              <a:t>IDegAsp</a:t>
            </a:r>
            <a:r>
              <a:rPr lang="en-US" sz="700" dirty="0">
                <a:solidFill>
                  <a:srgbClr val="FFFFFF"/>
                </a:solidFill>
              </a:rPr>
              <a:t>, insulin </a:t>
            </a:r>
            <a:r>
              <a:rPr lang="en-US" sz="700" dirty="0" err="1">
                <a:solidFill>
                  <a:srgbClr val="FFFFFF"/>
                </a:solidFill>
              </a:rPr>
              <a:t>degludec</a:t>
            </a:r>
            <a:r>
              <a:rPr lang="en-US" sz="700" dirty="0">
                <a:solidFill>
                  <a:srgbClr val="FFFFFF"/>
                </a:solidFill>
              </a:rPr>
              <a:t>/insulin </a:t>
            </a:r>
            <a:r>
              <a:rPr lang="en-US" sz="700" dirty="0" err="1">
                <a:solidFill>
                  <a:srgbClr val="FFFFFF"/>
                </a:solidFill>
              </a:rPr>
              <a:t>aspart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erq\Desktop\Untitled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5" y="1780464"/>
            <a:ext cx="7158274" cy="15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312870"/>
            <a:ext cx="5245800" cy="1531543"/>
          </a:xfrm>
        </p:spPr>
        <p:txBody>
          <a:bodyPr/>
          <a:lstStyle/>
          <a:p>
            <a:r>
              <a:rPr lang="en-US" sz="2100" dirty="0" err="1">
                <a:solidFill>
                  <a:schemeClr val="tx1"/>
                </a:solidFill>
              </a:rPr>
              <a:t>Biosimilars</a:t>
            </a:r>
            <a:r>
              <a:rPr lang="en-US" sz="2100" dirty="0">
                <a:solidFill>
                  <a:schemeClr val="tx1"/>
                </a:solidFill>
              </a:rPr>
              <a:t>: </a:t>
            </a: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Similar but not identical</a:t>
            </a:r>
          </a:p>
        </p:txBody>
      </p:sp>
      <p:pic>
        <p:nvPicPr>
          <p:cNvPr id="5122" name="Picture 2" descr="http://3.bp.blogspot.com/-1pTfqB7fbn4/U22zhjkD-fI/AAAAAAAADdU/UXxEzRL0XEg/s1600/Brood_ref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" y="554918"/>
            <a:ext cx="3746154" cy="39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13" y="554918"/>
            <a:ext cx="3543088" cy="109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38981" r="9354" b="22038"/>
          <a:stretch/>
        </p:blipFill>
        <p:spPr bwMode="auto">
          <a:xfrm>
            <a:off x="4035022" y="3427890"/>
            <a:ext cx="4949315" cy="89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045763" y="1371606"/>
            <a:ext cx="3440638" cy="11372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52800" y="2623172"/>
            <a:ext cx="798286" cy="11215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6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17502" y="411164"/>
            <a:ext cx="3585027" cy="390525"/>
          </a:xfrm>
        </p:spPr>
        <p:txBody>
          <a:bodyPr/>
          <a:lstStyle/>
          <a:p>
            <a:r>
              <a:rPr lang="en-GB" altLang="en-US" dirty="0"/>
              <a:t>Key messages…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39927" y="3549650"/>
            <a:ext cx="5264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accent2"/>
                </a:solidFill>
                <a:latin typeface="Verdana" pitchFamily="34" charset="0"/>
              </a:defRPr>
            </a:lvl1pPr>
            <a:lvl2pPr marL="536575" indent="-271463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accent2"/>
                </a:solidFill>
                <a:latin typeface="Verdana" pitchFamily="34" charset="0"/>
              </a:defRPr>
            </a:lvl2pPr>
            <a:lvl3pPr marL="808038" indent="-271463">
              <a:spcBef>
                <a:spcPct val="20000"/>
              </a:spcBef>
              <a:buClr>
                <a:srgbClr val="E64A0E"/>
              </a:buClr>
              <a:buFont typeface="Verdana" pitchFamily="34" charset="0"/>
              <a:buChar char="•"/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985838" indent="-177800">
              <a:spcBef>
                <a:spcPct val="20000"/>
              </a:spcBef>
              <a:buClr>
                <a:srgbClr val="82786F"/>
              </a:buClr>
              <a:buFont typeface="Verdana" pitchFamily="34" charset="0"/>
              <a:buChar char="•"/>
              <a:defRPr sz="1200">
                <a:solidFill>
                  <a:schemeClr val="accent2"/>
                </a:solidFill>
                <a:latin typeface="Verdana" pitchFamily="34" charset="0"/>
              </a:defRPr>
            </a:lvl4pPr>
            <a:lvl5pPr marL="1257300" indent="-184150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5pPr>
            <a:lvl6pPr marL="17145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6pPr>
            <a:lvl7pPr marL="21717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7pPr>
            <a:lvl8pPr marL="26289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8pPr>
            <a:lvl9pPr marL="3086100" indent="-184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itchFamily="34" charset="0"/>
              <a:buChar char="•"/>
              <a:defRPr sz="11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001965"/>
                </a:solidFill>
                <a:cs typeface="Arial" charset="0"/>
              </a:rPr>
              <a:t>Similar does not mean Same</a:t>
            </a:r>
          </a:p>
        </p:txBody>
      </p:sp>
      <p:grpSp>
        <p:nvGrpSpPr>
          <p:cNvPr id="23557" name="Group 7"/>
          <p:cNvGrpSpPr>
            <a:grpSpLocks/>
          </p:cNvGrpSpPr>
          <p:nvPr/>
        </p:nvGrpSpPr>
        <p:grpSpPr bwMode="auto">
          <a:xfrm>
            <a:off x="-7105650" y="4124331"/>
            <a:ext cx="5059362" cy="2544763"/>
            <a:chOff x="2543908" y="2273297"/>
            <a:chExt cx="5058508" cy="2544887"/>
          </a:xfrm>
        </p:grpSpPr>
        <p:pic>
          <p:nvPicPr>
            <p:cNvPr id="23567" name="Picture 8" descr="Image result for comilla matrivand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62" b="13762"/>
            <a:stretch>
              <a:fillRect/>
            </a:stretch>
          </p:blipFill>
          <p:spPr bwMode="auto">
            <a:xfrm>
              <a:off x="2543908" y="2273297"/>
              <a:ext cx="2630052" cy="254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0" descr="Image result for roshomal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7" t="7452" r="7390" b="10043"/>
            <a:stretch>
              <a:fillRect/>
            </a:stretch>
          </p:blipFill>
          <p:spPr bwMode="auto">
            <a:xfrm>
              <a:off x="4841631" y="2273298"/>
              <a:ext cx="2760785" cy="254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9" name="Title 1"/>
            <p:cNvSpPr txBox="1">
              <a:spLocks/>
            </p:cNvSpPr>
            <p:nvPr/>
          </p:nvSpPr>
          <p:spPr bwMode="auto">
            <a:xfrm>
              <a:off x="3268663" y="4257797"/>
              <a:ext cx="118509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•"/>
                <a:defRPr>
                  <a:solidFill>
                    <a:schemeClr val="accent2"/>
                  </a:solidFill>
                  <a:latin typeface="Verdana" pitchFamily="34" charset="0"/>
                </a:defRPr>
              </a:lvl1pPr>
              <a:lvl2pPr marL="536575" indent="-271463">
                <a:spcBef>
                  <a:spcPct val="20000"/>
                </a:spcBef>
                <a:buClr>
                  <a:schemeClr val="tx2"/>
                </a:buClr>
                <a:buFont typeface="Verdana" pitchFamily="34" charset="0"/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</a:defRPr>
              </a:lvl2pPr>
              <a:lvl3pPr marL="808038" indent="-271463">
                <a:spcBef>
                  <a:spcPct val="20000"/>
                </a:spcBef>
                <a:buClr>
                  <a:srgbClr val="E64A0E"/>
                </a:buClr>
                <a:buFont typeface="Verdana" pitchFamily="34" charset="0"/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</a:defRPr>
              </a:lvl3pPr>
              <a:lvl4pPr marL="985838" indent="-177800">
                <a:spcBef>
                  <a:spcPct val="20000"/>
                </a:spcBef>
                <a:buClr>
                  <a:srgbClr val="82786F"/>
                </a:buClr>
                <a:buFont typeface="Verdana" pitchFamily="34" charset="0"/>
                <a:buChar char="•"/>
                <a:defRPr sz="1200">
                  <a:solidFill>
                    <a:schemeClr val="accent2"/>
                  </a:solidFill>
                  <a:latin typeface="Verdana" pitchFamily="34" charset="0"/>
                </a:defRPr>
              </a:lvl4pPr>
              <a:lvl5pPr marL="1257300" indent="-184150">
                <a:spcBef>
                  <a:spcPct val="20000"/>
                </a:spcBef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5pPr>
              <a:lvl6pPr marL="17145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6pPr>
              <a:lvl7pPr marL="21717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7pPr>
              <a:lvl8pPr marL="26289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8pPr>
              <a:lvl9pPr marL="30861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>
                  <a:solidFill>
                    <a:srgbClr val="191713"/>
                  </a:solidFill>
                  <a:cs typeface="Arial" charset="0"/>
                </a:rPr>
                <a:t>Original</a:t>
              </a:r>
            </a:p>
          </p:txBody>
        </p:sp>
        <p:sp>
          <p:nvSpPr>
            <p:cNvPr id="23570" name="Title 1"/>
            <p:cNvSpPr txBox="1">
              <a:spLocks/>
            </p:cNvSpPr>
            <p:nvPr/>
          </p:nvSpPr>
          <p:spPr bwMode="auto">
            <a:xfrm>
              <a:off x="5627077" y="4257797"/>
              <a:ext cx="1304723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•"/>
                <a:defRPr>
                  <a:solidFill>
                    <a:schemeClr val="accent2"/>
                  </a:solidFill>
                  <a:latin typeface="Verdana" pitchFamily="34" charset="0"/>
                </a:defRPr>
              </a:lvl1pPr>
              <a:lvl2pPr marL="536575" indent="-271463">
                <a:spcBef>
                  <a:spcPct val="20000"/>
                </a:spcBef>
                <a:buClr>
                  <a:schemeClr val="tx2"/>
                </a:buClr>
                <a:buFont typeface="Verdana" pitchFamily="34" charset="0"/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</a:defRPr>
              </a:lvl2pPr>
              <a:lvl3pPr marL="808038" indent="-271463">
                <a:spcBef>
                  <a:spcPct val="20000"/>
                </a:spcBef>
                <a:buClr>
                  <a:srgbClr val="E64A0E"/>
                </a:buClr>
                <a:buFont typeface="Verdana" pitchFamily="34" charset="0"/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</a:defRPr>
              </a:lvl3pPr>
              <a:lvl4pPr marL="985838" indent="-177800">
                <a:spcBef>
                  <a:spcPct val="20000"/>
                </a:spcBef>
                <a:buClr>
                  <a:srgbClr val="82786F"/>
                </a:buClr>
                <a:buFont typeface="Verdana" pitchFamily="34" charset="0"/>
                <a:buChar char="•"/>
                <a:defRPr sz="1200">
                  <a:solidFill>
                    <a:schemeClr val="accent2"/>
                  </a:solidFill>
                  <a:latin typeface="Verdana" pitchFamily="34" charset="0"/>
                </a:defRPr>
              </a:lvl4pPr>
              <a:lvl5pPr marL="1257300" indent="-184150">
                <a:spcBef>
                  <a:spcPct val="20000"/>
                </a:spcBef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5pPr>
              <a:lvl6pPr marL="17145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6pPr>
              <a:lvl7pPr marL="21717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7pPr>
              <a:lvl8pPr marL="26289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8pPr>
              <a:lvl9pPr marL="30861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>
                  <a:solidFill>
                    <a:srgbClr val="191713"/>
                  </a:solidFill>
                  <a:cs typeface="Arial" charset="0"/>
                </a:rPr>
                <a:t>Biosimilar</a:t>
              </a:r>
            </a:p>
          </p:txBody>
        </p:sp>
        <p:sp>
          <p:nvSpPr>
            <p:cNvPr id="23571" name="Title 1"/>
            <p:cNvSpPr txBox="1">
              <a:spLocks/>
            </p:cNvSpPr>
            <p:nvPr/>
          </p:nvSpPr>
          <p:spPr bwMode="auto">
            <a:xfrm>
              <a:off x="2543908" y="2275618"/>
              <a:ext cx="5058508" cy="39052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•"/>
                <a:defRPr>
                  <a:solidFill>
                    <a:schemeClr val="accent2"/>
                  </a:solidFill>
                  <a:latin typeface="Verdana" pitchFamily="34" charset="0"/>
                </a:defRPr>
              </a:lvl1pPr>
              <a:lvl2pPr marL="536575" indent="-271463">
                <a:spcBef>
                  <a:spcPct val="20000"/>
                </a:spcBef>
                <a:buClr>
                  <a:schemeClr val="tx2"/>
                </a:buClr>
                <a:buFont typeface="Verdana" pitchFamily="34" charset="0"/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</a:defRPr>
              </a:lvl2pPr>
              <a:lvl3pPr marL="808038" indent="-271463">
                <a:spcBef>
                  <a:spcPct val="20000"/>
                </a:spcBef>
                <a:buClr>
                  <a:srgbClr val="E64A0E"/>
                </a:buClr>
                <a:buFont typeface="Verdana" pitchFamily="34" charset="0"/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</a:defRPr>
              </a:lvl3pPr>
              <a:lvl4pPr marL="985838" indent="-177800">
                <a:spcBef>
                  <a:spcPct val="20000"/>
                </a:spcBef>
                <a:buClr>
                  <a:srgbClr val="82786F"/>
                </a:buClr>
                <a:buFont typeface="Verdana" pitchFamily="34" charset="0"/>
                <a:buChar char="•"/>
                <a:defRPr sz="1200">
                  <a:solidFill>
                    <a:schemeClr val="accent2"/>
                  </a:solidFill>
                  <a:latin typeface="Verdana" pitchFamily="34" charset="0"/>
                </a:defRPr>
              </a:lvl4pPr>
              <a:lvl5pPr marL="1257300" indent="-184150">
                <a:spcBef>
                  <a:spcPct val="20000"/>
                </a:spcBef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5pPr>
              <a:lvl6pPr marL="17145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6pPr>
              <a:lvl7pPr marL="21717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7pPr>
              <a:lvl8pPr marL="26289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8pPr>
              <a:lvl9pPr marL="30861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>
                  <a:solidFill>
                    <a:srgbClr val="191713"/>
                  </a:solidFill>
                  <a:cs typeface="Arial" charset="0"/>
                </a:rPr>
                <a:t>Comilla Roshomalai</a:t>
              </a:r>
            </a:p>
          </p:txBody>
        </p:sp>
      </p:grp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-7340600" y="1335089"/>
            <a:ext cx="5067300" cy="2543175"/>
            <a:chOff x="-457199" y="160875"/>
            <a:chExt cx="5067300" cy="2541835"/>
          </a:xfrm>
        </p:grpSpPr>
        <p:pic>
          <p:nvPicPr>
            <p:cNvPr id="23562" name="Picture 6" descr="Image result for natorer kacha goll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4221" r="51611" b="6812"/>
            <a:stretch>
              <a:fillRect/>
            </a:stretch>
          </p:blipFill>
          <p:spPr bwMode="auto">
            <a:xfrm>
              <a:off x="-457199" y="160875"/>
              <a:ext cx="2529254" cy="254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4" descr="Image result for natorer kacha goll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124" y="160875"/>
              <a:ext cx="2529254" cy="254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Title 1"/>
            <p:cNvSpPr txBox="1">
              <a:spLocks/>
            </p:cNvSpPr>
            <p:nvPr/>
          </p:nvSpPr>
          <p:spPr bwMode="auto">
            <a:xfrm>
              <a:off x="203157" y="2176644"/>
              <a:ext cx="118509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•"/>
                <a:defRPr>
                  <a:solidFill>
                    <a:schemeClr val="accent2"/>
                  </a:solidFill>
                  <a:latin typeface="Verdana" pitchFamily="34" charset="0"/>
                </a:defRPr>
              </a:lvl1pPr>
              <a:lvl2pPr marL="536575" indent="-271463">
                <a:spcBef>
                  <a:spcPct val="20000"/>
                </a:spcBef>
                <a:buClr>
                  <a:schemeClr val="tx2"/>
                </a:buClr>
                <a:buFont typeface="Verdana" pitchFamily="34" charset="0"/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</a:defRPr>
              </a:lvl2pPr>
              <a:lvl3pPr marL="808038" indent="-271463">
                <a:spcBef>
                  <a:spcPct val="20000"/>
                </a:spcBef>
                <a:buClr>
                  <a:srgbClr val="E64A0E"/>
                </a:buClr>
                <a:buFont typeface="Verdana" pitchFamily="34" charset="0"/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</a:defRPr>
              </a:lvl3pPr>
              <a:lvl4pPr marL="985838" indent="-177800">
                <a:spcBef>
                  <a:spcPct val="20000"/>
                </a:spcBef>
                <a:buClr>
                  <a:srgbClr val="82786F"/>
                </a:buClr>
                <a:buFont typeface="Verdana" pitchFamily="34" charset="0"/>
                <a:buChar char="•"/>
                <a:defRPr sz="1200">
                  <a:solidFill>
                    <a:schemeClr val="accent2"/>
                  </a:solidFill>
                  <a:latin typeface="Verdana" pitchFamily="34" charset="0"/>
                </a:defRPr>
              </a:lvl4pPr>
              <a:lvl5pPr marL="1257300" indent="-184150">
                <a:spcBef>
                  <a:spcPct val="20000"/>
                </a:spcBef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5pPr>
              <a:lvl6pPr marL="17145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6pPr>
              <a:lvl7pPr marL="21717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7pPr>
              <a:lvl8pPr marL="26289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8pPr>
              <a:lvl9pPr marL="30861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>
                  <a:solidFill>
                    <a:srgbClr val="191713"/>
                  </a:solidFill>
                  <a:cs typeface="Arial" charset="0"/>
                </a:rPr>
                <a:t>Original</a:t>
              </a:r>
            </a:p>
          </p:txBody>
        </p:sp>
        <p:sp>
          <p:nvSpPr>
            <p:cNvPr id="23565" name="Title 1"/>
            <p:cNvSpPr txBox="1">
              <a:spLocks/>
            </p:cNvSpPr>
            <p:nvPr/>
          </p:nvSpPr>
          <p:spPr bwMode="auto">
            <a:xfrm>
              <a:off x="2693112" y="2176644"/>
              <a:ext cx="1304723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•"/>
                <a:defRPr>
                  <a:solidFill>
                    <a:schemeClr val="accent2"/>
                  </a:solidFill>
                  <a:latin typeface="Verdana" pitchFamily="34" charset="0"/>
                </a:defRPr>
              </a:lvl1pPr>
              <a:lvl2pPr marL="536575" indent="-271463">
                <a:spcBef>
                  <a:spcPct val="20000"/>
                </a:spcBef>
                <a:buClr>
                  <a:schemeClr val="tx2"/>
                </a:buClr>
                <a:buFont typeface="Verdana" pitchFamily="34" charset="0"/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</a:defRPr>
              </a:lvl2pPr>
              <a:lvl3pPr marL="808038" indent="-271463">
                <a:spcBef>
                  <a:spcPct val="20000"/>
                </a:spcBef>
                <a:buClr>
                  <a:srgbClr val="E64A0E"/>
                </a:buClr>
                <a:buFont typeface="Verdana" pitchFamily="34" charset="0"/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</a:defRPr>
              </a:lvl3pPr>
              <a:lvl4pPr marL="985838" indent="-177800">
                <a:spcBef>
                  <a:spcPct val="20000"/>
                </a:spcBef>
                <a:buClr>
                  <a:srgbClr val="82786F"/>
                </a:buClr>
                <a:buFont typeface="Verdana" pitchFamily="34" charset="0"/>
                <a:buChar char="•"/>
                <a:defRPr sz="1200">
                  <a:solidFill>
                    <a:schemeClr val="accent2"/>
                  </a:solidFill>
                  <a:latin typeface="Verdana" pitchFamily="34" charset="0"/>
                </a:defRPr>
              </a:lvl4pPr>
              <a:lvl5pPr marL="1257300" indent="-184150">
                <a:spcBef>
                  <a:spcPct val="20000"/>
                </a:spcBef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5pPr>
              <a:lvl6pPr marL="17145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6pPr>
              <a:lvl7pPr marL="21717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7pPr>
              <a:lvl8pPr marL="26289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8pPr>
              <a:lvl9pPr marL="30861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>
                  <a:solidFill>
                    <a:srgbClr val="191713"/>
                  </a:solidFill>
                  <a:cs typeface="Arial" charset="0"/>
                </a:rPr>
                <a:t>Biosimilar</a:t>
              </a:r>
            </a:p>
          </p:txBody>
        </p:sp>
        <p:sp>
          <p:nvSpPr>
            <p:cNvPr id="23566" name="Title 1"/>
            <p:cNvSpPr txBox="1">
              <a:spLocks/>
            </p:cNvSpPr>
            <p:nvPr/>
          </p:nvSpPr>
          <p:spPr bwMode="auto">
            <a:xfrm>
              <a:off x="-448407" y="160875"/>
              <a:ext cx="5058508" cy="39052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•"/>
                <a:defRPr>
                  <a:solidFill>
                    <a:schemeClr val="accent2"/>
                  </a:solidFill>
                  <a:latin typeface="Verdana" pitchFamily="34" charset="0"/>
                </a:defRPr>
              </a:lvl1pPr>
              <a:lvl2pPr marL="536575" indent="-271463">
                <a:spcBef>
                  <a:spcPct val="20000"/>
                </a:spcBef>
                <a:buClr>
                  <a:schemeClr val="tx2"/>
                </a:buClr>
                <a:buFont typeface="Verdana" pitchFamily="34" charset="0"/>
                <a:buChar char="•"/>
                <a:defRPr sz="1600">
                  <a:solidFill>
                    <a:schemeClr val="accent2"/>
                  </a:solidFill>
                  <a:latin typeface="Verdana" pitchFamily="34" charset="0"/>
                </a:defRPr>
              </a:lvl2pPr>
              <a:lvl3pPr marL="808038" indent="-271463">
                <a:spcBef>
                  <a:spcPct val="20000"/>
                </a:spcBef>
                <a:buClr>
                  <a:srgbClr val="E64A0E"/>
                </a:buClr>
                <a:buFont typeface="Verdana" pitchFamily="34" charset="0"/>
                <a:buChar char="•"/>
                <a:defRPr sz="1400">
                  <a:solidFill>
                    <a:schemeClr val="accent2"/>
                  </a:solidFill>
                  <a:latin typeface="Verdana" pitchFamily="34" charset="0"/>
                </a:defRPr>
              </a:lvl3pPr>
              <a:lvl4pPr marL="985838" indent="-177800">
                <a:spcBef>
                  <a:spcPct val="20000"/>
                </a:spcBef>
                <a:buClr>
                  <a:srgbClr val="82786F"/>
                </a:buClr>
                <a:buFont typeface="Verdana" pitchFamily="34" charset="0"/>
                <a:buChar char="•"/>
                <a:defRPr sz="1200">
                  <a:solidFill>
                    <a:schemeClr val="accent2"/>
                  </a:solidFill>
                  <a:latin typeface="Verdana" pitchFamily="34" charset="0"/>
                </a:defRPr>
              </a:lvl4pPr>
              <a:lvl5pPr marL="1257300" indent="-184150">
                <a:spcBef>
                  <a:spcPct val="20000"/>
                </a:spcBef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5pPr>
              <a:lvl6pPr marL="17145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6pPr>
              <a:lvl7pPr marL="21717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7pPr>
              <a:lvl8pPr marL="26289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8pPr>
              <a:lvl9pPr marL="3086100" indent="-1841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423"/>
                </a:buClr>
                <a:buFont typeface="Verdana" pitchFamily="34" charset="0"/>
                <a:buChar char="•"/>
                <a:defRPr sz="1100">
                  <a:solidFill>
                    <a:schemeClr val="accent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>
                  <a:solidFill>
                    <a:srgbClr val="191713"/>
                  </a:solidFill>
                  <a:cs typeface="Arial" charset="0"/>
                </a:rPr>
                <a:t>Natore Kachagolla</a:t>
              </a:r>
            </a:p>
          </p:txBody>
        </p:sp>
      </p:grpSp>
      <p:pic>
        <p:nvPicPr>
          <p:cNvPr id="2130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6" y="1174094"/>
            <a:ext cx="4063111" cy="2053838"/>
          </a:xfrm>
          <a:prstGeom prst="roundRect">
            <a:avLst>
              <a:gd name="adj" fmla="val 634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300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1" y="1153078"/>
            <a:ext cx="4044932" cy="2074854"/>
          </a:xfrm>
          <a:prstGeom prst="roundRect">
            <a:avLst>
              <a:gd name="adj" fmla="val 634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23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792" y="27297"/>
            <a:ext cx="5356746" cy="374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76205"/>
            <a:ext cx="4165979" cy="21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22" y="2629877"/>
            <a:ext cx="5771472" cy="251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nanna biryani dha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97"/>
            <a:ext cx="4030637" cy="3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4000" y="4848489"/>
            <a:ext cx="8182800" cy="249492"/>
          </a:xfrm>
        </p:spPr>
        <p:txBody>
          <a:bodyPr/>
          <a:lstStyle/>
          <a:p>
            <a:pPr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altLang="en-US" dirty="0"/>
              <a:t>Declerck PJ. </a:t>
            </a:r>
            <a:r>
              <a:rPr lang="en-US" altLang="en-US" i="1" dirty="0"/>
              <a:t>GaBI J </a:t>
            </a:r>
            <a:r>
              <a:rPr lang="en-US" altLang="en-US" dirty="0"/>
              <a:t>2012;1:13-6 </a:t>
            </a:r>
          </a:p>
          <a:p>
            <a:pPr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altLang="en-US" dirty="0"/>
              <a:t>Sekhon BS and Saluja V. </a:t>
            </a:r>
            <a:r>
              <a:rPr lang="en-US" altLang="en-US" i="1" dirty="0"/>
              <a:t>Biosimilars </a:t>
            </a:r>
            <a:r>
              <a:rPr lang="en-US" altLang="en-US" dirty="0"/>
              <a:t>2011;1:1-11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2413" y="92122"/>
            <a:ext cx="8229600" cy="781457"/>
          </a:xfrm>
        </p:spPr>
        <p:txBody>
          <a:bodyPr/>
          <a:lstStyle/>
          <a:p>
            <a:r>
              <a:rPr lang="en-US" altLang="en-US" dirty="0">
                <a:solidFill>
                  <a:srgbClr val="0019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Generic vs. Biosimilar: Key Differences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001806"/>
            <a:ext cx="8639175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824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4001" y="4343400"/>
            <a:ext cx="8182800" cy="231949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baseline="30000" dirty="0">
                <a:latin typeface="Arial Narrow" pitchFamily="34" charset="0"/>
              </a:rPr>
              <a:t>a</a:t>
            </a:r>
            <a:r>
              <a:rPr lang="en-US" altLang="en-US" dirty="0">
                <a:latin typeface="Arial Narrow" pitchFamily="34" charset="0"/>
              </a:rPr>
              <a:t>Approved in the EU</a:t>
            </a:r>
            <a:r>
              <a:rPr lang="en-US" altLang="en-US" baseline="30000" dirty="0">
                <a:latin typeface="Arial Narrow" pitchFamily="34" charset="0"/>
              </a:rPr>
              <a:t>2</a:t>
            </a:r>
            <a:endParaRPr lang="en-US" altLang="en-US" dirty="0">
              <a:latin typeface="Arial Narrow" pitchFamily="34" charset="0"/>
            </a:endParaRPr>
          </a:p>
        </p:txBody>
      </p:sp>
      <p:sp>
        <p:nvSpPr>
          <p:cNvPr id="28676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altLang="en-US" dirty="0"/>
              <a:t>Sekhon BS and Saluja V. </a:t>
            </a:r>
            <a:r>
              <a:rPr lang="en-US" altLang="en-US" i="1" dirty="0"/>
              <a:t>Biosimilars</a:t>
            </a:r>
            <a:r>
              <a:rPr lang="en-US" altLang="en-US" dirty="0"/>
              <a:t> 2011;1:1-11</a:t>
            </a:r>
          </a:p>
          <a:p>
            <a:pPr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altLang="en-US" dirty="0"/>
              <a:t>Owens DR et al. </a:t>
            </a:r>
            <a:r>
              <a:rPr lang="en-US" altLang="en-US" i="1" dirty="0"/>
              <a:t>Diabetes Technol Ther </a:t>
            </a:r>
            <a:r>
              <a:rPr lang="en-US" altLang="en-US" dirty="0"/>
              <a:t>2012;14:989-96</a:t>
            </a:r>
          </a:p>
          <a:p>
            <a:pPr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altLang="en-US" dirty="0"/>
              <a:t>European public assessment reports. http://goo.gl/x8LP6Z</a:t>
            </a:r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tx1"/>
                </a:solidFill>
              </a:rPr>
              <a:t>Biologic Products Manufacturing</a:t>
            </a:r>
          </a:p>
        </p:txBody>
      </p:sp>
      <p:sp>
        <p:nvSpPr>
          <p:cNvPr id="50179" name="TextBox 120"/>
          <p:cNvSpPr txBox="1">
            <a:spLocks noChangeArrowheads="1"/>
          </p:cNvSpPr>
          <p:nvPr/>
        </p:nvSpPr>
        <p:spPr bwMode="auto">
          <a:xfrm>
            <a:off x="428626" y="1022746"/>
            <a:ext cx="8126413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65113" indent="-2651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SzTx/>
              <a:buFont typeface="Arial" pitchFamily="34" charset="0"/>
              <a:buChar char="♦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Large-scale production of proteins is generally performed using bacteria, yeast, or mammalian cell lines</a:t>
            </a:r>
            <a:r>
              <a:rPr kumimoji="0" lang="en-US" alt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1,2</a:t>
            </a:r>
          </a:p>
        </p:txBody>
      </p:sp>
      <p:sp>
        <p:nvSpPr>
          <p:cNvPr id="50192" name="TextBox 120"/>
          <p:cNvSpPr txBox="1">
            <a:spLocks noChangeArrowheads="1"/>
          </p:cNvSpPr>
          <p:nvPr/>
        </p:nvSpPr>
        <p:spPr bwMode="auto">
          <a:xfrm>
            <a:off x="458788" y="3764756"/>
            <a:ext cx="8415337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65113" indent="-2651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3575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52B1E"/>
              </a:buClr>
              <a:buSzTx/>
              <a:buFont typeface="Arial" pitchFamily="34" charset="0"/>
              <a:buChar char="♦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All biological products that are currently available as biosimilars</a:t>
            </a:r>
            <a:r>
              <a:rPr kumimoji="0" lang="en-GB" alt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a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 are produced using recombinant DNA technology</a:t>
            </a:r>
            <a:r>
              <a:rPr kumimoji="0" lang="en-GB" alt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3</a:t>
            </a:r>
          </a:p>
        </p:txBody>
      </p:sp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" y="1789510"/>
            <a:ext cx="9083675" cy="181094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915620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428337"/>
            <a:ext cx="8510400" cy="391412"/>
          </a:xfrm>
        </p:spPr>
        <p:txBody>
          <a:bodyPr/>
          <a:lstStyle/>
          <a:p>
            <a:r>
              <a:rPr lang="en-US" dirty="0"/>
              <a:t>Manufacturing process of biological medicine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9" y="1012371"/>
            <a:ext cx="7092227" cy="403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55383" y="2312670"/>
            <a:ext cx="4256314" cy="46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Process is product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36" y="4906488"/>
            <a:ext cx="8046720" cy="369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900" dirty="0"/>
              <a:t>Kramer et al </a:t>
            </a:r>
            <a:r>
              <a:rPr lang="en-US" sz="900" i="1" dirty="0"/>
              <a:t>Br J Diabetes </a:t>
            </a:r>
            <a:r>
              <a:rPr lang="en-US" sz="900" i="1" dirty="0" err="1"/>
              <a:t>Vasc</a:t>
            </a:r>
            <a:r>
              <a:rPr lang="en-US" sz="900" i="1" dirty="0"/>
              <a:t> Dis </a:t>
            </a:r>
            <a:r>
              <a:rPr lang="en-US" sz="900" dirty="0"/>
              <a:t>2010:10:163–171; </a:t>
            </a:r>
            <a:r>
              <a:rPr lang="en-US" sz="900" dirty="0" err="1"/>
              <a:t>Kuhlmann</a:t>
            </a:r>
            <a:r>
              <a:rPr lang="en-US" sz="900" dirty="0"/>
              <a:t> M et al. </a:t>
            </a:r>
            <a:r>
              <a:rPr lang="en-US" sz="900" dirty="0" err="1"/>
              <a:t>Nephrol</a:t>
            </a:r>
            <a:r>
              <a:rPr lang="en-US" sz="900" dirty="0"/>
              <a:t> Dial Transplant. 2006;21(</a:t>
            </a:r>
            <a:r>
              <a:rPr lang="en-US" sz="900" dirty="0" err="1"/>
              <a:t>suppl</a:t>
            </a:r>
            <a:r>
              <a:rPr lang="en-US" sz="900" dirty="0"/>
              <a:t> 5):v4-v8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663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2.xml><?xml version="1.0" encoding="utf-8"?>
<a:theme xmlns:a="http://schemas.openxmlformats.org/drawingml/2006/main" name="1_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3.xml><?xml version="1.0" encoding="utf-8"?>
<a:theme xmlns:a="http://schemas.openxmlformats.org/drawingml/2006/main" name="3_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4.xml><?xml version="1.0" encoding="utf-8"?>
<a:theme xmlns:a="http://schemas.openxmlformats.org/drawingml/2006/main" name="4_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5.xml><?xml version="1.0" encoding="utf-8"?>
<a:theme xmlns:a="http://schemas.openxmlformats.org/drawingml/2006/main" name="nn_designproposal 0 95">
  <a:themeElements>
    <a:clrScheme name="nn_designproposal 0 95 1">
      <a:dk1>
        <a:srgbClr val="000000"/>
      </a:dk1>
      <a:lt1>
        <a:srgbClr val="FFFFFF"/>
      </a:lt1>
      <a:dk2>
        <a:srgbClr val="D2C8BB"/>
      </a:dk2>
      <a:lt2>
        <a:srgbClr val="8DA2CC"/>
      </a:lt2>
      <a:accent1>
        <a:srgbClr val="00B7FF"/>
      </a:accent1>
      <a:accent2>
        <a:srgbClr val="001965"/>
      </a:accent2>
      <a:accent3>
        <a:srgbClr val="FFFFFF"/>
      </a:accent3>
      <a:accent4>
        <a:srgbClr val="000000"/>
      </a:accent4>
      <a:accent5>
        <a:srgbClr val="AAD8FF"/>
      </a:accent5>
      <a:accent6>
        <a:srgbClr val="00165B"/>
      </a:accent6>
      <a:hlink>
        <a:srgbClr val="E64A0E"/>
      </a:hlink>
      <a:folHlink>
        <a:srgbClr val="8B7D70"/>
      </a:folHlink>
    </a:clrScheme>
    <a:fontScheme name="nn_designproposal 0 9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800" b="1" i="0" u="none" strike="noStrike" cap="none" normalizeH="0" baseline="0" smtClean="0">
            <a:ln>
              <a:noFill/>
            </a:ln>
            <a:solidFill>
              <a:srgbClr val="001965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800" b="1" i="0" u="none" strike="noStrike" cap="none" normalizeH="0" baseline="0" smtClean="0">
            <a:ln>
              <a:noFill/>
            </a:ln>
            <a:solidFill>
              <a:srgbClr val="001965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nn_designproposal 0 95 1">
        <a:dk1>
          <a:srgbClr val="000000"/>
        </a:dk1>
        <a:lt1>
          <a:srgbClr val="FFFFFF"/>
        </a:lt1>
        <a:dk2>
          <a:srgbClr val="D2C8BB"/>
        </a:dk2>
        <a:lt2>
          <a:srgbClr val="8DA2CC"/>
        </a:lt2>
        <a:accent1>
          <a:srgbClr val="00B7FF"/>
        </a:accent1>
        <a:accent2>
          <a:srgbClr val="001965"/>
        </a:accent2>
        <a:accent3>
          <a:srgbClr val="FFFFFF"/>
        </a:accent3>
        <a:accent4>
          <a:srgbClr val="000000"/>
        </a:accent4>
        <a:accent5>
          <a:srgbClr val="AAD8FF"/>
        </a:accent5>
        <a:accent6>
          <a:srgbClr val="00165B"/>
        </a:accent6>
        <a:hlink>
          <a:srgbClr val="E64A0E"/>
        </a:hlink>
        <a:folHlink>
          <a:srgbClr val="8B7D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117</TotalTime>
  <Words>3648</Words>
  <Application>Microsoft Office PowerPoint</Application>
  <PresentationFormat>On-screen Show (16:9)</PresentationFormat>
  <Paragraphs>371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Helvetica</vt:lpstr>
      <vt:lpstr>Verdana</vt:lpstr>
      <vt:lpstr>Blank</vt:lpstr>
      <vt:lpstr>1_Blank</vt:lpstr>
      <vt:lpstr>3_Blank</vt:lpstr>
      <vt:lpstr>4_Blank</vt:lpstr>
      <vt:lpstr>nn_designproposal 0 95</vt:lpstr>
      <vt:lpstr>PowerPoint Presentation</vt:lpstr>
      <vt:lpstr>Meeting objectives</vt:lpstr>
      <vt:lpstr>What are biosimilars?</vt:lpstr>
      <vt:lpstr>Biosimilars:  Similar but not identical</vt:lpstr>
      <vt:lpstr>Key messages… </vt:lpstr>
      <vt:lpstr>PowerPoint Presentation</vt:lpstr>
      <vt:lpstr>Generic vs. Biosimilar: Key Differences</vt:lpstr>
      <vt:lpstr>Biologic Products Manufacturing</vt:lpstr>
      <vt:lpstr>Manufacturing process of biological medicine</vt:lpstr>
      <vt:lpstr>Challenges in manufacturing biosimilar medicine: Opportunities for variation</vt:lpstr>
      <vt:lpstr>Biosimilarity Must be confirmed through Clinical Trial….  If not then the molecule can be considered as Non Comparable Biologics (NCBs)</vt:lpstr>
      <vt:lpstr>As per US-FDA, EMEA &amp; WHO any biotech product (as Insulin) to be claimed as similar to Original Product has to pass through the following Steps</vt:lpstr>
      <vt:lpstr>Biosimilars Development Program1,2</vt:lpstr>
      <vt:lpstr>NCBs: opportunities and challenges</vt:lpstr>
      <vt:lpstr>NCBs: opportunities and challenges</vt:lpstr>
      <vt:lpstr>NCBs: opportunities and challenges</vt:lpstr>
      <vt:lpstr>Overview of Regulatory Requirements for Biosimilarity1,2</vt:lpstr>
      <vt:lpstr>Potential challenges of NCBs</vt:lpstr>
      <vt:lpstr>Impact of manufacturing changes</vt:lpstr>
      <vt:lpstr>Immunogenicity: </vt:lpstr>
      <vt:lpstr>Immunogenicity: </vt:lpstr>
      <vt:lpstr>Biosimilar insulin with similar PK profile but different PD profile than innovator insulin</vt:lpstr>
      <vt:lpstr>Other risks associated with NCBs</vt:lpstr>
      <vt:lpstr>Withdrawals/rejections</vt:lpstr>
      <vt:lpstr>PowerPoint Presentation</vt:lpstr>
      <vt:lpstr>PowerPoint Presentation</vt:lpstr>
      <vt:lpstr>Unanswered Questions?</vt:lpstr>
      <vt:lpstr>Key messages… </vt:lpstr>
      <vt:lpstr>Key messages… </vt:lpstr>
      <vt:lpstr>Key messages… </vt:lpstr>
      <vt:lpstr>PowerPoint Presentation</vt:lpstr>
      <vt:lpstr>PowerPoint Presentation</vt:lpstr>
    </vt:vector>
  </TitlesOfParts>
  <Company>Novo Nordisk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QAJZ (Abdul Gaffar Joarder)</dc:creator>
  <cp:lastModifiedBy>ASUS</cp:lastModifiedBy>
  <cp:revision>18</cp:revision>
  <dcterms:created xsi:type="dcterms:W3CDTF">2018-10-06T06:34:29Z</dcterms:created>
  <dcterms:modified xsi:type="dcterms:W3CDTF">2019-02-09T17:25:37Z</dcterms:modified>
</cp:coreProperties>
</file>