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26" r:id="rId1"/>
  </p:sldMasterIdLst>
  <p:sldIdLst>
    <p:sldId id="256" r:id="rId2"/>
    <p:sldId id="342" r:id="rId3"/>
    <p:sldId id="341" r:id="rId4"/>
    <p:sldId id="343" r:id="rId5"/>
    <p:sldId id="266" r:id="rId6"/>
    <p:sldId id="277" r:id="rId7"/>
    <p:sldId id="325" r:id="rId8"/>
    <p:sldId id="322" r:id="rId9"/>
    <p:sldId id="278" r:id="rId10"/>
    <p:sldId id="279" r:id="rId11"/>
    <p:sldId id="344" r:id="rId12"/>
    <p:sldId id="280" r:id="rId13"/>
    <p:sldId id="281" r:id="rId14"/>
    <p:sldId id="319" r:id="rId15"/>
    <p:sldId id="328" r:id="rId16"/>
    <p:sldId id="329" r:id="rId17"/>
    <p:sldId id="327" r:id="rId18"/>
    <p:sldId id="330" r:id="rId19"/>
    <p:sldId id="331" r:id="rId20"/>
    <p:sldId id="345" r:id="rId21"/>
    <p:sldId id="282" r:id="rId22"/>
    <p:sldId id="283" r:id="rId23"/>
    <p:sldId id="284" r:id="rId24"/>
    <p:sldId id="275" r:id="rId25"/>
    <p:sldId id="310" r:id="rId26"/>
    <p:sldId id="309" r:id="rId27"/>
    <p:sldId id="286" r:id="rId28"/>
    <p:sldId id="274" r:id="rId29"/>
    <p:sldId id="273" r:id="rId30"/>
    <p:sldId id="285" r:id="rId31"/>
    <p:sldId id="294" r:id="rId32"/>
    <p:sldId id="293" r:id="rId33"/>
    <p:sldId id="288" r:id="rId34"/>
    <p:sldId id="289" r:id="rId35"/>
    <p:sldId id="291" r:id="rId36"/>
    <p:sldId id="290" r:id="rId37"/>
    <p:sldId id="292" r:id="rId38"/>
    <p:sldId id="295" r:id="rId39"/>
    <p:sldId id="297" r:id="rId40"/>
    <p:sldId id="337" r:id="rId41"/>
    <p:sldId id="346" r:id="rId42"/>
    <p:sldId id="271" r:id="rId43"/>
    <p:sldId id="298" r:id="rId44"/>
    <p:sldId id="299" r:id="rId45"/>
    <p:sldId id="300" r:id="rId46"/>
    <p:sldId id="302" r:id="rId47"/>
    <p:sldId id="268" r:id="rId48"/>
    <p:sldId id="301" r:id="rId49"/>
    <p:sldId id="303" r:id="rId50"/>
    <p:sldId id="304" r:id="rId51"/>
    <p:sldId id="305" r:id="rId52"/>
    <p:sldId id="306" r:id="rId53"/>
    <p:sldId id="307" r:id="rId54"/>
    <p:sldId id="323" r:id="rId55"/>
    <p:sldId id="267" r:id="rId56"/>
    <p:sldId id="269" r:id="rId57"/>
    <p:sldId id="270" r:id="rId58"/>
    <p:sldId id="312" r:id="rId59"/>
    <p:sldId id="311" r:id="rId60"/>
    <p:sldId id="313" r:id="rId61"/>
    <p:sldId id="314" r:id="rId62"/>
    <p:sldId id="315" r:id="rId63"/>
    <p:sldId id="316" r:id="rId64"/>
    <p:sldId id="317" r:id="rId65"/>
    <p:sldId id="318" r:id="rId66"/>
    <p:sldId id="320" r:id="rId67"/>
    <p:sldId id="321" r:id="rId68"/>
    <p:sldId id="339" r:id="rId69"/>
    <p:sldId id="324" r:id="rId70"/>
    <p:sldId id="332" r:id="rId71"/>
    <p:sldId id="334" r:id="rId72"/>
    <p:sldId id="335" r:id="rId73"/>
    <p:sldId id="336" r:id="rId74"/>
    <p:sldId id="348" r:id="rId75"/>
    <p:sldId id="347" r:id="rId7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19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BB7A9-95FD-47B0-BDCD-142ABCFC26D4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FF874-ECFC-49AC-8DC3-212759149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6389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BB7A9-95FD-47B0-BDCD-142ABCFC26D4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FF874-ECFC-49AC-8DC3-212759149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8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BB7A9-95FD-47B0-BDCD-142ABCFC26D4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FF874-ECFC-49AC-8DC3-212759149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562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BB7A9-95FD-47B0-BDCD-142ABCFC26D4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FF874-ECFC-49AC-8DC3-2127591495D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9815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BB7A9-95FD-47B0-BDCD-142ABCFC26D4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FF874-ECFC-49AC-8DC3-212759149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736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BB7A9-95FD-47B0-BDCD-142ABCFC26D4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FF874-ECFC-49AC-8DC3-212759149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7829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BB7A9-95FD-47B0-BDCD-142ABCFC26D4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FF874-ECFC-49AC-8DC3-212759149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967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BB7A9-95FD-47B0-BDCD-142ABCFC26D4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FF874-ECFC-49AC-8DC3-212759149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068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BB7A9-95FD-47B0-BDCD-142ABCFC26D4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FF874-ECFC-49AC-8DC3-212759149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610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BB7A9-95FD-47B0-BDCD-142ABCFC26D4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FF874-ECFC-49AC-8DC3-212759149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490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BB7A9-95FD-47B0-BDCD-142ABCFC26D4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FF874-ECFC-49AC-8DC3-212759149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08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BB7A9-95FD-47B0-BDCD-142ABCFC26D4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FF874-ECFC-49AC-8DC3-212759149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0185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BB7A9-95FD-47B0-BDCD-142ABCFC26D4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FF874-ECFC-49AC-8DC3-212759149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4875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BB7A9-95FD-47B0-BDCD-142ABCFC26D4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FF874-ECFC-49AC-8DC3-212759149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996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BB7A9-95FD-47B0-BDCD-142ABCFC26D4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FF874-ECFC-49AC-8DC3-212759149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5972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BB7A9-95FD-47B0-BDCD-142ABCFC26D4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FF874-ECFC-49AC-8DC3-212759149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2330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BB7A9-95FD-47B0-BDCD-142ABCFC26D4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FF874-ECFC-49AC-8DC3-212759149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918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33BB7A9-95FD-47B0-BDCD-142ABCFC26D4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3FFF874-ECFC-49AC-8DC3-212759149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7054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27" r:id="rId1"/>
    <p:sldLayoutId id="2147484228" r:id="rId2"/>
    <p:sldLayoutId id="2147484229" r:id="rId3"/>
    <p:sldLayoutId id="2147484230" r:id="rId4"/>
    <p:sldLayoutId id="2147484231" r:id="rId5"/>
    <p:sldLayoutId id="2147484232" r:id="rId6"/>
    <p:sldLayoutId id="2147484233" r:id="rId7"/>
    <p:sldLayoutId id="2147484234" r:id="rId8"/>
    <p:sldLayoutId id="2147484235" r:id="rId9"/>
    <p:sldLayoutId id="2147484236" r:id="rId10"/>
    <p:sldLayoutId id="2147484237" r:id="rId11"/>
    <p:sldLayoutId id="2147484238" r:id="rId12"/>
    <p:sldLayoutId id="2147484239" r:id="rId13"/>
    <p:sldLayoutId id="2147484240" r:id="rId14"/>
    <p:sldLayoutId id="2147484241" r:id="rId15"/>
    <p:sldLayoutId id="2147484242" r:id="rId16"/>
    <p:sldLayoutId id="214748424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tionary.org/wiki/hirsutus#Latin" TargetMode="External"/><Relationship Id="rId7" Type="http://schemas.openxmlformats.org/officeDocument/2006/relationships/image" Target="../media/image10.jpg"/><Relationship Id="rId2" Type="http://schemas.openxmlformats.org/officeDocument/2006/relationships/hyperlink" Target="https://en.wikipedia.org/wiki/Lati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6.png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en.wiktionary.org/wiki/hirsutus#Latin" TargetMode="External"/><Relationship Id="rId7" Type="http://schemas.openxmlformats.org/officeDocument/2006/relationships/image" Target="../media/image12.png"/><Relationship Id="rId2" Type="http://schemas.openxmlformats.org/officeDocument/2006/relationships/hyperlink" Target="https://en.wikipedia.org/wiki/Lati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5.png"/><Relationship Id="rId4" Type="http://schemas.openxmlformats.org/officeDocument/2006/relationships/image" Target="../media/image7.jpg"/><Relationship Id="rId9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02508-0D97-4BAA-983B-25D084CD5A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93713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>
                <a:solidFill>
                  <a:srgbClr val="FFC000"/>
                </a:solidFill>
                <a:effectLst/>
              </a:rPr>
              <a:t>Hirsutism: An update on Diagnosis and Treatment</a:t>
            </a:r>
            <a:r>
              <a:rPr lang="en-US" dirty="0">
                <a:solidFill>
                  <a:srgbClr val="FFC000"/>
                </a:solidFill>
              </a:rPr>
              <a:t>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7A6172-623C-4F24-B555-DF973AACDE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49687"/>
            <a:ext cx="9144000" cy="2779713"/>
          </a:xfrm>
        </p:spPr>
        <p:txBody>
          <a:bodyPr>
            <a:normAutofit fontScale="62500" lnSpcReduction="20000"/>
          </a:bodyPr>
          <a:lstStyle/>
          <a:p>
            <a:r>
              <a:rPr lang="en-US" sz="4800" b="1" dirty="0"/>
              <a:t>Dr Nazmul Kabir Qureshi</a:t>
            </a:r>
          </a:p>
          <a:p>
            <a:r>
              <a:rPr lang="en-US" sz="2900" b="1" dirty="0"/>
              <a:t>MBBS, MD, FACE, FACP</a:t>
            </a:r>
          </a:p>
          <a:p>
            <a:r>
              <a:rPr lang="en-US" sz="2900" b="1" dirty="0"/>
              <a:t>Consultant (Endocrinology &amp; Medicine)</a:t>
            </a:r>
          </a:p>
          <a:p>
            <a:r>
              <a:rPr lang="en-US" sz="3200" b="1" dirty="0"/>
              <a:t>National Healthcare Network (NHN)</a:t>
            </a:r>
          </a:p>
          <a:p>
            <a:r>
              <a:rPr lang="en-US" sz="3200" b="1" dirty="0"/>
              <a:t>Director, NHN Uttara EC</a:t>
            </a:r>
          </a:p>
          <a:p>
            <a:r>
              <a:rPr lang="en-US" sz="3200" b="1" dirty="0"/>
              <a:t>Diabetic Association of Bangladesh</a:t>
            </a:r>
          </a:p>
          <a:p>
            <a:r>
              <a:rPr lang="en-US" sz="3200" b="1" dirty="0"/>
              <a:t>Scientific &amp; Research Secretary, Bangladesh Endocrine Society (BES)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3B61F0-1DCC-4ED7-B690-2F30D73457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53689"/>
            <a:ext cx="738187" cy="7219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5A41A8-09D2-438D-8FC2-0D7591EF3F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530" y="38893"/>
            <a:ext cx="899319" cy="8993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146CCF-3A5B-45AD-8095-A27F4EC222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177" y="53689"/>
            <a:ext cx="1005298" cy="93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635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E09ED-4D34-4E8A-BD04-E0F00A54D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Score &amp; Androgen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B6A9E-3BE7-4B06-A1C5-A26A33895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>
                <a:solidFill>
                  <a:srgbClr val="FFC000"/>
                </a:solidFill>
              </a:rPr>
              <a:t>≥80%, Hirsutism is due to androgen excess.*</a:t>
            </a:r>
            <a:endParaRPr lang="en-US" sz="2400" dirty="0"/>
          </a:p>
          <a:p>
            <a:pPr algn="just"/>
            <a:r>
              <a:rPr lang="en-US" sz="2400" dirty="0"/>
              <a:t>Androgen-dependent pilosebaceous follicle response to androgen varies considerably.**</a:t>
            </a:r>
            <a:endParaRPr lang="en-US" sz="2400" dirty="0">
              <a:solidFill>
                <a:srgbClr val="FFC000"/>
              </a:solidFill>
            </a:endParaRPr>
          </a:p>
          <a:p>
            <a:pPr algn="just"/>
            <a:r>
              <a:rPr lang="en-US" sz="2400" dirty="0">
                <a:solidFill>
                  <a:srgbClr val="FFC000"/>
                </a:solidFill>
              </a:rPr>
              <a:t>Severity/Score may not always correlate </a:t>
            </a:r>
            <a:r>
              <a:rPr lang="en-US" sz="2400" dirty="0"/>
              <a:t>with </a:t>
            </a:r>
            <a:r>
              <a:rPr lang="en-US" sz="2400" dirty="0">
                <a:solidFill>
                  <a:srgbClr val="FFC000"/>
                </a:solidFill>
              </a:rPr>
              <a:t>androgen level.**</a:t>
            </a:r>
            <a:endParaRPr lang="en-US" sz="2400" dirty="0"/>
          </a:p>
          <a:p>
            <a:pPr algn="just"/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FC1909-01FB-4B5A-A43B-80416B1BD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530" y="38893"/>
            <a:ext cx="899319" cy="8993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BE9144-D4C5-4F2F-A3AD-C5B6291D0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53689"/>
            <a:ext cx="738187" cy="7219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919334-3D03-43F3-8990-F736149B4A40}"/>
              </a:ext>
            </a:extLst>
          </p:cNvPr>
          <p:cNvSpPr txBox="1"/>
          <p:nvPr/>
        </p:nvSpPr>
        <p:spPr>
          <a:xfrm>
            <a:off x="454818" y="5569624"/>
            <a:ext cx="114871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*</a:t>
            </a:r>
            <a:r>
              <a:rPr lang="en-US" sz="1600" i="1" dirty="0" err="1"/>
              <a:t>Ehrmann</a:t>
            </a:r>
            <a:r>
              <a:rPr lang="en-US" sz="1600" i="1" dirty="0"/>
              <a:t> DA, et al. Detection of functional ovarian hyperandrogenism in women with </a:t>
            </a:r>
            <a:r>
              <a:rPr lang="sv-SE" sz="1600" i="1" dirty="0"/>
              <a:t>androgen excess. N Engl J Med. 1992;327(3):157–162</a:t>
            </a:r>
            <a:endParaRPr lang="en-US" sz="1600" i="1" dirty="0"/>
          </a:p>
          <a:p>
            <a:r>
              <a:rPr lang="en-US" sz="1600" i="1" dirty="0"/>
              <a:t>**</a:t>
            </a:r>
            <a:r>
              <a:rPr lang="en-US" sz="1600" i="1" dirty="0" err="1"/>
              <a:t>Reingold</a:t>
            </a:r>
            <a:r>
              <a:rPr lang="en-US" sz="1600" i="1" dirty="0"/>
              <a:t> SB, Rosenfield RL. The relationship of mild hirsutism or acne in women to androgens. Arch Dermatol. 1987;123(2):209–212.</a:t>
            </a:r>
          </a:p>
          <a:p>
            <a:r>
              <a:rPr lang="en-US" sz="1600" i="1" dirty="0"/>
              <a:t>**Lobo RA, </a:t>
            </a:r>
            <a:r>
              <a:rPr lang="en-US" sz="1600" i="1" dirty="0" err="1"/>
              <a:t>Goebelsmann</a:t>
            </a:r>
            <a:r>
              <a:rPr lang="en-US" sz="1600" i="1" dirty="0"/>
              <a:t> U, Horton R. Evidence for the importance of peripheral tissue events in the development of hirsutism in polycystic ovary syndrome. J Clin Endocrinol </a:t>
            </a:r>
            <a:r>
              <a:rPr lang="en-US" sz="1600" i="1" dirty="0" err="1"/>
              <a:t>Metab</a:t>
            </a:r>
            <a:r>
              <a:rPr lang="en-US" sz="1600" i="1" dirty="0"/>
              <a:t>. 1983;57(2): 393–397.</a:t>
            </a:r>
          </a:p>
        </p:txBody>
      </p:sp>
    </p:spTree>
    <p:extLst>
      <p:ext uri="{BB962C8B-B14F-4D97-AF65-F5344CB8AC3E}">
        <p14:creationId xmlns:p14="http://schemas.microsoft.com/office/powerpoint/2010/main" val="3134209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17FB8-FDDD-4B0F-BC2B-6C636A976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Etiology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EB1D27-991B-4D65-B542-9441DA9386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736" y="2147979"/>
            <a:ext cx="4951879" cy="369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7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E09ED-4D34-4E8A-BD04-E0F00A54D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Etiology 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6E78FAB-8977-4AB6-BE33-681EB48188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7226586"/>
              </p:ext>
            </p:extLst>
          </p:nvPr>
        </p:nvGraphicFramePr>
        <p:xfrm>
          <a:off x="914400" y="1731963"/>
          <a:ext cx="10353676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76838">
                  <a:extLst>
                    <a:ext uri="{9D8B030D-6E8A-4147-A177-3AD203B41FA5}">
                      <a16:colId xmlns:a16="http://schemas.microsoft.com/office/drawing/2014/main" val="1603957402"/>
                    </a:ext>
                  </a:extLst>
                </a:gridCol>
                <a:gridCol w="5176838">
                  <a:extLst>
                    <a:ext uri="{9D8B030D-6E8A-4147-A177-3AD203B41FA5}">
                      <a16:colId xmlns:a16="http://schemas.microsoft.com/office/drawing/2014/main" val="19553282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9154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C00000"/>
                          </a:solidFill>
                        </a:rPr>
                        <a:t>PCOS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70-80%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415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Ovarian Tumors (sex-cord stromal tumor, Sertoli-Leydig cell </a:t>
                      </a:r>
                      <a:r>
                        <a:rPr lang="en-US" sz="2000" dirty="0" err="1"/>
                        <a:t>tomur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&lt;1%*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9553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Stromal </a:t>
                      </a:r>
                      <a:r>
                        <a:rPr lang="en-US" sz="2000" dirty="0" err="1"/>
                        <a:t>hyperthecosis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7760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545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C00000"/>
                          </a:solidFill>
                        </a:rPr>
                        <a:t>CAH (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classical 1%; 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</a:rPr>
                        <a:t>NCCAH 3%)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4.2%*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5909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Cushing’s disease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&lt;1%*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3040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Adrenal Tumors (adenoma, 50% carcinoma)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0.2%- &lt;1%*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0788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6715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C00000"/>
                          </a:solidFill>
                        </a:rPr>
                        <a:t>Idiopathic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5- 20%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4021304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45FC1909-01FB-4B5A-A43B-80416B1BD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530" y="38893"/>
            <a:ext cx="899319" cy="8993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BE9144-D4C5-4F2F-A3AD-C5B6291D0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53689"/>
            <a:ext cx="738187" cy="7219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0602500-9A19-4F01-B421-6D94CBD5F84F}"/>
              </a:ext>
            </a:extLst>
          </p:cNvPr>
          <p:cNvSpPr txBox="1"/>
          <p:nvPr/>
        </p:nvSpPr>
        <p:spPr>
          <a:xfrm>
            <a:off x="913795" y="6067425"/>
            <a:ext cx="97064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Martin et al. Guidelines on Hirsutism. J Clin Endocrinol </a:t>
            </a:r>
            <a:r>
              <a:rPr lang="en-US" i="1" dirty="0" err="1"/>
              <a:t>Metab</a:t>
            </a:r>
            <a:r>
              <a:rPr lang="en-US" i="1" dirty="0"/>
              <a:t>, April 2018, 103(4):1233–1257</a:t>
            </a:r>
          </a:p>
          <a:p>
            <a:r>
              <a:rPr lang="en-US" i="1" dirty="0"/>
              <a:t>*Franks S. The investigation &amp; management of hirsutism. Fam </a:t>
            </a:r>
            <a:r>
              <a:rPr lang="en-US" i="1" dirty="0" err="1"/>
              <a:t>Plann</a:t>
            </a:r>
            <a:r>
              <a:rPr lang="en-US" i="1" dirty="0"/>
              <a:t> </a:t>
            </a:r>
            <a:r>
              <a:rPr lang="en-US" i="1" dirty="0" err="1"/>
              <a:t>Reprod</a:t>
            </a:r>
            <a:r>
              <a:rPr lang="en-US" i="1" dirty="0"/>
              <a:t> Health Care 2012;38:182–186.</a:t>
            </a:r>
          </a:p>
        </p:txBody>
      </p:sp>
    </p:spTree>
    <p:extLst>
      <p:ext uri="{BB962C8B-B14F-4D97-AF65-F5344CB8AC3E}">
        <p14:creationId xmlns:p14="http://schemas.microsoft.com/office/powerpoint/2010/main" val="2446439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E09ED-4D34-4E8A-BD04-E0F00A54D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Etiology…others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B6A9E-3BE7-4B06-A1C5-A26A33895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FC1909-01FB-4B5A-A43B-80416B1BD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530" y="38893"/>
            <a:ext cx="899319" cy="8993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BE9144-D4C5-4F2F-A3AD-C5B6291D0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53689"/>
            <a:ext cx="738187" cy="721963"/>
          </a:xfrm>
          <a:prstGeom prst="rect">
            <a:avLst/>
          </a:prstGeom>
        </p:spPr>
      </p:pic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D7010D3-4492-4133-BCDA-CE71149F76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6181035"/>
              </p:ext>
            </p:extLst>
          </p:nvPr>
        </p:nvGraphicFramePr>
        <p:xfrm>
          <a:off x="914400" y="1731963"/>
          <a:ext cx="10353676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76838">
                  <a:extLst>
                    <a:ext uri="{9D8B030D-6E8A-4147-A177-3AD203B41FA5}">
                      <a16:colId xmlns:a16="http://schemas.microsoft.com/office/drawing/2014/main" val="1603957402"/>
                    </a:ext>
                  </a:extLst>
                </a:gridCol>
                <a:gridCol w="5176838">
                  <a:extLst>
                    <a:ext uri="{9D8B030D-6E8A-4147-A177-3AD203B41FA5}">
                      <a16:colId xmlns:a16="http://schemas.microsoft.com/office/drawing/2014/main" val="19553282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9154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Growth hormone excess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415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Insulin resistance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9553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Hyperprolactinoma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545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5909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Medications: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3040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 </a:t>
                      </a:r>
                      <a:r>
                        <a:rPr lang="en-US" dirty="0" err="1"/>
                        <a:t>inj</a:t>
                      </a:r>
                      <a:r>
                        <a:rPr lang="en-US" dirty="0"/>
                        <a:t>, creams, patches, topical T used by partners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0788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GCs, anabolic steroid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6715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Valproic acid, Cyclosporin, Progestins, Diazoxide, Phenytoin, danazol,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402130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CD64FED-56A5-4B36-85E9-E6DCBDE5E68F}"/>
              </a:ext>
            </a:extLst>
          </p:cNvPr>
          <p:cNvSpPr txBox="1"/>
          <p:nvPr/>
        </p:nvSpPr>
        <p:spPr>
          <a:xfrm>
            <a:off x="913795" y="6067425"/>
            <a:ext cx="10420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Martin et al. Guidelines on Hirsutism. J Clin Endocrinol </a:t>
            </a:r>
            <a:r>
              <a:rPr lang="en-US" i="1" dirty="0" err="1"/>
              <a:t>Metab</a:t>
            </a:r>
            <a:r>
              <a:rPr lang="en-US" i="1" dirty="0"/>
              <a:t>, April 2018; 103(4):1233–1257</a:t>
            </a:r>
          </a:p>
          <a:p>
            <a:r>
              <a:rPr lang="en-US" i="1" dirty="0" err="1"/>
              <a:t>Loriaux</a:t>
            </a:r>
            <a:r>
              <a:rPr lang="en-US" i="1" dirty="0"/>
              <a:t> L, et al. An Approach to the Patient with Hirsutism. J Clin Endocrinol </a:t>
            </a:r>
            <a:r>
              <a:rPr lang="en-US" i="1" dirty="0" err="1"/>
              <a:t>Metab</a:t>
            </a:r>
            <a:r>
              <a:rPr lang="en-US" i="1" dirty="0"/>
              <a:t> 2012;97(9):2957-2968</a:t>
            </a:r>
          </a:p>
        </p:txBody>
      </p:sp>
    </p:spTree>
    <p:extLst>
      <p:ext uri="{BB962C8B-B14F-4D97-AF65-F5344CB8AC3E}">
        <p14:creationId xmlns:p14="http://schemas.microsoft.com/office/powerpoint/2010/main" val="3681054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E09ED-4D34-4E8A-BD04-E0F00A54D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C000"/>
                </a:solidFill>
              </a:rPr>
              <a:t>Pcos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B6A9E-3BE7-4B06-A1C5-A26A33895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/>
              <a:t>Excessive LH release &gt; Hyperandrogenemia*</a:t>
            </a:r>
          </a:p>
          <a:p>
            <a:pPr algn="just"/>
            <a:r>
              <a:rPr lang="en-US" sz="2400" dirty="0"/>
              <a:t>Hyperinsulinemia&gt; increase GnRH) pulse frequency, LH over FSH dominance, androgen production and decrease sex hormone-binding globulin (SHBG)*</a:t>
            </a:r>
          </a:p>
          <a:p>
            <a:pPr algn="just"/>
            <a:r>
              <a:rPr lang="en-US" sz="2400" dirty="0"/>
              <a:t>Insulin itself stimulates ovarian theca cells to overproduce androgens.$</a:t>
            </a:r>
          </a:p>
          <a:p>
            <a:pPr algn="just"/>
            <a:r>
              <a:rPr lang="en-US" sz="2400" dirty="0"/>
              <a:t>Adiposity: obese and overweight&gt; more hirsute.**</a:t>
            </a:r>
          </a:p>
          <a:p>
            <a:pPr algn="just"/>
            <a:r>
              <a:rPr lang="en-US" sz="2400" dirty="0"/>
              <a:t>Weight loss: improvement of symptom.***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FC1909-01FB-4B5A-A43B-80416B1BD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530" y="38893"/>
            <a:ext cx="899319" cy="8993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BE9144-D4C5-4F2F-A3AD-C5B6291D0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53689"/>
            <a:ext cx="738187" cy="7219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1202BB-4408-4452-A758-2A3106632D28}"/>
              </a:ext>
            </a:extLst>
          </p:cNvPr>
          <p:cNvSpPr txBox="1"/>
          <p:nvPr/>
        </p:nvSpPr>
        <p:spPr>
          <a:xfrm>
            <a:off x="913795" y="5353050"/>
            <a:ext cx="103537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*Mayo Clinic Staff. Polycystic ovary syndrome (PCOS) [Internet]. Cited 2011 November 15.</a:t>
            </a:r>
          </a:p>
          <a:p>
            <a:r>
              <a:rPr lang="en-US" sz="1200" i="1" dirty="0"/>
              <a:t>**</a:t>
            </a:r>
            <a:r>
              <a:rPr lang="en-US" sz="1200" b="1" i="1" dirty="0"/>
              <a:t>Barber TM</a:t>
            </a:r>
            <a:r>
              <a:rPr lang="en-US" sz="1200" i="1" dirty="0"/>
              <a:t>, McCarthy MI, Wass JA, et al. Obesity and polycystic </a:t>
            </a:r>
            <a:r>
              <a:rPr lang="sv-SE" sz="1200" i="1" dirty="0"/>
              <a:t>ovary syndrome. Clin Endocrinol (Oxf) 2006;</a:t>
            </a:r>
            <a:r>
              <a:rPr lang="sv-SE" sz="1200" b="1" i="1" dirty="0"/>
              <a:t>65</a:t>
            </a:r>
            <a:r>
              <a:rPr lang="sv-SE" sz="1200" i="1" dirty="0"/>
              <a:t>:137–145.</a:t>
            </a:r>
          </a:p>
          <a:p>
            <a:r>
              <a:rPr lang="en-US" sz="1200" b="1" i="1" dirty="0"/>
              <a:t>***Kiddy DS</a:t>
            </a:r>
            <a:r>
              <a:rPr lang="en-US" sz="1200" i="1" dirty="0"/>
              <a:t>, Hamilton-Fairley D, Bush A, et al. </a:t>
            </a:r>
            <a:r>
              <a:rPr lang="en-US" sz="1200" i="1" dirty="0" err="1"/>
              <a:t>Improvementin</a:t>
            </a:r>
            <a:r>
              <a:rPr lang="en-US" sz="1200" i="1" dirty="0"/>
              <a:t> endocrine and ovarian function during dietary treatment </a:t>
            </a:r>
            <a:r>
              <a:rPr lang="en-US" sz="1200" i="1" dirty="0" err="1"/>
              <a:t>ofobese</a:t>
            </a:r>
            <a:r>
              <a:rPr lang="en-US" sz="1200" i="1" dirty="0"/>
              <a:t> women with polycystic ovary syndrome. Clin Endocrinol(</a:t>
            </a:r>
            <a:r>
              <a:rPr lang="en-US" sz="1200" i="1" dirty="0" err="1"/>
              <a:t>Oxf</a:t>
            </a:r>
            <a:r>
              <a:rPr lang="en-US" sz="1200" i="1" dirty="0"/>
              <a:t>) 1992;</a:t>
            </a:r>
            <a:r>
              <a:rPr lang="en-US" sz="1200" b="1" i="1" dirty="0"/>
              <a:t>36</a:t>
            </a:r>
            <a:r>
              <a:rPr lang="en-US" sz="1200" i="1" dirty="0"/>
              <a:t>:105–111.</a:t>
            </a:r>
          </a:p>
          <a:p>
            <a:r>
              <a:rPr lang="en-US" sz="1200" b="1" i="1" dirty="0"/>
              <a:t>$. Franks S</a:t>
            </a:r>
            <a:r>
              <a:rPr lang="en-US" sz="1200" i="1" dirty="0"/>
              <a:t>, Gilling-Smith C, Watson H, et al. Insulin action in the normal and polycystic ovary. Endocrinol </a:t>
            </a:r>
            <a:r>
              <a:rPr lang="en-US" sz="1200" i="1" dirty="0" err="1"/>
              <a:t>Metab</a:t>
            </a:r>
            <a:r>
              <a:rPr lang="en-US" sz="1200" i="1" dirty="0"/>
              <a:t> Clin North Am 1999;</a:t>
            </a:r>
            <a:r>
              <a:rPr lang="en-US" sz="1200" b="1" i="1" dirty="0"/>
              <a:t>28</a:t>
            </a:r>
            <a:r>
              <a:rPr lang="en-US" sz="1200" i="1" dirty="0"/>
              <a:t>:361–378.</a:t>
            </a:r>
          </a:p>
        </p:txBody>
      </p:sp>
    </p:spTree>
    <p:extLst>
      <p:ext uri="{BB962C8B-B14F-4D97-AF65-F5344CB8AC3E}">
        <p14:creationId xmlns:p14="http://schemas.microsoft.com/office/powerpoint/2010/main" val="423021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E09ED-4D34-4E8A-BD04-E0F00A54D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CAH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B6A9E-3BE7-4B06-A1C5-A26A33895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/>
              <a:t>The commonest: non-classical (late-onset) congenital adrenal hyperplasia (NCCAH) due to deficiency of the 21-hydroxylase enzyme.*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/>
              <a:t>NCCAH is difficult to distinguish clinically from PCOS and majority of women with biochemically proven CAH also have polycystic ovaries on ultrasound examination.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/>
              <a:t>Increased production of 17 OH P, androstenedione.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FC1909-01FB-4B5A-A43B-80416B1BD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530" y="38893"/>
            <a:ext cx="899319" cy="8993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BE9144-D4C5-4F2F-A3AD-C5B6291D0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53689"/>
            <a:ext cx="738187" cy="7219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A28B93-0FA6-42DC-BF98-D92DCA6DEB74}"/>
              </a:ext>
            </a:extLst>
          </p:cNvPr>
          <p:cNvSpPr txBox="1"/>
          <p:nvPr/>
        </p:nvSpPr>
        <p:spPr>
          <a:xfrm>
            <a:off x="913795" y="5991225"/>
            <a:ext cx="10353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/>
              <a:t>Bidet M</a:t>
            </a:r>
            <a:r>
              <a:rPr lang="en-US" sz="1400" i="1" dirty="0"/>
              <a:t>, et al. Clinical and molecular characterization of a cohort of 161 unrelated women with nonclassical congenital adrenal hyperplasia due to 21-hydroxylase deficiency and 330 family members. J Clin Endocrinol </a:t>
            </a:r>
            <a:r>
              <a:rPr lang="en-US" sz="1400" i="1" dirty="0" err="1"/>
              <a:t>Metab</a:t>
            </a:r>
            <a:r>
              <a:rPr lang="en-US" sz="1400" i="1" dirty="0"/>
              <a:t> 2009;</a:t>
            </a:r>
            <a:r>
              <a:rPr lang="en-US" sz="1400" b="1" i="1" dirty="0"/>
              <a:t>94</a:t>
            </a:r>
            <a:r>
              <a:rPr lang="en-US" sz="1400" i="1" dirty="0"/>
              <a:t>:1570–1578.</a:t>
            </a:r>
          </a:p>
        </p:txBody>
      </p:sp>
    </p:spTree>
    <p:extLst>
      <p:ext uri="{BB962C8B-B14F-4D97-AF65-F5344CB8AC3E}">
        <p14:creationId xmlns:p14="http://schemas.microsoft.com/office/powerpoint/2010/main" val="3048644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E09ED-4D34-4E8A-BD04-E0F00A54D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CAH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B6A9E-3BE7-4B06-A1C5-A26A33895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>
                <a:solidFill>
                  <a:srgbClr val="FFC000"/>
                </a:solidFill>
              </a:rPr>
              <a:t>Classical</a:t>
            </a:r>
            <a:r>
              <a:rPr lang="en-US" sz="2400" dirty="0"/>
              <a:t> (early-onset, salt-losing, 21-hydroxylase deficiency, 11-hydroxylase deficiency, and 3-beta hydroxysteroid dehydrogenase deficiency] </a:t>
            </a:r>
            <a:r>
              <a:rPr lang="en-US" sz="2400" dirty="0">
                <a:solidFill>
                  <a:srgbClr val="FFC000"/>
                </a:solidFill>
              </a:rPr>
              <a:t>CAH is usually diagnosed in infancy (or even </a:t>
            </a:r>
            <a:r>
              <a:rPr lang="en-US" sz="2400" i="1" dirty="0">
                <a:solidFill>
                  <a:srgbClr val="FFC000"/>
                </a:solidFill>
              </a:rPr>
              <a:t>in utero</a:t>
            </a:r>
            <a:r>
              <a:rPr lang="en-US" sz="2400" dirty="0">
                <a:solidFill>
                  <a:srgbClr val="FFC000"/>
                </a:solidFill>
              </a:rPr>
              <a:t>) and early treatment can prevent development of symptoms and signs of androgen excess. * </a:t>
            </a:r>
          </a:p>
          <a:p>
            <a:pPr algn="just"/>
            <a:r>
              <a:rPr lang="en-US" sz="2400" dirty="0"/>
              <a:t>Androgen excess, </a:t>
            </a:r>
            <a:r>
              <a:rPr lang="en-US" sz="2400" dirty="0">
                <a:solidFill>
                  <a:srgbClr val="FFC000"/>
                </a:solidFill>
              </a:rPr>
              <a:t>hirsutism</a:t>
            </a:r>
            <a:r>
              <a:rPr lang="en-US" sz="2400" dirty="0"/>
              <a:t>, genital </a:t>
            </a:r>
            <a:r>
              <a:rPr lang="en-US" sz="2400" dirty="0" err="1"/>
              <a:t>ambuguity</a:t>
            </a:r>
            <a:r>
              <a:rPr lang="en-US" sz="2400" dirty="0"/>
              <a:t>, cortisol deficiency. </a:t>
            </a:r>
          </a:p>
          <a:p>
            <a:pPr marL="36900" indent="0" algn="just">
              <a:buNone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FC1909-01FB-4B5A-A43B-80416B1BD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530" y="38893"/>
            <a:ext cx="899319" cy="8993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BE9144-D4C5-4F2F-A3AD-C5B6291D0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53689"/>
            <a:ext cx="738187" cy="72196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B7C0050-3D64-4B76-BC47-CB494660CB36}"/>
              </a:ext>
            </a:extLst>
          </p:cNvPr>
          <p:cNvSpPr/>
          <p:nvPr/>
        </p:nvSpPr>
        <p:spPr>
          <a:xfrm>
            <a:off x="1247774" y="5468034"/>
            <a:ext cx="99877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/>
              <a:t>Loriaux</a:t>
            </a:r>
            <a:r>
              <a:rPr lang="en-US" i="1" dirty="0"/>
              <a:t> L, et al. An Approach to the Patient with Hirsutism. J Clin Endocrinol </a:t>
            </a:r>
            <a:r>
              <a:rPr lang="en-US" i="1" dirty="0" err="1"/>
              <a:t>Metab</a:t>
            </a:r>
            <a:r>
              <a:rPr lang="en-US" i="1" dirty="0"/>
              <a:t> 2012;97(9):2957-2968</a:t>
            </a:r>
          </a:p>
        </p:txBody>
      </p:sp>
    </p:spTree>
    <p:extLst>
      <p:ext uri="{BB962C8B-B14F-4D97-AF65-F5344CB8AC3E}">
        <p14:creationId xmlns:p14="http://schemas.microsoft.com/office/powerpoint/2010/main" val="2182080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E09ED-4D34-4E8A-BD04-E0F00A54D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Idiopathic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B6A9E-3BE7-4B06-A1C5-A26A33895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>
                <a:solidFill>
                  <a:srgbClr val="FFC000"/>
                </a:solidFill>
              </a:rPr>
              <a:t>Half of all women with mild hirsutism have idiopathic hirsutism</a:t>
            </a:r>
            <a:r>
              <a:rPr lang="en-US" sz="2400" dirty="0"/>
              <a:t>.</a:t>
            </a:r>
          </a:p>
          <a:p>
            <a:pPr algn="just"/>
            <a:r>
              <a:rPr lang="en-US" sz="2400" dirty="0">
                <a:solidFill>
                  <a:srgbClr val="FFC000"/>
                </a:solidFill>
              </a:rPr>
              <a:t>A diagnosis of exclusion</a:t>
            </a:r>
            <a:r>
              <a:rPr lang="en-US" sz="2400" dirty="0"/>
              <a:t>.</a:t>
            </a:r>
          </a:p>
          <a:p>
            <a:pPr lvl="1" algn="just"/>
            <a:r>
              <a:rPr lang="en-US" sz="2200" dirty="0">
                <a:solidFill>
                  <a:srgbClr val="FFC000"/>
                </a:solidFill>
              </a:rPr>
              <a:t>normal Serum androgen concentrations, </a:t>
            </a:r>
          </a:p>
          <a:p>
            <a:pPr lvl="1" algn="just"/>
            <a:r>
              <a:rPr lang="en-US" sz="2200" dirty="0">
                <a:solidFill>
                  <a:srgbClr val="FFC000"/>
                </a:solidFill>
              </a:rPr>
              <a:t>no menstrual irregularities</a:t>
            </a:r>
            <a:r>
              <a:rPr lang="en-US" sz="2200" dirty="0"/>
              <a:t>, </a:t>
            </a:r>
          </a:p>
          <a:p>
            <a:pPr lvl="1" algn="just"/>
            <a:r>
              <a:rPr lang="en-US" sz="2200" dirty="0">
                <a:solidFill>
                  <a:srgbClr val="FFC000"/>
                </a:solidFill>
              </a:rPr>
              <a:t>and no identifiable cause of hirsutism</a:t>
            </a:r>
            <a:r>
              <a:rPr lang="en-US" sz="2200" dirty="0"/>
              <a:t>.</a:t>
            </a:r>
          </a:p>
          <a:p>
            <a:pPr algn="just"/>
            <a:r>
              <a:rPr lang="en-US" sz="2400" dirty="0"/>
              <a:t>80% regarded as idiopathic&gt; found with PCO.*</a:t>
            </a:r>
          </a:p>
          <a:p>
            <a:pPr algn="just"/>
            <a:endParaRPr lang="en-US" sz="2400" dirty="0"/>
          </a:p>
          <a:p>
            <a:pPr algn="just"/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FC1909-01FB-4B5A-A43B-80416B1BD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530" y="38893"/>
            <a:ext cx="899319" cy="8993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BE9144-D4C5-4F2F-A3AD-C5B6291D0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53689"/>
            <a:ext cx="738187" cy="7219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1681E2-1A73-4D8A-A913-9F80413235C1}"/>
              </a:ext>
            </a:extLst>
          </p:cNvPr>
          <p:cNvSpPr txBox="1"/>
          <p:nvPr/>
        </p:nvSpPr>
        <p:spPr>
          <a:xfrm>
            <a:off x="913795" y="6115050"/>
            <a:ext cx="10321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</a:t>
            </a:r>
            <a:r>
              <a:rPr lang="en-US" dirty="0" err="1"/>
              <a:t>Azziz</a:t>
            </a:r>
            <a:r>
              <a:rPr lang="en-US" dirty="0"/>
              <a:t> R, Carmina E, </a:t>
            </a:r>
            <a:r>
              <a:rPr lang="en-US" dirty="0" err="1"/>
              <a:t>Sawaya</a:t>
            </a:r>
            <a:r>
              <a:rPr lang="en-US" dirty="0"/>
              <a:t> ME. Idiopathic hirsutism. </a:t>
            </a:r>
            <a:r>
              <a:rPr lang="en-US" dirty="0" err="1"/>
              <a:t>Endocr</a:t>
            </a:r>
            <a:r>
              <a:rPr lang="en-US" dirty="0"/>
              <a:t> Rev 2000;21:347–62.</a:t>
            </a:r>
          </a:p>
        </p:txBody>
      </p:sp>
    </p:spTree>
    <p:extLst>
      <p:ext uri="{BB962C8B-B14F-4D97-AF65-F5344CB8AC3E}">
        <p14:creationId xmlns:p14="http://schemas.microsoft.com/office/powerpoint/2010/main" val="36397191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E09ED-4D34-4E8A-BD04-E0F00A54D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Adrenal tumors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B6A9E-3BE7-4B06-A1C5-A26A33895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/>
              <a:t>Rare cause, most are </a:t>
            </a:r>
            <a:r>
              <a:rPr lang="en-US" sz="2400" dirty="0">
                <a:solidFill>
                  <a:srgbClr val="FFC000"/>
                </a:solidFill>
              </a:rPr>
              <a:t>adrenal carcinomas</a:t>
            </a:r>
            <a:r>
              <a:rPr lang="en-US" sz="2400" dirty="0"/>
              <a:t>.</a:t>
            </a:r>
          </a:p>
          <a:p>
            <a:pPr algn="just"/>
            <a:r>
              <a:rPr lang="en-US" sz="2400" dirty="0"/>
              <a:t>Typically cause hypercortisolism and excess androgen secretion (</a:t>
            </a:r>
            <a:r>
              <a:rPr lang="en-US" sz="2400" dirty="0" err="1"/>
              <a:t>dihydroepiandrostenedione</a:t>
            </a:r>
            <a:r>
              <a:rPr lang="en-US" sz="2400" dirty="0"/>
              <a:t> [DHEA] and DHEA sulfate [DHEA-S]). 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/>
              <a:t>Patients typically present with rapid onset of Cushing's syndrome and hyperandrogenism.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FC1909-01FB-4B5A-A43B-80416B1BD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530" y="38893"/>
            <a:ext cx="899319" cy="8993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BE9144-D4C5-4F2F-A3AD-C5B6291D0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53689"/>
            <a:ext cx="738187" cy="7219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ED063C-CFA4-44ED-AB82-64B9B4B557A5}"/>
              </a:ext>
            </a:extLst>
          </p:cNvPr>
          <p:cNvSpPr txBox="1"/>
          <p:nvPr/>
        </p:nvSpPr>
        <p:spPr>
          <a:xfrm>
            <a:off x="542925" y="6305549"/>
            <a:ext cx="11014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J. </a:t>
            </a:r>
            <a:r>
              <a:rPr lang="en-US" dirty="0" err="1"/>
              <a:t>Mihailidis</a:t>
            </a:r>
            <a:r>
              <a:rPr lang="en-US" dirty="0"/>
              <a:t> et al. International Journal </a:t>
            </a:r>
            <a:r>
              <a:rPr lang="en-US" dirty="0" err="1"/>
              <a:t>ofWomen's</a:t>
            </a:r>
            <a:r>
              <a:rPr lang="en-US" dirty="0"/>
              <a:t> Dermatology  2017;3: S6–S10</a:t>
            </a:r>
          </a:p>
        </p:txBody>
      </p:sp>
    </p:spTree>
    <p:extLst>
      <p:ext uri="{BB962C8B-B14F-4D97-AF65-F5344CB8AC3E}">
        <p14:creationId xmlns:p14="http://schemas.microsoft.com/office/powerpoint/2010/main" val="3798246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B8A63-D092-40BE-963E-8C6466565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Cushing’s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0D225-6E00-4368-AED0-2208D6F42B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/>
              <a:t>Cushing’s disease: </a:t>
            </a:r>
            <a:r>
              <a:rPr lang="en-US" sz="2400" dirty="0">
                <a:solidFill>
                  <a:srgbClr val="FFC000"/>
                </a:solidFill>
              </a:rPr>
              <a:t>ACTH-pituitary adenoma resulting in excessive secretion of not only cortisol, but also adrenal androgens.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/>
              <a:t>Hirsutism along with weight gain, hypertension, rounding of the face, abdominal striae, and irregular menstruation.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4A49F7-E1DB-471E-AA10-F5208311B4A5}"/>
              </a:ext>
            </a:extLst>
          </p:cNvPr>
          <p:cNvSpPr txBox="1"/>
          <p:nvPr/>
        </p:nvSpPr>
        <p:spPr>
          <a:xfrm>
            <a:off x="542925" y="6305549"/>
            <a:ext cx="11014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J. </a:t>
            </a:r>
            <a:r>
              <a:rPr lang="en-US" dirty="0" err="1"/>
              <a:t>Mihailidis</a:t>
            </a:r>
            <a:r>
              <a:rPr lang="en-US" dirty="0"/>
              <a:t> et al. International Journal </a:t>
            </a:r>
            <a:r>
              <a:rPr lang="en-US" dirty="0" err="1"/>
              <a:t>ofWomen's</a:t>
            </a:r>
            <a:r>
              <a:rPr lang="en-US" dirty="0"/>
              <a:t> Dermatology  2017;3: S6–S10</a:t>
            </a:r>
          </a:p>
        </p:txBody>
      </p:sp>
    </p:spTree>
    <p:extLst>
      <p:ext uri="{BB962C8B-B14F-4D97-AF65-F5344CB8AC3E}">
        <p14:creationId xmlns:p14="http://schemas.microsoft.com/office/powerpoint/2010/main" val="3411853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E09ED-4D34-4E8A-BD04-E0F00A54D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C000"/>
                </a:solidFill>
                <a:effectLst/>
                <a:hlinkClick r:id="rId2" tooltip="w:Lati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Latin</a:t>
            </a:r>
            <a:r>
              <a:rPr lang="en-US" dirty="0">
                <a:solidFill>
                  <a:srgbClr val="FFC000"/>
                </a:solidFill>
                <a:effectLst/>
              </a:rPr>
              <a:t> </a:t>
            </a:r>
            <a:r>
              <a:rPr lang="en-US" i="1" dirty="0" err="1">
                <a:solidFill>
                  <a:srgbClr val="FFC000"/>
                </a:solidFill>
                <a:effectLst/>
                <a:hlinkClick r:id="rId3" tooltip="hirsutu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hirsūtus</a:t>
            </a:r>
            <a:r>
              <a:rPr lang="en-US" i="1" dirty="0">
                <a:solidFill>
                  <a:srgbClr val="FFC000"/>
                </a:solidFill>
                <a:effectLst/>
              </a:rPr>
              <a:t>: </a:t>
            </a:r>
            <a:r>
              <a:rPr lang="en-US" dirty="0">
                <a:solidFill>
                  <a:srgbClr val="FFC000"/>
                </a:solidFill>
                <a:effectLst/>
              </a:rPr>
              <a:t>shaggy, hairy.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FC1909-01FB-4B5A-A43B-80416B1BDD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530" y="38893"/>
            <a:ext cx="899319" cy="8993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BE9144-D4C5-4F2F-A3AD-C5B6291D07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53689"/>
            <a:ext cx="738187" cy="7219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292982-D023-4023-B871-5FE68D6E2A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580050"/>
            <a:ext cx="4153505" cy="31029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EE0170B-8B3C-446D-BBF8-5197E7EC2119}"/>
              </a:ext>
            </a:extLst>
          </p:cNvPr>
          <p:cNvSpPr txBox="1"/>
          <p:nvPr/>
        </p:nvSpPr>
        <p:spPr>
          <a:xfrm flipH="1">
            <a:off x="5067300" y="1655207"/>
            <a:ext cx="5363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Lotus </a:t>
            </a:r>
            <a:r>
              <a:rPr lang="en-US" sz="2400" b="1" dirty="0" err="1"/>
              <a:t>hirsutus</a:t>
            </a:r>
            <a:r>
              <a:rPr lang="en-US" sz="2400" b="1" dirty="0"/>
              <a:t> | Hairy Canary Clover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38E388-645B-4CCD-9863-438BAD169DFF}"/>
              </a:ext>
            </a:extLst>
          </p:cNvPr>
          <p:cNvSpPr txBox="1"/>
          <p:nvPr/>
        </p:nvSpPr>
        <p:spPr>
          <a:xfrm>
            <a:off x="2209800" y="5827054"/>
            <a:ext cx="47938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Spinifex </a:t>
            </a:r>
            <a:r>
              <a:rPr lang="en-US" sz="2000" i="1" dirty="0" err="1"/>
              <a:t>hirsutus</a:t>
            </a:r>
            <a:r>
              <a:rPr lang="en-US" sz="2000" dirty="0"/>
              <a:t>   Australian Hairy Spinifex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CB69B42-40A0-471E-B75C-AF901A5097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681" y="2857500"/>
            <a:ext cx="4263876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85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E88ED-8FE3-426B-ABDF-625F075F2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Evaluation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DADDFC-80A5-4E79-9AB9-66313B2A41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706" y="2014900"/>
            <a:ext cx="4700587" cy="373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2459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E09ED-4D34-4E8A-BD04-E0F00A54D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B6A9E-3BE7-4B06-A1C5-A26A33895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>
                <a:solidFill>
                  <a:srgbClr val="FFC000"/>
                </a:solidFill>
              </a:rPr>
              <a:t>Though, typically present cosmetic concern…..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>
                <a:solidFill>
                  <a:srgbClr val="FFC000"/>
                </a:solidFill>
              </a:rPr>
              <a:t>Need to identify underlying endocrine disorder</a:t>
            </a:r>
            <a:r>
              <a:rPr lang="en-US" sz="2400" dirty="0"/>
              <a:t>.</a:t>
            </a:r>
          </a:p>
          <a:p>
            <a:pPr algn="just"/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FC1909-01FB-4B5A-A43B-80416B1BD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530" y="38893"/>
            <a:ext cx="899319" cy="8993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BE9144-D4C5-4F2F-A3AD-C5B6291D0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53689"/>
            <a:ext cx="738187" cy="7219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939697-EF09-4BC6-9A94-8485CB4FF958}"/>
              </a:ext>
            </a:extLst>
          </p:cNvPr>
          <p:cNvSpPr txBox="1"/>
          <p:nvPr/>
        </p:nvSpPr>
        <p:spPr>
          <a:xfrm>
            <a:off x="542925" y="6305549"/>
            <a:ext cx="11014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J. </a:t>
            </a:r>
            <a:r>
              <a:rPr lang="en-US" dirty="0" err="1"/>
              <a:t>Mihailidis</a:t>
            </a:r>
            <a:r>
              <a:rPr lang="en-US" dirty="0"/>
              <a:t> et al. International Journal </a:t>
            </a:r>
            <a:r>
              <a:rPr lang="en-US" dirty="0" err="1"/>
              <a:t>ofWomen's</a:t>
            </a:r>
            <a:r>
              <a:rPr lang="en-US" dirty="0"/>
              <a:t> Dermatology  2017;3: S6–S10</a:t>
            </a:r>
          </a:p>
        </p:txBody>
      </p:sp>
    </p:spTree>
    <p:extLst>
      <p:ext uri="{BB962C8B-B14F-4D97-AF65-F5344CB8AC3E}">
        <p14:creationId xmlns:p14="http://schemas.microsoft.com/office/powerpoint/2010/main" val="30942421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E09ED-4D34-4E8A-BD04-E0F00A54D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Evaluation: History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FC1909-01FB-4B5A-A43B-80416B1BD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530" y="38893"/>
            <a:ext cx="899319" cy="8993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BE9144-D4C5-4F2F-A3AD-C5B6291D0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53689"/>
            <a:ext cx="738187" cy="721963"/>
          </a:xfrm>
          <a:prstGeom prst="rect">
            <a:avLst/>
          </a:prstGeom>
        </p:spPr>
      </p:pic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3AA08FBF-8BC2-4409-B963-39F7D96FE7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2254115"/>
              </p:ext>
            </p:extLst>
          </p:nvPr>
        </p:nvGraphicFramePr>
        <p:xfrm>
          <a:off x="885825" y="1731963"/>
          <a:ext cx="10382250" cy="358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9800">
                  <a:extLst>
                    <a:ext uri="{9D8B030D-6E8A-4147-A177-3AD203B41FA5}">
                      <a16:colId xmlns:a16="http://schemas.microsoft.com/office/drawing/2014/main" val="4017219717"/>
                    </a:ext>
                  </a:extLst>
                </a:gridCol>
                <a:gridCol w="3451225">
                  <a:extLst>
                    <a:ext uri="{9D8B030D-6E8A-4147-A177-3AD203B41FA5}">
                      <a16:colId xmlns:a16="http://schemas.microsoft.com/office/drawing/2014/main" val="2944456195"/>
                    </a:ext>
                  </a:extLst>
                </a:gridCol>
                <a:gridCol w="3451225">
                  <a:extLst>
                    <a:ext uri="{9D8B030D-6E8A-4147-A177-3AD203B41FA5}">
                      <a16:colId xmlns:a16="http://schemas.microsoft.com/office/drawing/2014/main" val="25516706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6476880"/>
                  </a:ext>
                </a:extLst>
              </a:tr>
              <a:tr h="497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70C0"/>
                          </a:solidFill>
                        </a:rPr>
                        <a:t>Age/Duration/ Severity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Onset near puberty, gradual, Mild to moderate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PCOS, idiopathic, NCCAH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8952013"/>
                  </a:ext>
                </a:extLst>
              </a:tr>
              <a:tr h="5994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Recent onset</a:t>
                      </a:r>
                      <a:endParaRPr lang="en-U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Androgen secreting tumor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9685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Worsening, excessive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559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Onset later in life rather near puberty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1415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70C0"/>
                          </a:solidFill>
                        </a:rPr>
                        <a:t>Menstrual history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Abnormality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PCOS, NCCAH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6046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Regular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idiopathic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045190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C617DBA6-D8B5-4503-BEB0-11690F0FEEA5}"/>
              </a:ext>
            </a:extLst>
          </p:cNvPr>
          <p:cNvSpPr txBox="1"/>
          <p:nvPr/>
        </p:nvSpPr>
        <p:spPr>
          <a:xfrm>
            <a:off x="542925" y="5886449"/>
            <a:ext cx="11014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/>
              <a:t>Akter N, Qureshi NK. Hirsutism- evaluation and treatment. Delta Med Col J. Jan 2016;4(1):35–44</a:t>
            </a:r>
          </a:p>
          <a:p>
            <a:r>
              <a:rPr lang="en-US" dirty="0"/>
              <a:t>J. </a:t>
            </a:r>
            <a:r>
              <a:rPr lang="en-US" dirty="0" err="1"/>
              <a:t>Mihailidis</a:t>
            </a:r>
            <a:r>
              <a:rPr lang="en-US" dirty="0"/>
              <a:t> et al. International Journal </a:t>
            </a:r>
            <a:r>
              <a:rPr lang="en-US" dirty="0" err="1"/>
              <a:t>ofWomen's</a:t>
            </a:r>
            <a:r>
              <a:rPr lang="en-US" dirty="0"/>
              <a:t> Dermatology  2017;3: S6–S10</a:t>
            </a:r>
          </a:p>
          <a:p>
            <a:r>
              <a:rPr lang="en-US" i="1" dirty="0"/>
              <a:t>Martin et al. Guidelines on Hirsutism. J Clin Endocrinol </a:t>
            </a:r>
            <a:r>
              <a:rPr lang="en-US" i="1" dirty="0" err="1"/>
              <a:t>Metab</a:t>
            </a:r>
            <a:r>
              <a:rPr lang="en-US" i="1" dirty="0"/>
              <a:t>, April 2018, 103(4):1233–1257</a:t>
            </a:r>
          </a:p>
        </p:txBody>
      </p:sp>
    </p:spTree>
    <p:extLst>
      <p:ext uri="{BB962C8B-B14F-4D97-AF65-F5344CB8AC3E}">
        <p14:creationId xmlns:p14="http://schemas.microsoft.com/office/powerpoint/2010/main" val="6854942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E09ED-4D34-4E8A-BD04-E0F00A54D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Evaluation/ History</a:t>
            </a: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992F400-2C7C-47C5-86DC-73CC3D4BBC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4001715"/>
              </p:ext>
            </p:extLst>
          </p:nvPr>
        </p:nvGraphicFramePr>
        <p:xfrm>
          <a:off x="873443" y="1808163"/>
          <a:ext cx="10353676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76838">
                  <a:extLst>
                    <a:ext uri="{9D8B030D-6E8A-4147-A177-3AD203B41FA5}">
                      <a16:colId xmlns:a16="http://schemas.microsoft.com/office/drawing/2014/main" val="4106460344"/>
                    </a:ext>
                  </a:extLst>
                </a:gridCol>
                <a:gridCol w="5176838">
                  <a:extLst>
                    <a:ext uri="{9D8B030D-6E8A-4147-A177-3AD203B41FA5}">
                      <a16:colId xmlns:a16="http://schemas.microsoft.com/office/drawing/2014/main" val="1918953816"/>
                    </a:ext>
                  </a:extLst>
                </a:gridCol>
              </a:tblGrid>
              <a:tr h="300037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2170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Infertility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7477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Obesity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8662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Medication used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e.g.; valproic acid raises T level.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248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Family history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Other members have hirsutism, acne, infertility, diabetes mellitus and cardiovascular disease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2546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Ethnicity: Mediterranean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Greater quantity of body hair, compared to Asian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8672030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45FC1909-01FB-4B5A-A43B-80416B1BD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530" y="38893"/>
            <a:ext cx="899319" cy="8993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BE9144-D4C5-4F2F-A3AD-C5B6291D0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53689"/>
            <a:ext cx="738187" cy="7219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BC6E27-E92A-447E-B548-AA21EDF37DE4}"/>
              </a:ext>
            </a:extLst>
          </p:cNvPr>
          <p:cNvSpPr txBox="1"/>
          <p:nvPr/>
        </p:nvSpPr>
        <p:spPr>
          <a:xfrm>
            <a:off x="542925" y="6095999"/>
            <a:ext cx="11014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J. </a:t>
            </a:r>
            <a:r>
              <a:rPr lang="en-US" dirty="0" err="1"/>
              <a:t>Mihailidis</a:t>
            </a:r>
            <a:r>
              <a:rPr lang="en-US" dirty="0"/>
              <a:t> et al. International Journal </a:t>
            </a:r>
            <a:r>
              <a:rPr lang="en-US" dirty="0" err="1"/>
              <a:t>ofWomen's</a:t>
            </a:r>
            <a:r>
              <a:rPr lang="en-US" dirty="0"/>
              <a:t> Dermatology  2017;3: S6–S10</a:t>
            </a:r>
          </a:p>
          <a:p>
            <a:r>
              <a:rPr lang="sv-SE" i="1" dirty="0"/>
              <a:t>Akter N, Qureshi NK. Hirsutism- evaluation and treatment. Delta Med Col J. Jan 2016;4(1):35–44</a:t>
            </a:r>
          </a:p>
        </p:txBody>
      </p:sp>
    </p:spTree>
    <p:extLst>
      <p:ext uri="{BB962C8B-B14F-4D97-AF65-F5344CB8AC3E}">
        <p14:creationId xmlns:p14="http://schemas.microsoft.com/office/powerpoint/2010/main" val="25004801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E09ED-4D34-4E8A-BD04-E0F00A54D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B6A9E-3BE7-4B06-A1C5-A26A33895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8775" y="1732449"/>
            <a:ext cx="5828782" cy="4058751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rgbClr val="FFC000"/>
                </a:solidFill>
              </a:rPr>
              <a:t>Nine body areas  sensitive to androgen is assigned to score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>
                <a:solidFill>
                  <a:srgbClr val="FFC000"/>
                </a:solidFill>
              </a:rPr>
              <a:t>0 = no hair,  to 4 = frankly virile</a:t>
            </a:r>
            <a:endParaRPr lang="en-US" sz="2800" dirty="0"/>
          </a:p>
          <a:p>
            <a:pPr algn="ctr"/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FC1909-01FB-4B5A-A43B-80416B1BD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530" y="38893"/>
            <a:ext cx="899319" cy="8993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BE9144-D4C5-4F2F-A3AD-C5B6291D0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53689"/>
            <a:ext cx="738187" cy="7219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4EF6E4-97D3-4F22-A362-D02C57767F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443" y="208216"/>
            <a:ext cx="4299271" cy="558298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21A9D82-6669-4B42-ABE0-A05812A87237}"/>
              </a:ext>
            </a:extLst>
          </p:cNvPr>
          <p:cNvSpPr/>
          <p:nvPr/>
        </p:nvSpPr>
        <p:spPr>
          <a:xfrm>
            <a:off x="823912" y="5819775"/>
            <a:ext cx="110823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err="1"/>
              <a:t>Ferriman</a:t>
            </a:r>
            <a:r>
              <a:rPr lang="en-US" sz="1600" i="1" dirty="0"/>
              <a:t> D, Gallwey JD. Clinical assessment of body hair growth in women. J Clin Endocrinol </a:t>
            </a:r>
            <a:r>
              <a:rPr lang="en-US" sz="1600" i="1" dirty="0" err="1"/>
              <a:t>Metab</a:t>
            </a:r>
            <a:r>
              <a:rPr lang="en-US" sz="1600" i="1" dirty="0"/>
              <a:t>. 1961;21(11):1440–1447.</a:t>
            </a:r>
          </a:p>
          <a:p>
            <a:r>
              <a:rPr lang="en-US" sz="1600" i="1" dirty="0"/>
              <a:t>Hatch R, Rosenfield RL, Kim MH, Tredway D. Hirsutism: implications, etiology, and management. Am J </a:t>
            </a:r>
            <a:r>
              <a:rPr lang="en-US" sz="1600" i="1" dirty="0" err="1"/>
              <a:t>Obstet</a:t>
            </a:r>
            <a:r>
              <a:rPr lang="en-US" sz="1600" i="1" dirty="0"/>
              <a:t> Gynecol.1981;140(7):815–830.</a:t>
            </a:r>
          </a:p>
        </p:txBody>
      </p:sp>
    </p:spTree>
    <p:extLst>
      <p:ext uri="{BB962C8B-B14F-4D97-AF65-F5344CB8AC3E}">
        <p14:creationId xmlns:p14="http://schemas.microsoft.com/office/powerpoint/2010/main" val="9976961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E09ED-4D34-4E8A-BD04-E0F00A54D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B6A9E-3BE7-4B06-A1C5-A26A33895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8775" y="1732449"/>
            <a:ext cx="5828782" cy="4058751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rgbClr val="FFC000"/>
                </a:solidFill>
              </a:rPr>
              <a:t>Nine body areas  sensitive to androgen is assigned to score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>
                <a:solidFill>
                  <a:srgbClr val="FFC000"/>
                </a:solidFill>
              </a:rPr>
              <a:t>0 = no hair,  to 4 = frankly virile</a:t>
            </a:r>
            <a:endParaRPr lang="en-US" sz="2800" dirty="0"/>
          </a:p>
          <a:p>
            <a:pPr algn="ctr"/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FC1909-01FB-4B5A-A43B-80416B1BD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530" y="38893"/>
            <a:ext cx="899319" cy="8993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BE9144-D4C5-4F2F-A3AD-C5B6291D0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53689"/>
            <a:ext cx="738187" cy="72196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21A9D82-6669-4B42-ABE0-A05812A87237}"/>
              </a:ext>
            </a:extLst>
          </p:cNvPr>
          <p:cNvSpPr/>
          <p:nvPr/>
        </p:nvSpPr>
        <p:spPr>
          <a:xfrm>
            <a:off x="823912" y="5819775"/>
            <a:ext cx="110823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err="1"/>
              <a:t>Ferriman</a:t>
            </a:r>
            <a:r>
              <a:rPr lang="en-US" sz="1600" i="1" dirty="0"/>
              <a:t> D, Gallwey JD. Clinical assessment of body hair growth in women. J Clin Endocrinol </a:t>
            </a:r>
            <a:r>
              <a:rPr lang="en-US" sz="1600" i="1" dirty="0" err="1"/>
              <a:t>Metab</a:t>
            </a:r>
            <a:r>
              <a:rPr lang="en-US" sz="1600" i="1" dirty="0"/>
              <a:t>. 1961;21(11):1440–1447.</a:t>
            </a:r>
          </a:p>
          <a:p>
            <a:r>
              <a:rPr lang="en-US" sz="1600" i="1" dirty="0"/>
              <a:t>Hatch R, Rosenfield RL, Kim MH, Tredway D. Hirsutism: implications, etiology, and management. Am J </a:t>
            </a:r>
            <a:r>
              <a:rPr lang="en-US" sz="1600" i="1" dirty="0" err="1"/>
              <a:t>Obstet</a:t>
            </a:r>
            <a:r>
              <a:rPr lang="en-US" sz="1600" i="1" dirty="0"/>
              <a:t> Gynecol.1981;140(7):815–830.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F44853-BFD6-4458-B259-8DC3BE45C4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443" y="247650"/>
            <a:ext cx="4364736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9580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E09ED-4D34-4E8A-BD04-E0F00A54D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Hirsutism Scoring: </a:t>
            </a:r>
            <a:r>
              <a:rPr lang="en-US" dirty="0" err="1">
                <a:solidFill>
                  <a:srgbClr val="FFC000"/>
                </a:solidFill>
              </a:rPr>
              <a:t>Ferriman</a:t>
            </a:r>
            <a:r>
              <a:rPr lang="en-US" dirty="0">
                <a:solidFill>
                  <a:srgbClr val="FFC000"/>
                </a:solidFill>
              </a:rPr>
              <a:t>–Gallwey Score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B6A9E-3BE7-4B06-A1C5-A26A33895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50"/>
            <a:ext cx="10353762" cy="2372826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400" b="1" dirty="0">
                <a:solidFill>
                  <a:srgbClr val="FFC000"/>
                </a:solidFill>
              </a:rPr>
              <a:t>United States and United Kingdom black or white women, ≥8</a:t>
            </a:r>
            <a:r>
              <a:rPr lang="en-US" sz="2400" b="1" baseline="30000" dirty="0">
                <a:solidFill>
                  <a:srgbClr val="FFC000"/>
                </a:solidFill>
              </a:rPr>
              <a:t>*</a:t>
            </a:r>
            <a:endParaRPr lang="en-US" sz="2400" dirty="0"/>
          </a:p>
          <a:p>
            <a:pPr algn="just"/>
            <a:r>
              <a:rPr lang="en-US" sz="2400" dirty="0"/>
              <a:t>Mediterranean, Hispanic, and Middle Eastern women: </a:t>
            </a:r>
            <a:r>
              <a:rPr lang="en-US" sz="2400" dirty="0">
                <a:solidFill>
                  <a:srgbClr val="FFC000"/>
                </a:solidFill>
              </a:rPr>
              <a:t>≥9 to 10 </a:t>
            </a:r>
            <a:r>
              <a:rPr lang="en-US" sz="2400" dirty="0">
                <a:solidFill>
                  <a:schemeClr val="tx1"/>
                </a:solidFill>
              </a:rPr>
              <a:t>[1]</a:t>
            </a:r>
          </a:p>
          <a:p>
            <a:pPr algn="just"/>
            <a:r>
              <a:rPr lang="en-US" sz="2400" dirty="0"/>
              <a:t>South American women: </a:t>
            </a:r>
            <a:r>
              <a:rPr lang="en-US" sz="2400" dirty="0">
                <a:solidFill>
                  <a:srgbClr val="FFC000"/>
                </a:solidFill>
              </a:rPr>
              <a:t>≥6 </a:t>
            </a:r>
            <a:r>
              <a:rPr lang="en-US" sz="2400" dirty="0">
                <a:solidFill>
                  <a:schemeClr val="tx1"/>
                </a:solidFill>
              </a:rPr>
              <a:t>[</a:t>
            </a:r>
            <a:r>
              <a:rPr lang="en-US" sz="2400" dirty="0"/>
              <a:t>2]</a:t>
            </a:r>
          </a:p>
          <a:p>
            <a:pPr algn="just"/>
            <a:r>
              <a:rPr lang="en-US" sz="2400" dirty="0"/>
              <a:t>Han Chinese Asian women a range</a:t>
            </a:r>
            <a:r>
              <a:rPr lang="en-US" sz="2400" dirty="0">
                <a:solidFill>
                  <a:srgbClr val="FFC000"/>
                </a:solidFill>
              </a:rPr>
              <a:t>: ≥2  </a:t>
            </a:r>
            <a:r>
              <a:rPr lang="en-US" sz="2400" dirty="0">
                <a:solidFill>
                  <a:schemeClr val="tx1"/>
                </a:solidFill>
              </a:rPr>
              <a:t>[</a:t>
            </a:r>
            <a:r>
              <a:rPr lang="en-US" sz="2400" dirty="0"/>
              <a:t>1]</a:t>
            </a:r>
          </a:p>
          <a:p>
            <a:pPr algn="just"/>
            <a:r>
              <a:rPr lang="en-US" sz="2400" dirty="0"/>
              <a:t>Southern Chinese Asian women: </a:t>
            </a:r>
            <a:r>
              <a:rPr lang="en-US" sz="2400" dirty="0">
                <a:solidFill>
                  <a:srgbClr val="FFC000"/>
                </a:solidFill>
              </a:rPr>
              <a:t>≥7</a:t>
            </a:r>
            <a:r>
              <a:rPr lang="en-US" sz="2400" dirty="0"/>
              <a:t> [3,4]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FC1909-01FB-4B5A-A43B-80416B1BD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530" y="38893"/>
            <a:ext cx="899319" cy="8993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BE9144-D4C5-4F2F-A3AD-C5B6291D0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53689"/>
            <a:ext cx="738187" cy="7219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088666-F1EF-48A1-83B9-36A6E7592CCB}"/>
              </a:ext>
            </a:extLst>
          </p:cNvPr>
          <p:cNvSpPr txBox="1"/>
          <p:nvPr/>
        </p:nvSpPr>
        <p:spPr>
          <a:xfrm>
            <a:off x="428624" y="4886325"/>
            <a:ext cx="11582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*</a:t>
            </a:r>
            <a:r>
              <a:rPr lang="it-IT" sz="1400" i="1" dirty="0"/>
              <a:t>Escobar-Morreale HF, </a:t>
            </a:r>
            <a:r>
              <a:rPr lang="en-US" sz="1400" i="1" dirty="0"/>
              <a:t>et al. Epidemiology, diagnosis and management of hirsutism: a consensus statement by the Androgen Excess and Polycystic Ovary Syndrome Society. Hum </a:t>
            </a:r>
            <a:r>
              <a:rPr lang="en-US" sz="1400" i="1" dirty="0" err="1"/>
              <a:t>Reprod</a:t>
            </a:r>
            <a:r>
              <a:rPr lang="en-US" sz="1400" i="1" dirty="0"/>
              <a:t> Update.2012;18(2):146–170.</a:t>
            </a:r>
          </a:p>
          <a:p>
            <a:r>
              <a:rPr lang="it-IT" sz="1400" i="1" dirty="0"/>
              <a:t>1. Escobar-Morreale HF, </a:t>
            </a:r>
            <a:r>
              <a:rPr lang="en-US" sz="1400" i="1" dirty="0"/>
              <a:t>et al. Epidemiology, diagnosis and management of hirsutism: a consensus statement by the Androgen Excess and Polycystic Ovary Syndrome Society. Hum </a:t>
            </a:r>
            <a:r>
              <a:rPr lang="en-US" sz="1400" i="1" dirty="0" err="1"/>
              <a:t>Reprod</a:t>
            </a:r>
            <a:r>
              <a:rPr lang="en-US" sz="1400" i="1" dirty="0"/>
              <a:t> Update.2012;18(2):146–170</a:t>
            </a:r>
          </a:p>
          <a:p>
            <a:r>
              <a:rPr lang="pt-BR" sz="1400" dirty="0"/>
              <a:t>2. </a:t>
            </a:r>
            <a:r>
              <a:rPr lang="pt-BR" sz="1400" i="1" dirty="0"/>
              <a:t>Rios X, et al. Clinical assessment of </a:t>
            </a:r>
            <a:r>
              <a:rPr lang="en-US" sz="1400" i="1" dirty="0"/>
              <a:t>body hair in Colombian women: determining the cutoff score that defines hirsutism. </a:t>
            </a:r>
            <a:r>
              <a:rPr lang="en-US" sz="1400" i="1" dirty="0" err="1"/>
              <a:t>Biomedica</a:t>
            </a:r>
            <a:r>
              <a:rPr lang="en-US" sz="1400" i="1" dirty="0"/>
              <a:t>. 2013;33(3):370–374.</a:t>
            </a:r>
          </a:p>
          <a:p>
            <a:r>
              <a:rPr lang="en-US" sz="1400" i="1" dirty="0"/>
              <a:t>3. Zhao X, et al. Defining hirsutism in Chinese women: a cross-sectional study. </a:t>
            </a:r>
            <a:r>
              <a:rPr lang="en-US" sz="1400" i="1" dirty="0" err="1"/>
              <a:t>Fertil</a:t>
            </a:r>
            <a:r>
              <a:rPr lang="en-US" sz="1400" i="1" dirty="0"/>
              <a:t> </a:t>
            </a:r>
            <a:r>
              <a:rPr lang="en-US" sz="1400" i="1" dirty="0" err="1"/>
              <a:t>Steril</a:t>
            </a:r>
            <a:r>
              <a:rPr lang="en-US" sz="1400" i="1" dirty="0"/>
              <a:t>. 2011;96(3):792–796.</a:t>
            </a:r>
          </a:p>
          <a:p>
            <a:r>
              <a:rPr lang="en-US" sz="1400" i="1" dirty="0"/>
              <a:t>4. Li R, et al. Epidemiology of hirsutism among women of reproductive age in the community: a simplified scoring system. Eur J </a:t>
            </a:r>
            <a:r>
              <a:rPr lang="en-US" sz="1400" i="1" dirty="0" err="1"/>
              <a:t>Obstet</a:t>
            </a:r>
            <a:r>
              <a:rPr lang="en-US" sz="1400" i="1" dirty="0"/>
              <a:t> </a:t>
            </a:r>
            <a:r>
              <a:rPr lang="en-US" sz="1400" i="1" dirty="0" err="1"/>
              <a:t>Gynecol</a:t>
            </a:r>
            <a:r>
              <a:rPr lang="en-US" sz="1400" i="1" dirty="0"/>
              <a:t> </a:t>
            </a:r>
            <a:r>
              <a:rPr lang="en-US" sz="1400" i="1" dirty="0" err="1"/>
              <a:t>Reprod</a:t>
            </a:r>
            <a:r>
              <a:rPr lang="en-US" sz="1400" i="1" dirty="0"/>
              <a:t> Biol. 2012;163(2):165–169.</a:t>
            </a:r>
          </a:p>
        </p:txBody>
      </p:sp>
    </p:spTree>
    <p:extLst>
      <p:ext uri="{BB962C8B-B14F-4D97-AF65-F5344CB8AC3E}">
        <p14:creationId xmlns:p14="http://schemas.microsoft.com/office/powerpoint/2010/main" val="42519376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E09ED-4D34-4E8A-BD04-E0F00A54D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Evaluation/ Sign: FG Score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C1D3AD8-274C-4ADD-9DB1-C395575A13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979470"/>
              </p:ext>
            </p:extLst>
          </p:nvPr>
        </p:nvGraphicFramePr>
        <p:xfrm>
          <a:off x="914400" y="1731963"/>
          <a:ext cx="10353675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1225">
                  <a:extLst>
                    <a:ext uri="{9D8B030D-6E8A-4147-A177-3AD203B41FA5}">
                      <a16:colId xmlns:a16="http://schemas.microsoft.com/office/drawing/2014/main" val="3538156345"/>
                    </a:ext>
                  </a:extLst>
                </a:gridCol>
                <a:gridCol w="3451225">
                  <a:extLst>
                    <a:ext uri="{9D8B030D-6E8A-4147-A177-3AD203B41FA5}">
                      <a16:colId xmlns:a16="http://schemas.microsoft.com/office/drawing/2014/main" val="4286850559"/>
                    </a:ext>
                  </a:extLst>
                </a:gridCol>
                <a:gridCol w="3451225">
                  <a:extLst>
                    <a:ext uri="{9D8B030D-6E8A-4147-A177-3AD203B41FA5}">
                      <a16:colId xmlns:a16="http://schemas.microsoft.com/office/drawing/2014/main" val="42277693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Mild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Moderate/Severe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Severe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10725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8-15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&gt;15 to 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&gt;25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394827"/>
                  </a:ext>
                </a:extLst>
              </a:tr>
              <a:tr h="231457">
                <a:tc>
                  <a:txBody>
                    <a:bodyPr/>
                    <a:lstStyle/>
                    <a:p>
                      <a:r>
                        <a:rPr lang="en-US" sz="2000" dirty="0"/>
                        <a:t>Benign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Androgen producing tumor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95068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45FC1909-01FB-4B5A-A43B-80416B1BD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530" y="38893"/>
            <a:ext cx="899319" cy="8993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BE9144-D4C5-4F2F-A3AD-C5B6291D0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53689"/>
            <a:ext cx="738187" cy="7219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BD23068-C45E-4C56-9748-9F20EE04D2CB}"/>
              </a:ext>
            </a:extLst>
          </p:cNvPr>
          <p:cNvSpPr txBox="1"/>
          <p:nvPr/>
        </p:nvSpPr>
        <p:spPr>
          <a:xfrm>
            <a:off x="542925" y="6105524"/>
            <a:ext cx="11014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Martin et al. Guidelines on Hirsutism. J Clin Endocrinol </a:t>
            </a:r>
            <a:r>
              <a:rPr lang="en-US" i="1" dirty="0" err="1"/>
              <a:t>Metab</a:t>
            </a:r>
            <a:r>
              <a:rPr lang="en-US" i="1" dirty="0"/>
              <a:t>, April 2018, 103(4):1233–1257</a:t>
            </a:r>
          </a:p>
          <a:p>
            <a:r>
              <a:rPr lang="en-US" dirty="0"/>
              <a:t>J. </a:t>
            </a:r>
            <a:r>
              <a:rPr lang="en-US" dirty="0" err="1"/>
              <a:t>Mihailidis</a:t>
            </a:r>
            <a:r>
              <a:rPr lang="en-US" dirty="0"/>
              <a:t> et al. International Journal </a:t>
            </a:r>
            <a:r>
              <a:rPr lang="en-US" dirty="0" err="1"/>
              <a:t>ofWomen's</a:t>
            </a:r>
            <a:r>
              <a:rPr lang="en-US" dirty="0"/>
              <a:t> Dermatology  2017;3: S6–S10</a:t>
            </a:r>
          </a:p>
        </p:txBody>
      </p:sp>
    </p:spTree>
    <p:extLst>
      <p:ext uri="{BB962C8B-B14F-4D97-AF65-F5344CB8AC3E}">
        <p14:creationId xmlns:p14="http://schemas.microsoft.com/office/powerpoint/2010/main" val="38388324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E09ED-4D34-4E8A-BD04-E0F00A54D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C000"/>
                </a:solidFill>
              </a:rPr>
              <a:t>Ferriman</a:t>
            </a:r>
            <a:r>
              <a:rPr lang="en-US" dirty="0">
                <a:solidFill>
                  <a:srgbClr val="FFC000"/>
                </a:solidFill>
              </a:rPr>
              <a:t>–Gallwey Score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B6A9E-3BE7-4B06-A1C5-A26A33895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/>
              <a:t>The normal </a:t>
            </a:r>
            <a:r>
              <a:rPr lang="en-US" sz="2400" dirty="0">
                <a:solidFill>
                  <a:srgbClr val="FFC000"/>
                </a:solidFill>
              </a:rPr>
              <a:t>score is lower in some Asian populations and higher in Mediterranean populations.* </a:t>
            </a:r>
          </a:p>
          <a:p>
            <a:pPr algn="just"/>
            <a:r>
              <a:rPr lang="en-US" sz="2400" dirty="0"/>
              <a:t>Lower score can be clinically important.**</a:t>
            </a:r>
          </a:p>
          <a:p>
            <a:pPr algn="just"/>
            <a:r>
              <a:rPr lang="en-US" sz="2400" dirty="0"/>
              <a:t>Even minimal degrees of unwanted hair are often associated with hyperandrogenemia when menstrual irregularity is present.**</a:t>
            </a:r>
          </a:p>
          <a:p>
            <a:pPr algn="just"/>
            <a:r>
              <a:rPr lang="en-US" sz="2400" dirty="0"/>
              <a:t>Locally excessive hair growth (score &lt;8) is a common normal variant.*</a:t>
            </a:r>
          </a:p>
          <a:p>
            <a:pPr algn="just"/>
            <a:endParaRPr lang="en-US" sz="2400" dirty="0"/>
          </a:p>
          <a:p>
            <a:pPr algn="just"/>
            <a:endParaRPr lang="en-US" sz="2400" dirty="0">
              <a:solidFill>
                <a:srgbClr val="FFC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FC1909-01FB-4B5A-A43B-80416B1BD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530" y="38893"/>
            <a:ext cx="899319" cy="8993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BE9144-D4C5-4F2F-A3AD-C5B6291D0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53689"/>
            <a:ext cx="738187" cy="72196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3228259-B3E6-48DA-9F32-0A52A31D8865}"/>
              </a:ext>
            </a:extLst>
          </p:cNvPr>
          <p:cNvSpPr/>
          <p:nvPr/>
        </p:nvSpPr>
        <p:spPr>
          <a:xfrm>
            <a:off x="823912" y="5857875"/>
            <a:ext cx="110823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*Martin et al. Guidelines on Hirsutism. J Clin Endocrinol </a:t>
            </a:r>
            <a:r>
              <a:rPr lang="en-US" i="1" dirty="0" err="1"/>
              <a:t>Metab</a:t>
            </a:r>
            <a:r>
              <a:rPr lang="en-US" i="1" dirty="0"/>
              <a:t>, April 2018, 103(4):1233–1257</a:t>
            </a:r>
          </a:p>
          <a:p>
            <a:r>
              <a:rPr lang="en-US" i="1" dirty="0"/>
              <a:t>**Souter I et al. </a:t>
            </a:r>
            <a:r>
              <a:rPr lang="en-US" i="1" dirty="0" err="1"/>
              <a:t>Ther</a:t>
            </a:r>
            <a:r>
              <a:rPr lang="en-US" i="1" dirty="0"/>
              <a:t> </a:t>
            </a:r>
            <a:r>
              <a:rPr lang="en-US" i="1" dirty="0" err="1"/>
              <a:t>prevelence</a:t>
            </a:r>
            <a:r>
              <a:rPr lang="en-US" i="1" dirty="0"/>
              <a:t> of androgen excess among patients with minimal unwanted hair growth. Am J </a:t>
            </a:r>
            <a:r>
              <a:rPr lang="en-US" i="1" dirty="0" err="1"/>
              <a:t>Obstet</a:t>
            </a:r>
            <a:r>
              <a:rPr lang="en-US" i="1" dirty="0"/>
              <a:t> Gynecol. 2004;191(6): 1914–1920.</a:t>
            </a:r>
          </a:p>
        </p:txBody>
      </p:sp>
    </p:spTree>
    <p:extLst>
      <p:ext uri="{BB962C8B-B14F-4D97-AF65-F5344CB8AC3E}">
        <p14:creationId xmlns:p14="http://schemas.microsoft.com/office/powerpoint/2010/main" val="25747248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E09ED-4D34-4E8A-BD04-E0F00A54D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C000"/>
                </a:solidFill>
              </a:rPr>
              <a:t>Ferriman</a:t>
            </a:r>
            <a:r>
              <a:rPr lang="en-US" dirty="0">
                <a:solidFill>
                  <a:srgbClr val="FFC000"/>
                </a:solidFill>
              </a:rPr>
              <a:t>–Gallwey Score: </a:t>
            </a:r>
            <a:r>
              <a:rPr lang="en-US" sz="3200" dirty="0">
                <a:solidFill>
                  <a:srgbClr val="FFC000"/>
                </a:solidFill>
              </a:rPr>
              <a:t>Limitations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B6A9E-3BE7-4B06-A1C5-A26A33895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50"/>
            <a:ext cx="10353762" cy="2715726"/>
          </a:xfrm>
        </p:spPr>
        <p:txBody>
          <a:bodyPr>
            <a:normAutofit/>
          </a:bodyPr>
          <a:lstStyle/>
          <a:p>
            <a:pPr algn="just"/>
            <a:r>
              <a:rPr lang="en-US" sz="2400" dirty="0"/>
              <a:t>Subjective nature.</a:t>
            </a:r>
          </a:p>
          <a:p>
            <a:pPr algn="just"/>
            <a:r>
              <a:rPr lang="en-US" sz="2400" dirty="0"/>
              <a:t>Failure to account for a locally high score that does not raise total score to an abnormal extent.</a:t>
            </a:r>
          </a:p>
          <a:p>
            <a:pPr algn="just"/>
            <a:r>
              <a:rPr lang="en-US" sz="2400" dirty="0"/>
              <a:t>Lack of consideration of some androgen sensitive areas: sides of the face from the hairline to below the ear (sideburns) and the buttocks.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FC1909-01FB-4B5A-A43B-80416B1BD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530" y="38893"/>
            <a:ext cx="899319" cy="8993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BE9144-D4C5-4F2F-A3AD-C5B6291D0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53689"/>
            <a:ext cx="738187" cy="7219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FB8A13-5042-4C83-B12D-384B81C42CBE}"/>
              </a:ext>
            </a:extLst>
          </p:cNvPr>
          <p:cNvSpPr txBox="1"/>
          <p:nvPr/>
        </p:nvSpPr>
        <p:spPr>
          <a:xfrm>
            <a:off x="913795" y="6067425"/>
            <a:ext cx="8561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Martin et al. Guidelines on Hirsutism. J Clin Endocrinol </a:t>
            </a:r>
            <a:r>
              <a:rPr lang="en-US" i="1" dirty="0" err="1"/>
              <a:t>Metab</a:t>
            </a:r>
            <a:r>
              <a:rPr lang="en-US" i="1" dirty="0"/>
              <a:t>, April 2018, 103(4):1233–1257</a:t>
            </a:r>
          </a:p>
        </p:txBody>
      </p:sp>
    </p:spTree>
    <p:extLst>
      <p:ext uri="{BB962C8B-B14F-4D97-AF65-F5344CB8AC3E}">
        <p14:creationId xmlns:p14="http://schemas.microsoft.com/office/powerpoint/2010/main" val="1093079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E09ED-4D34-4E8A-BD04-E0F00A54D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371475"/>
            <a:ext cx="10353762" cy="9704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C000"/>
                </a:solidFill>
                <a:effectLst/>
                <a:hlinkClick r:id="rId2" tooltip="w:Lati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Latin</a:t>
            </a:r>
            <a:r>
              <a:rPr lang="en-US" dirty="0">
                <a:solidFill>
                  <a:srgbClr val="FFC000"/>
                </a:solidFill>
                <a:effectLst/>
              </a:rPr>
              <a:t> </a:t>
            </a:r>
            <a:r>
              <a:rPr lang="en-US" i="1" dirty="0" err="1">
                <a:solidFill>
                  <a:srgbClr val="FFC000"/>
                </a:solidFill>
                <a:effectLst/>
                <a:hlinkClick r:id="rId3" tooltip="hirsutu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hirsūtus</a:t>
            </a:r>
            <a:r>
              <a:rPr lang="en-US" i="1" dirty="0">
                <a:solidFill>
                  <a:srgbClr val="FFC000"/>
                </a:solidFill>
                <a:effectLst/>
              </a:rPr>
              <a:t>: </a:t>
            </a:r>
            <a:r>
              <a:rPr lang="en-US" dirty="0">
                <a:solidFill>
                  <a:srgbClr val="FFC000"/>
                </a:solidFill>
                <a:effectLst/>
              </a:rPr>
              <a:t>shaggy, hairy.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FC1909-01FB-4B5A-A43B-80416B1BDD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530" y="38893"/>
            <a:ext cx="899319" cy="8993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BE9144-D4C5-4F2F-A3AD-C5B6291D07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53689"/>
            <a:ext cx="738187" cy="7219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87562B-EE39-4BCF-8165-A42BA1F3E3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2901" y="2371726"/>
            <a:ext cx="3798540" cy="29051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B80CDE-8E4E-49F4-9A53-FF02168EB7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654" y="3733800"/>
            <a:ext cx="2228850" cy="24669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F55424-0503-4792-9C25-22258E47FB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41991" y="1581150"/>
            <a:ext cx="3293539" cy="24669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A98A8A1-40BC-42E5-BF92-18952BCDACC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41991" y="4352924"/>
            <a:ext cx="3293539" cy="18478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9AF3DD2-B60D-468D-9490-89E8DAB392B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9654" y="1391382"/>
            <a:ext cx="222885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7960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E09ED-4D34-4E8A-BD04-E0F00A54D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Other Signs</a:t>
            </a: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131E59A-6ABD-4CF8-B1DB-8199AAF82E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8176982"/>
              </p:ext>
            </p:extLst>
          </p:nvPr>
        </p:nvGraphicFramePr>
        <p:xfrm>
          <a:off x="914400" y="1731963"/>
          <a:ext cx="10353676" cy="307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76838">
                  <a:extLst>
                    <a:ext uri="{9D8B030D-6E8A-4147-A177-3AD203B41FA5}">
                      <a16:colId xmlns:a16="http://schemas.microsoft.com/office/drawing/2014/main" val="1011568562"/>
                    </a:ext>
                  </a:extLst>
                </a:gridCol>
                <a:gridCol w="5176838">
                  <a:extLst>
                    <a:ext uri="{9D8B030D-6E8A-4147-A177-3AD203B41FA5}">
                      <a16:colId xmlns:a16="http://schemas.microsoft.com/office/drawing/2014/main" val="28168174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435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C00000"/>
                          </a:solidFill>
                        </a:rPr>
                        <a:t>Signs of virilization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2596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Male pattern hair loss, deepening of voice, acne, increased muscle mass, clitoromegaly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Androgen producing tumor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53988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8756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Obesity, acanthosis nigricans, acne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PCOS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3202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Cushingoid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3279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Pelvic mass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Tumor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0605993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45FC1909-01FB-4B5A-A43B-80416B1BD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530" y="38893"/>
            <a:ext cx="899319" cy="8993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BE9144-D4C5-4F2F-A3AD-C5B6291D0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53689"/>
            <a:ext cx="738187" cy="7219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12ED79-E8E6-4773-B57B-0DE4EEE72437}"/>
              </a:ext>
            </a:extLst>
          </p:cNvPr>
          <p:cNvSpPr txBox="1"/>
          <p:nvPr/>
        </p:nvSpPr>
        <p:spPr>
          <a:xfrm>
            <a:off x="542925" y="6000749"/>
            <a:ext cx="11014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Martin et al. Guidelines on Hirsutism. J Clin Endocrinol </a:t>
            </a:r>
            <a:r>
              <a:rPr lang="en-US" i="1" dirty="0" err="1"/>
              <a:t>Metab</a:t>
            </a:r>
            <a:r>
              <a:rPr lang="en-US" i="1" dirty="0"/>
              <a:t>, April 2018, 103(4):1233–1257</a:t>
            </a:r>
          </a:p>
          <a:p>
            <a:r>
              <a:rPr lang="en-US" dirty="0"/>
              <a:t>J. </a:t>
            </a:r>
            <a:r>
              <a:rPr lang="en-US" dirty="0" err="1"/>
              <a:t>Mihailidis</a:t>
            </a:r>
            <a:r>
              <a:rPr lang="en-US" dirty="0"/>
              <a:t> et al. International Journal </a:t>
            </a:r>
            <a:r>
              <a:rPr lang="en-US" dirty="0" err="1"/>
              <a:t>ofWomen's</a:t>
            </a:r>
            <a:r>
              <a:rPr lang="en-US" dirty="0"/>
              <a:t> Dermatology  2017;3: S6–S10</a:t>
            </a:r>
          </a:p>
        </p:txBody>
      </p:sp>
    </p:spTree>
    <p:extLst>
      <p:ext uri="{BB962C8B-B14F-4D97-AF65-F5344CB8AC3E}">
        <p14:creationId xmlns:p14="http://schemas.microsoft.com/office/powerpoint/2010/main" val="22902760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E09ED-4D34-4E8A-BD04-E0F00A54D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C000"/>
                </a:solidFill>
              </a:rPr>
              <a:t>Features: </a:t>
            </a:r>
            <a:r>
              <a:rPr lang="en-US" dirty="0" err="1">
                <a:solidFill>
                  <a:srgbClr val="FFC000"/>
                </a:solidFill>
              </a:rPr>
              <a:t>Hyperandgrogenic</a:t>
            </a:r>
            <a:r>
              <a:rPr lang="en-US" dirty="0">
                <a:solidFill>
                  <a:srgbClr val="FFC000"/>
                </a:solidFill>
              </a:rPr>
              <a:t> Endocrine Disorders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B6A9E-3BE7-4B06-A1C5-A26A33895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sz="2400" dirty="0"/>
              <a:t>Menstrual irregularity</a:t>
            </a:r>
          </a:p>
          <a:p>
            <a:pPr algn="just"/>
            <a:r>
              <a:rPr lang="en-US" sz="2400" dirty="0"/>
              <a:t>Infertility </a:t>
            </a:r>
          </a:p>
          <a:p>
            <a:pPr algn="just"/>
            <a:r>
              <a:rPr lang="en-US" sz="2400" dirty="0"/>
              <a:t>Galactorrhea </a:t>
            </a:r>
          </a:p>
          <a:p>
            <a:pPr algn="just"/>
            <a:r>
              <a:rPr lang="en-US" sz="2400" dirty="0"/>
              <a:t>Central obesity </a:t>
            </a:r>
          </a:p>
          <a:p>
            <a:pPr algn="just"/>
            <a:r>
              <a:rPr lang="en-US" sz="2400" dirty="0"/>
              <a:t>Acanthosis nigricans </a:t>
            </a:r>
          </a:p>
          <a:p>
            <a:pPr algn="just"/>
            <a:r>
              <a:rPr lang="en-US" sz="2400" dirty="0"/>
              <a:t>Sudden-onset or rapid-progression hirsutism</a:t>
            </a:r>
          </a:p>
          <a:p>
            <a:pPr algn="just"/>
            <a:r>
              <a:rPr lang="en-US" sz="2400" dirty="0"/>
              <a:t>Hirsutism progression in spite of therapy.</a:t>
            </a:r>
          </a:p>
          <a:p>
            <a:pPr algn="just"/>
            <a:r>
              <a:rPr lang="en-US" sz="2400" dirty="0"/>
              <a:t>Clitoromegaly, other virilizing sign</a:t>
            </a:r>
          </a:p>
          <a:p>
            <a:pPr algn="just"/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FC1909-01FB-4B5A-A43B-80416B1BD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530" y="38893"/>
            <a:ext cx="899319" cy="8993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BE9144-D4C5-4F2F-A3AD-C5B6291D0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53689"/>
            <a:ext cx="738187" cy="72196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9295F49-37D5-4265-A46D-094493F88BA7}"/>
              </a:ext>
            </a:extLst>
          </p:cNvPr>
          <p:cNvSpPr/>
          <p:nvPr/>
        </p:nvSpPr>
        <p:spPr>
          <a:xfrm>
            <a:off x="823912" y="5857875"/>
            <a:ext cx="11082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Martin et al. Guidelines on Hirsutism. J Clin Endocrinol </a:t>
            </a:r>
            <a:r>
              <a:rPr lang="en-US" i="1" dirty="0" err="1"/>
              <a:t>Metab</a:t>
            </a:r>
            <a:r>
              <a:rPr lang="en-US" i="1" dirty="0"/>
              <a:t>, April 2018, 103(4):1233–1257</a:t>
            </a:r>
          </a:p>
        </p:txBody>
      </p:sp>
    </p:spTree>
    <p:extLst>
      <p:ext uri="{BB962C8B-B14F-4D97-AF65-F5344CB8AC3E}">
        <p14:creationId xmlns:p14="http://schemas.microsoft.com/office/powerpoint/2010/main" val="23719023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E09ED-4D34-4E8A-BD04-E0F00A54D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Investigations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B6A9E-3BE7-4B06-A1C5-A26A33895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/>
              <a:t>Hirsutism is a clinical diagnosis. </a:t>
            </a:r>
          </a:p>
          <a:p>
            <a:pPr algn="just"/>
            <a:r>
              <a:rPr lang="en-US" sz="2800" dirty="0"/>
              <a:t>Apart for cosmetic issue, it have implications for fertility, medical risks, and genetic counseling.</a:t>
            </a:r>
          </a:p>
          <a:p>
            <a:pPr algn="just"/>
            <a:r>
              <a:rPr lang="en-US" sz="2800" dirty="0"/>
              <a:t>Variety of approaches are used to diagnose.</a:t>
            </a:r>
          </a:p>
          <a:p>
            <a:pPr algn="just"/>
            <a:r>
              <a:rPr lang="en-US" sz="2800" dirty="0"/>
              <a:t> Uncertainty prevails regarding</a:t>
            </a:r>
          </a:p>
          <a:p>
            <a:pPr lvl="1" algn="just"/>
            <a:r>
              <a:rPr lang="en-US" sz="2400" dirty="0"/>
              <a:t>Cost effectiveness, acceptability to patients, and the impact on outcomes.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FC1909-01FB-4B5A-A43B-80416B1BD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530" y="38893"/>
            <a:ext cx="899319" cy="8993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BE9144-D4C5-4F2F-A3AD-C5B6291D0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53689"/>
            <a:ext cx="738187" cy="72196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DF46B85-CC51-409F-9F6D-801908CD930E}"/>
              </a:ext>
            </a:extLst>
          </p:cNvPr>
          <p:cNvSpPr/>
          <p:nvPr/>
        </p:nvSpPr>
        <p:spPr>
          <a:xfrm>
            <a:off x="823912" y="5857875"/>
            <a:ext cx="11082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Martin et al. Guidelines on Hirsutism. J Clin Endocrinol </a:t>
            </a:r>
            <a:r>
              <a:rPr lang="en-US" i="1" dirty="0" err="1"/>
              <a:t>Metab</a:t>
            </a:r>
            <a:r>
              <a:rPr lang="en-US" i="1" dirty="0"/>
              <a:t>, April 2018, 103(4):1233–1257</a:t>
            </a:r>
          </a:p>
        </p:txBody>
      </p:sp>
    </p:spTree>
    <p:extLst>
      <p:ext uri="{BB962C8B-B14F-4D97-AF65-F5344CB8AC3E}">
        <p14:creationId xmlns:p14="http://schemas.microsoft.com/office/powerpoint/2010/main" val="41800794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E09ED-4D34-4E8A-BD04-E0F00A54D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Investigations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FC1909-01FB-4B5A-A43B-80416B1BD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530" y="38893"/>
            <a:ext cx="899319" cy="8993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BE9144-D4C5-4F2F-A3AD-C5B6291D0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53689"/>
            <a:ext cx="738187" cy="721963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10B9933-1191-4BF0-A4E3-19F382AFC1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253295"/>
              </p:ext>
            </p:extLst>
          </p:nvPr>
        </p:nvGraphicFramePr>
        <p:xfrm>
          <a:off x="913795" y="1615440"/>
          <a:ext cx="10321736" cy="432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0868">
                  <a:extLst>
                    <a:ext uri="{9D8B030D-6E8A-4147-A177-3AD203B41FA5}">
                      <a16:colId xmlns:a16="http://schemas.microsoft.com/office/drawing/2014/main" val="1656768035"/>
                    </a:ext>
                  </a:extLst>
                </a:gridCol>
                <a:gridCol w="5160868">
                  <a:extLst>
                    <a:ext uri="{9D8B030D-6E8A-4147-A177-3AD203B41FA5}">
                      <a16:colId xmlns:a16="http://schemas.microsoft.com/office/drawing/2014/main" val="36583378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9368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Mild, chronic hirsutism, regular cycles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Testosterone, pelvic ultrasonography/ No tests? 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8497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Moderate hirsutism with or without cycle disturbance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Testosterone, LH, FSH, ultrasonography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9814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Severe hirsutism, short history, testosterone &gt;5 nmol/l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DHEAS, 17-OHP, dexamethasone suppression test, 24-hour urine free cortisol,</a:t>
                      </a:r>
                    </a:p>
                    <a:p>
                      <a:r>
                        <a:rPr lang="en-US" sz="2000" dirty="0"/>
                        <a:t>ovarian and/or adrenal imaging, fasting glucose/insulin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996154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Extensive investigation: reserved for more severe cases and/or those with a short history of hirsutism or with markedly elevated serum testosterone &gt; twice upper limit of normal range </a:t>
                      </a: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17-hydroxyprogesterone usually measured before and during a short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Synacthen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test.</a:t>
                      </a:r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65481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C0CD568-0E36-44CC-A3E6-D33C4FC52F34}"/>
              </a:ext>
            </a:extLst>
          </p:cNvPr>
          <p:cNvSpPr txBox="1"/>
          <p:nvPr/>
        </p:nvSpPr>
        <p:spPr>
          <a:xfrm>
            <a:off x="823912" y="6283790"/>
            <a:ext cx="10580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Fam </a:t>
            </a:r>
            <a:r>
              <a:rPr lang="en-US" i="1" dirty="0" err="1"/>
              <a:t>Plann</a:t>
            </a:r>
            <a:r>
              <a:rPr lang="en-US" i="1" dirty="0"/>
              <a:t> </a:t>
            </a:r>
            <a:r>
              <a:rPr lang="en-US" i="1" dirty="0" err="1"/>
              <a:t>Reprod</a:t>
            </a:r>
            <a:r>
              <a:rPr lang="en-US" i="1" dirty="0"/>
              <a:t> Health Care </a:t>
            </a:r>
            <a:r>
              <a:rPr lang="en-US" dirty="0"/>
              <a:t>2012;</a:t>
            </a:r>
            <a:r>
              <a:rPr lang="en-US" b="1" dirty="0"/>
              <a:t>38</a:t>
            </a:r>
            <a:r>
              <a:rPr lang="en-US" dirty="0"/>
              <a:t>:182–186. doi:10.1136/jfprhc-2011-100175</a:t>
            </a:r>
          </a:p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237600-1970-4186-97A0-D3BA7A5DE231}"/>
              </a:ext>
            </a:extLst>
          </p:cNvPr>
          <p:cNvSpPr/>
          <p:nvPr/>
        </p:nvSpPr>
        <p:spPr>
          <a:xfrm>
            <a:off x="823912" y="6000750"/>
            <a:ext cx="11082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Martin et al. Guidelines on Hirsutism. J Clin Endocrinol </a:t>
            </a:r>
            <a:r>
              <a:rPr lang="en-US" i="1" dirty="0" err="1"/>
              <a:t>Metab</a:t>
            </a:r>
            <a:r>
              <a:rPr lang="en-US" i="1" dirty="0"/>
              <a:t>, April 2018, 103(4):1233–1257</a:t>
            </a:r>
          </a:p>
        </p:txBody>
      </p:sp>
    </p:spTree>
    <p:extLst>
      <p:ext uri="{BB962C8B-B14F-4D97-AF65-F5344CB8AC3E}">
        <p14:creationId xmlns:p14="http://schemas.microsoft.com/office/powerpoint/2010/main" val="6201115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E09ED-4D34-4E8A-BD04-E0F00A54D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Clinical Practice: 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B6A9E-3BE7-4B06-A1C5-A26A33895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>
                <a:solidFill>
                  <a:srgbClr val="FFC000"/>
                </a:solidFill>
              </a:rPr>
              <a:t>Total Testosterone</a:t>
            </a:r>
            <a:r>
              <a:rPr lang="en-US" sz="2800" dirty="0"/>
              <a:t>: in all women with an abnormal hirsutism score</a:t>
            </a:r>
            <a:r>
              <a:rPr lang="en-US" sz="2400" dirty="0"/>
              <a:t>.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/>
              <a:t>Early morning </a:t>
            </a:r>
            <a:r>
              <a:rPr lang="en-US" sz="2400" dirty="0">
                <a:solidFill>
                  <a:srgbClr val="FFC000"/>
                </a:solidFill>
              </a:rPr>
              <a:t>serum total and free testosterone</a:t>
            </a:r>
            <a:r>
              <a:rPr lang="en-US" sz="2400" dirty="0"/>
              <a:t>: while</a:t>
            </a:r>
          </a:p>
          <a:p>
            <a:pPr algn="just"/>
            <a:r>
              <a:rPr lang="en-US" sz="2400" dirty="0"/>
              <a:t>serum total testosterone normal and</a:t>
            </a:r>
          </a:p>
          <a:p>
            <a:pPr algn="just"/>
            <a:r>
              <a:rPr lang="en-US" sz="2000" dirty="0"/>
              <a:t>sexual hair growth is moderate/severe</a:t>
            </a:r>
          </a:p>
          <a:p>
            <a:pPr algn="just"/>
            <a:r>
              <a:rPr lang="en-US" sz="2000" dirty="0"/>
              <a:t>sexual hair growth is mild but there is clinical evidence of a hyperandrogenic endocrine disorder</a:t>
            </a:r>
            <a:endParaRPr lang="en-US" sz="4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FC1909-01FB-4B5A-A43B-80416B1BD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530" y="38893"/>
            <a:ext cx="899319" cy="8993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BE9144-D4C5-4F2F-A3AD-C5B6291D0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53689"/>
            <a:ext cx="738187" cy="72196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4C9CE24-4BB4-428D-B37E-441E9C4A8E89}"/>
              </a:ext>
            </a:extLst>
          </p:cNvPr>
          <p:cNvSpPr/>
          <p:nvPr/>
        </p:nvSpPr>
        <p:spPr>
          <a:xfrm>
            <a:off x="823912" y="5857875"/>
            <a:ext cx="11082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Martin et al. Guidelines on Hirsutism. J Clin Endocrinol </a:t>
            </a:r>
            <a:r>
              <a:rPr lang="en-US" i="1" dirty="0" err="1"/>
              <a:t>Metab</a:t>
            </a:r>
            <a:r>
              <a:rPr lang="en-US" i="1" dirty="0"/>
              <a:t>, April 2018, 103(4):1233–1257</a:t>
            </a:r>
          </a:p>
        </p:txBody>
      </p:sp>
    </p:spTree>
    <p:extLst>
      <p:ext uri="{BB962C8B-B14F-4D97-AF65-F5344CB8AC3E}">
        <p14:creationId xmlns:p14="http://schemas.microsoft.com/office/powerpoint/2010/main" val="21429442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E09ED-4D34-4E8A-BD04-E0F00A54D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B6A9E-3BE7-4B06-A1C5-A26A33895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>
                <a:solidFill>
                  <a:srgbClr val="FFC000"/>
                </a:solidFill>
              </a:rPr>
              <a:t>T &gt; 150 to 200 ng/dl: suspected T secreting Ovarian tumor* [10 nmol/l]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/>
              <a:t>Routine measurement of </a:t>
            </a:r>
            <a:r>
              <a:rPr lang="en-US" sz="2400" dirty="0">
                <a:solidFill>
                  <a:srgbClr val="FFC000"/>
                </a:solidFill>
              </a:rPr>
              <a:t>SHBG</a:t>
            </a:r>
            <a:r>
              <a:rPr lang="en-US" sz="2400" dirty="0"/>
              <a:t> and calculation of the </a:t>
            </a:r>
            <a:r>
              <a:rPr lang="en-US" sz="2400" dirty="0">
                <a:solidFill>
                  <a:srgbClr val="FFC000"/>
                </a:solidFill>
              </a:rPr>
              <a:t>free testosterone index </a:t>
            </a:r>
            <a:r>
              <a:rPr lang="en-US" sz="2400" dirty="0"/>
              <a:t>(FTI) (testosterone/SHBG×100) </a:t>
            </a:r>
            <a:r>
              <a:rPr lang="en-US" sz="2400" dirty="0">
                <a:solidFill>
                  <a:srgbClr val="FFC000"/>
                </a:solidFill>
              </a:rPr>
              <a:t>are not indicated in hirsutism</a:t>
            </a:r>
          </a:p>
          <a:p>
            <a:pPr algn="just"/>
            <a:endParaRPr lang="en-US" sz="2400" dirty="0">
              <a:solidFill>
                <a:srgbClr val="FFC000"/>
              </a:solidFill>
            </a:endParaRPr>
          </a:p>
          <a:p>
            <a:pPr algn="just"/>
            <a:r>
              <a:rPr lang="en-US" sz="2400" dirty="0">
                <a:solidFill>
                  <a:srgbClr val="FFC000"/>
                </a:solidFill>
              </a:rPr>
              <a:t>Eumenorrheic</a:t>
            </a:r>
            <a:r>
              <a:rPr lang="en-US" sz="2400" dirty="0"/>
              <a:t> with </a:t>
            </a:r>
            <a:r>
              <a:rPr lang="en-US" sz="2400" dirty="0">
                <a:solidFill>
                  <a:srgbClr val="FFC000"/>
                </a:solidFill>
              </a:rPr>
              <a:t>unwanted local hair growth without abnormal score</a:t>
            </a:r>
            <a:endParaRPr lang="en-US" sz="2400" dirty="0"/>
          </a:p>
          <a:p>
            <a:pPr lvl="1" algn="just"/>
            <a:r>
              <a:rPr lang="en-US" sz="2000" dirty="0">
                <a:solidFill>
                  <a:srgbClr val="FFC000"/>
                </a:solidFill>
              </a:rPr>
              <a:t>Against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FFC000"/>
                </a:solidFill>
              </a:rPr>
              <a:t>testing for androgen</a:t>
            </a:r>
            <a:r>
              <a:rPr lang="en-US" sz="2000" dirty="0"/>
              <a:t>: Low likelihood of medical disorder.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FC1909-01FB-4B5A-A43B-80416B1BD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530" y="38893"/>
            <a:ext cx="899319" cy="8993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BE9144-D4C5-4F2F-A3AD-C5B6291D0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53689"/>
            <a:ext cx="738187" cy="72196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C4817DB-E37B-4F92-AFD8-732AB067DE59}"/>
              </a:ext>
            </a:extLst>
          </p:cNvPr>
          <p:cNvSpPr/>
          <p:nvPr/>
        </p:nvSpPr>
        <p:spPr>
          <a:xfrm>
            <a:off x="823912" y="5857875"/>
            <a:ext cx="110823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/>
              <a:t>*Friedman et al., 1985; Meldrumand Abraham, 1979; Moltz et al., 1984).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Martin et al. Guidelines on Hirsutism. J Clin Endocrinol </a:t>
            </a:r>
            <a:r>
              <a:rPr lang="en-US" i="1" dirty="0" err="1"/>
              <a:t>Metab</a:t>
            </a:r>
            <a:r>
              <a:rPr lang="en-US" i="1" dirty="0"/>
              <a:t>, April 2018, 103(4):1233–1257</a:t>
            </a:r>
          </a:p>
        </p:txBody>
      </p:sp>
    </p:spTree>
    <p:extLst>
      <p:ext uri="{BB962C8B-B14F-4D97-AF65-F5344CB8AC3E}">
        <p14:creationId xmlns:p14="http://schemas.microsoft.com/office/powerpoint/2010/main" val="36407223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E09ED-4D34-4E8A-BD04-E0F00A54D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17 OH 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B6A9E-3BE7-4B06-A1C5-A26A33895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>
                <a:solidFill>
                  <a:srgbClr val="FFC000"/>
                </a:solidFill>
              </a:rPr>
              <a:t>Early morning 17-hydroxyprogesterone</a:t>
            </a:r>
            <a:r>
              <a:rPr lang="en-US" sz="2400" dirty="0"/>
              <a:t> (in the follicular phase or on a random day for those with amenorrhea or infrequent menses): </a:t>
            </a:r>
            <a:r>
              <a:rPr lang="en-US" sz="2400" dirty="0">
                <a:solidFill>
                  <a:srgbClr val="FFC000"/>
                </a:solidFill>
              </a:rPr>
              <a:t>NCCAH due to 21-hydroxylase deficiency</a:t>
            </a:r>
          </a:p>
          <a:p>
            <a:pPr lvl="1" algn="just"/>
            <a:r>
              <a:rPr lang="en-US" sz="2200" dirty="0">
                <a:solidFill>
                  <a:srgbClr val="FFC000"/>
                </a:solidFill>
              </a:rPr>
              <a:t>All </a:t>
            </a:r>
            <a:r>
              <a:rPr lang="en-US" sz="2200" dirty="0" err="1">
                <a:solidFill>
                  <a:srgbClr val="FFC000"/>
                </a:solidFill>
              </a:rPr>
              <a:t>Hyperandrogenemic</a:t>
            </a:r>
            <a:r>
              <a:rPr lang="en-US" sz="2200" dirty="0">
                <a:solidFill>
                  <a:srgbClr val="FFC000"/>
                </a:solidFill>
              </a:rPr>
              <a:t> cases.</a:t>
            </a:r>
            <a:endParaRPr lang="en-US" sz="2200" dirty="0"/>
          </a:p>
          <a:p>
            <a:pPr lvl="1" algn="just"/>
            <a:r>
              <a:rPr lang="en-US" sz="2200" dirty="0">
                <a:solidFill>
                  <a:srgbClr val="FFC000"/>
                </a:solidFill>
              </a:rPr>
              <a:t>total and free testosterone normal </a:t>
            </a:r>
            <a:r>
              <a:rPr lang="en-US" sz="2200" dirty="0"/>
              <a:t>but having a </a:t>
            </a:r>
            <a:r>
              <a:rPr lang="en-US" sz="2200" dirty="0">
                <a:solidFill>
                  <a:srgbClr val="FFC000"/>
                </a:solidFill>
              </a:rPr>
              <a:t>risk of CAH </a:t>
            </a:r>
            <a:r>
              <a:rPr lang="en-US" sz="2200" dirty="0"/>
              <a:t>(positive family history, member of a high-risk ethnic group).</a:t>
            </a:r>
          </a:p>
          <a:p>
            <a:pPr lvl="1" algn="just"/>
            <a:endParaRPr lang="en-US" sz="2200" dirty="0"/>
          </a:p>
          <a:p>
            <a:pPr algn="just"/>
            <a:r>
              <a:rPr lang="en-US" dirty="0"/>
              <a:t>[The definitive tests for CAH: 17-OHP before and after stimulation with synthetic ACTH (a short </a:t>
            </a:r>
            <a:r>
              <a:rPr lang="en-US" dirty="0" err="1"/>
              <a:t>Synacthen</a:t>
            </a:r>
            <a:r>
              <a:rPr lang="en-US" dirty="0"/>
              <a:t> test and genetic screening.]</a:t>
            </a:r>
            <a:endParaRPr lang="en-US" sz="5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FC1909-01FB-4B5A-A43B-80416B1BD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530" y="38893"/>
            <a:ext cx="899319" cy="8993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BE9144-D4C5-4F2F-A3AD-C5B6291D0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53689"/>
            <a:ext cx="738187" cy="72196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7BB5414-9748-44C1-A725-0DA1BA6C5AAF}"/>
              </a:ext>
            </a:extLst>
          </p:cNvPr>
          <p:cNvSpPr/>
          <p:nvPr/>
        </p:nvSpPr>
        <p:spPr>
          <a:xfrm>
            <a:off x="823912" y="5857875"/>
            <a:ext cx="110823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Martin et al. Guidelines on Hirsutism. J Clin Endocrinol </a:t>
            </a:r>
            <a:r>
              <a:rPr lang="en-US" i="1" dirty="0" err="1"/>
              <a:t>Metab</a:t>
            </a:r>
            <a:r>
              <a:rPr lang="en-US" i="1" dirty="0"/>
              <a:t>, April 2018, 103(4):1233–1257</a:t>
            </a:r>
          </a:p>
          <a:p>
            <a:r>
              <a:rPr lang="en-US" i="1" dirty="0"/>
              <a:t>J Fam </a:t>
            </a:r>
            <a:r>
              <a:rPr lang="en-US" i="1" dirty="0" err="1"/>
              <a:t>Plann</a:t>
            </a:r>
            <a:r>
              <a:rPr lang="en-US" i="1" dirty="0"/>
              <a:t> </a:t>
            </a:r>
            <a:r>
              <a:rPr lang="en-US" i="1" dirty="0" err="1"/>
              <a:t>Reprod</a:t>
            </a:r>
            <a:r>
              <a:rPr lang="en-US" i="1" dirty="0"/>
              <a:t> Health Care </a:t>
            </a:r>
            <a:r>
              <a:rPr lang="en-US" dirty="0"/>
              <a:t>2012;</a:t>
            </a:r>
            <a:r>
              <a:rPr lang="en-US" b="1" dirty="0"/>
              <a:t>38</a:t>
            </a:r>
            <a:r>
              <a:rPr lang="en-US" dirty="0"/>
              <a:t>:182–186. doi:10.1136/jfprhc-2011-100175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879900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E09ED-4D34-4E8A-BD04-E0F00A54D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Others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B6A9E-3BE7-4B06-A1C5-A26A33895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>
                <a:solidFill>
                  <a:srgbClr val="FFC000"/>
                </a:solidFill>
              </a:rPr>
              <a:t>Adrenal hyperandrogenism</a:t>
            </a:r>
            <a:r>
              <a:rPr lang="en-US" sz="2400" dirty="0"/>
              <a:t>: DHEA sulphate</a:t>
            </a:r>
          </a:p>
          <a:p>
            <a:pPr algn="just"/>
            <a:r>
              <a:rPr lang="en-US" sz="2400" dirty="0">
                <a:solidFill>
                  <a:srgbClr val="FFC000"/>
                </a:solidFill>
              </a:rPr>
              <a:t>Cushing’s syndrome</a:t>
            </a:r>
            <a:r>
              <a:rPr lang="en-US" sz="2400" dirty="0"/>
              <a:t>: dexamethasone suppression test, 24-hour urine free cortisol</a:t>
            </a:r>
          </a:p>
          <a:p>
            <a:pPr algn="just"/>
            <a:r>
              <a:rPr lang="en-US" sz="2400" dirty="0">
                <a:solidFill>
                  <a:srgbClr val="FFC000"/>
                </a:solidFill>
              </a:rPr>
              <a:t>Thyroid dysfunction</a:t>
            </a:r>
            <a:r>
              <a:rPr lang="en-US" sz="2400" dirty="0"/>
              <a:t>: TSH, FT4</a:t>
            </a:r>
          </a:p>
          <a:p>
            <a:pPr algn="just"/>
            <a:r>
              <a:rPr lang="en-US" sz="2400" dirty="0">
                <a:solidFill>
                  <a:srgbClr val="FFC000"/>
                </a:solidFill>
              </a:rPr>
              <a:t>Imaging for adrenal(USG, CT) &amp; Ovarian etiology </a:t>
            </a:r>
            <a:r>
              <a:rPr lang="en-US" sz="2400" dirty="0"/>
              <a:t>(TVS USG)</a:t>
            </a:r>
          </a:p>
          <a:p>
            <a:pPr algn="just"/>
            <a:r>
              <a:rPr lang="en-US" sz="2400" dirty="0"/>
              <a:t>Others: Acromegaly, </a:t>
            </a:r>
            <a:r>
              <a:rPr lang="en-US" sz="2400" dirty="0" err="1"/>
              <a:t>Hyperprolactinoma</a:t>
            </a:r>
            <a:r>
              <a:rPr lang="en-US" sz="2400" dirty="0"/>
              <a:t>: </a:t>
            </a:r>
          </a:p>
          <a:p>
            <a:pPr marL="36900" indent="0" algn="just">
              <a:buNone/>
            </a:pPr>
            <a:endParaRPr lang="en-US" sz="2400" dirty="0"/>
          </a:p>
          <a:p>
            <a:pPr marL="36900" indent="0" algn="just">
              <a:buNone/>
            </a:pPr>
            <a:endParaRPr lang="en-US" sz="2400" dirty="0"/>
          </a:p>
          <a:p>
            <a:pPr algn="just"/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FC1909-01FB-4B5A-A43B-80416B1BD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530" y="38893"/>
            <a:ext cx="899319" cy="8993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BE9144-D4C5-4F2F-A3AD-C5B6291D0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53689"/>
            <a:ext cx="738187" cy="72196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2AC123B-A163-4E31-86C3-491844D8F12D}"/>
              </a:ext>
            </a:extLst>
          </p:cNvPr>
          <p:cNvSpPr/>
          <p:nvPr/>
        </p:nvSpPr>
        <p:spPr>
          <a:xfrm>
            <a:off x="823912" y="5857875"/>
            <a:ext cx="11082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Martin et al. Guidelines on Hirsutism. J Clin Endocrinol </a:t>
            </a:r>
            <a:r>
              <a:rPr lang="en-US" i="1" dirty="0" err="1"/>
              <a:t>Metab</a:t>
            </a:r>
            <a:r>
              <a:rPr lang="en-US" i="1" dirty="0"/>
              <a:t>, April 2018, 103(4):1233–1257</a:t>
            </a:r>
          </a:p>
        </p:txBody>
      </p:sp>
    </p:spTree>
    <p:extLst>
      <p:ext uri="{BB962C8B-B14F-4D97-AF65-F5344CB8AC3E}">
        <p14:creationId xmlns:p14="http://schemas.microsoft.com/office/powerpoint/2010/main" val="42837519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E09ED-4D34-4E8A-BD04-E0F00A54D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Rarely needed for the rarest conditions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B6A9E-3BE7-4B06-A1C5-A26A33895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696926"/>
          </a:xfrm>
        </p:spPr>
        <p:txBody>
          <a:bodyPr>
            <a:normAutofit/>
          </a:bodyPr>
          <a:lstStyle/>
          <a:p>
            <a:pPr algn="just"/>
            <a:r>
              <a:rPr lang="en-US" sz="2400" dirty="0"/>
              <a:t>Serum androstenedione (the immediate precursor for testosterone) </a:t>
            </a:r>
          </a:p>
          <a:p>
            <a:pPr algn="just"/>
            <a:r>
              <a:rPr lang="en-US" sz="2400" dirty="0"/>
              <a:t>Response to </a:t>
            </a:r>
            <a:r>
              <a:rPr lang="en-US" sz="2400" dirty="0" err="1"/>
              <a:t>cosyntropin</a:t>
            </a:r>
            <a:r>
              <a:rPr lang="en-US" sz="2400" dirty="0"/>
              <a:t> of</a:t>
            </a:r>
          </a:p>
          <a:p>
            <a:pPr lvl="1" algn="just"/>
            <a:r>
              <a:rPr lang="en-US" sz="2200" dirty="0"/>
              <a:t>17-hydroxyprogesterone,</a:t>
            </a:r>
          </a:p>
          <a:p>
            <a:pPr lvl="1" algn="just"/>
            <a:r>
              <a:rPr lang="en-US" sz="2200" dirty="0"/>
              <a:t>DHEA sulphate (&gt;700 mcg/dl: adrenocortical carcinoma)</a:t>
            </a:r>
          </a:p>
          <a:p>
            <a:pPr lvl="1" algn="just"/>
            <a:r>
              <a:rPr lang="en-US" sz="2200" dirty="0"/>
              <a:t>17-hydroxypregnenolone,</a:t>
            </a:r>
          </a:p>
          <a:p>
            <a:pPr lvl="1" algn="just"/>
            <a:r>
              <a:rPr lang="en-US" sz="2200" dirty="0"/>
              <a:t>11-deoxycortisol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FC1909-01FB-4B5A-A43B-80416B1BD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530" y="38893"/>
            <a:ext cx="899319" cy="8993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BE9144-D4C5-4F2F-A3AD-C5B6291D0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53689"/>
            <a:ext cx="738187" cy="7219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3C06E8-AE4A-462F-B87D-F2F6D76970B5}"/>
              </a:ext>
            </a:extLst>
          </p:cNvPr>
          <p:cNvSpPr txBox="1"/>
          <p:nvPr/>
        </p:nvSpPr>
        <p:spPr>
          <a:xfrm>
            <a:off x="590550" y="5064800"/>
            <a:ext cx="1122997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Escobar-</a:t>
            </a:r>
            <a:r>
              <a:rPr lang="en-US" sz="1400" i="1" dirty="0" err="1"/>
              <a:t>Morreale</a:t>
            </a:r>
            <a:r>
              <a:rPr lang="en-US" sz="1400" i="1" dirty="0"/>
              <a:t> HF, et al. Epidemiology, diagnosis and management of hirsutism: a consensus statement by the Androgen </a:t>
            </a:r>
            <a:r>
              <a:rPr lang="en-US" sz="1400" i="1" dirty="0" err="1"/>
              <a:t>Excessand</a:t>
            </a:r>
            <a:r>
              <a:rPr lang="en-US" sz="1400" i="1" dirty="0"/>
              <a:t> Polycystic Ovary Syndrome Society. Hum </a:t>
            </a:r>
            <a:r>
              <a:rPr lang="en-US" sz="1400" i="1" dirty="0" err="1"/>
              <a:t>Reprod</a:t>
            </a:r>
            <a:r>
              <a:rPr lang="en-US" sz="1400" i="1" dirty="0"/>
              <a:t> Update.2012;18(2):146–170. </a:t>
            </a:r>
          </a:p>
          <a:p>
            <a:r>
              <a:rPr lang="en-US" sz="1400" i="1" dirty="0"/>
              <a:t>Goodman NF, et al; American Association of Clinical Endocrinologists Hyperandrogenic Disorders Task Force. American Association of Clinical Endocrinologists medical guidelines for the clinical practice for the diagnosis and treatment of hyperandrogenic disorders. </a:t>
            </a:r>
            <a:r>
              <a:rPr lang="en-US" sz="1400" i="1" dirty="0" err="1"/>
              <a:t>Endocr</a:t>
            </a:r>
            <a:r>
              <a:rPr lang="en-US" sz="1400" i="1" dirty="0"/>
              <a:t> </a:t>
            </a:r>
            <a:r>
              <a:rPr lang="en-US" sz="1400" i="1" dirty="0" err="1"/>
              <a:t>Pract</a:t>
            </a:r>
            <a:r>
              <a:rPr lang="en-US" sz="1400" i="1" dirty="0"/>
              <a:t>. 2001;7(2):120–134</a:t>
            </a:r>
          </a:p>
          <a:p>
            <a:r>
              <a:rPr lang="en-US" sz="1400" i="1" dirty="0"/>
              <a:t>Practice Committee of the American Society for </a:t>
            </a:r>
            <a:r>
              <a:rPr lang="en-US" sz="1400" i="1" dirty="0" err="1"/>
              <a:t>ReproductiveMedicine</a:t>
            </a:r>
            <a:r>
              <a:rPr lang="en-US" sz="1400" i="1" dirty="0"/>
              <a:t>. The evaluation and treatment of androgen excess. </a:t>
            </a:r>
            <a:r>
              <a:rPr lang="en-US" sz="1400" i="1" dirty="0" err="1"/>
              <a:t>Fertil</a:t>
            </a:r>
            <a:r>
              <a:rPr lang="en-US" sz="1400" i="1" dirty="0"/>
              <a:t> </a:t>
            </a:r>
            <a:r>
              <a:rPr lang="en-US" sz="1400" i="1" dirty="0" err="1"/>
              <a:t>Steril</a:t>
            </a:r>
            <a:r>
              <a:rPr lang="en-US" sz="1400" i="1" dirty="0"/>
              <a:t>. 2006;86(5, Suppl 1):S241–S247.</a:t>
            </a:r>
          </a:p>
          <a:p>
            <a:r>
              <a:rPr lang="en-US" sz="1400" i="1" dirty="0" err="1"/>
              <a:t>Pugeat</a:t>
            </a:r>
            <a:r>
              <a:rPr lang="en-US" sz="1400" i="1" dirty="0"/>
              <a:t> M, et al. French Endocrine Society. Recommendations for investigation of hyperandrogenism. Ann Endocrinol . 2010;71(1):2–7.</a:t>
            </a:r>
          </a:p>
        </p:txBody>
      </p:sp>
    </p:spTree>
    <p:extLst>
      <p:ext uri="{BB962C8B-B14F-4D97-AF65-F5344CB8AC3E}">
        <p14:creationId xmlns:p14="http://schemas.microsoft.com/office/powerpoint/2010/main" val="2781875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E09ED-4D34-4E8A-BD04-E0F00A54D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Rarely needed for the rarest conditions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B6A9E-3BE7-4B06-A1C5-A26A33895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/>
              <a:t>genotyping to exclude rare forms of congenital adrenal hyperplasia</a:t>
            </a:r>
          </a:p>
          <a:p>
            <a:pPr algn="just"/>
            <a:r>
              <a:rPr lang="en-US" sz="2400" dirty="0"/>
              <a:t>DST to suppress androgens arising from a functional adrenal source</a:t>
            </a:r>
          </a:p>
          <a:p>
            <a:pPr algn="just"/>
            <a:r>
              <a:rPr lang="en-US" sz="2400" dirty="0">
                <a:solidFill>
                  <a:srgbClr val="FFC000"/>
                </a:solidFill>
              </a:rPr>
              <a:t>TVS: with hyperandrogenemia (T &gt;150 ng/ml) absence of follicles and or the polycystic ovarian morphology supports the diagnosis of </a:t>
            </a:r>
            <a:r>
              <a:rPr lang="en-US" sz="2400" dirty="0" err="1">
                <a:solidFill>
                  <a:srgbClr val="FFC000"/>
                </a:solidFill>
              </a:rPr>
              <a:t>hyperthecosis</a:t>
            </a:r>
            <a:r>
              <a:rPr lang="en-US" sz="2400" dirty="0"/>
              <a:t>.</a:t>
            </a:r>
          </a:p>
          <a:p>
            <a:pPr marL="36900" indent="0" algn="just">
              <a:buNone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FC1909-01FB-4B5A-A43B-80416B1BD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530" y="38893"/>
            <a:ext cx="899319" cy="8993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BE9144-D4C5-4F2F-A3AD-C5B6291D0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53689"/>
            <a:ext cx="738187" cy="7219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F2BE5A-EC7A-47C1-AAD9-37CF6144F9A0}"/>
              </a:ext>
            </a:extLst>
          </p:cNvPr>
          <p:cNvSpPr txBox="1"/>
          <p:nvPr/>
        </p:nvSpPr>
        <p:spPr>
          <a:xfrm>
            <a:off x="590550" y="5064800"/>
            <a:ext cx="1122997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Escobar-</a:t>
            </a:r>
            <a:r>
              <a:rPr lang="en-US" sz="1400" i="1" dirty="0" err="1"/>
              <a:t>Morreale</a:t>
            </a:r>
            <a:r>
              <a:rPr lang="en-US" sz="1400" i="1" dirty="0"/>
              <a:t> HF, et al. Epidemiology, diagnosis and management of hirsutism: a consensus statement by the Androgen </a:t>
            </a:r>
            <a:r>
              <a:rPr lang="en-US" sz="1400" i="1" dirty="0" err="1"/>
              <a:t>Excessand</a:t>
            </a:r>
            <a:r>
              <a:rPr lang="en-US" sz="1400" i="1" dirty="0"/>
              <a:t> Polycystic Ovary Syndrome Society. Hum </a:t>
            </a:r>
            <a:r>
              <a:rPr lang="en-US" sz="1400" i="1" dirty="0" err="1"/>
              <a:t>Reprod</a:t>
            </a:r>
            <a:r>
              <a:rPr lang="en-US" sz="1400" i="1" dirty="0"/>
              <a:t> Update.2012;18(2):146–170. </a:t>
            </a:r>
          </a:p>
          <a:p>
            <a:r>
              <a:rPr lang="en-US" sz="1400" i="1" dirty="0"/>
              <a:t>Goodman NF, et al; American Association of Clinical Endocrinologists Hyperandrogenic Disorders Task Force. American Association of Clinical Endocrinologists medical guidelines for the clinical practice for the diagnosis and treatment of hyperandrogenic disorders. </a:t>
            </a:r>
            <a:r>
              <a:rPr lang="en-US" sz="1400" i="1" dirty="0" err="1"/>
              <a:t>Endocr</a:t>
            </a:r>
            <a:r>
              <a:rPr lang="en-US" sz="1400" i="1" dirty="0"/>
              <a:t> </a:t>
            </a:r>
            <a:r>
              <a:rPr lang="en-US" sz="1400" i="1" dirty="0" err="1"/>
              <a:t>Pract</a:t>
            </a:r>
            <a:r>
              <a:rPr lang="en-US" sz="1400" i="1" dirty="0"/>
              <a:t>. 2001;7(2):120–134</a:t>
            </a:r>
          </a:p>
          <a:p>
            <a:r>
              <a:rPr lang="en-US" sz="1400" i="1" dirty="0"/>
              <a:t>Practice Committee of the American Society for </a:t>
            </a:r>
            <a:r>
              <a:rPr lang="en-US" sz="1400" i="1" dirty="0" err="1"/>
              <a:t>ReproductiveMedicine</a:t>
            </a:r>
            <a:r>
              <a:rPr lang="en-US" sz="1400" i="1" dirty="0"/>
              <a:t>. The evaluation and treatment of androgen excess. </a:t>
            </a:r>
            <a:r>
              <a:rPr lang="en-US" sz="1400" i="1" dirty="0" err="1"/>
              <a:t>Fertil</a:t>
            </a:r>
            <a:r>
              <a:rPr lang="en-US" sz="1400" i="1" dirty="0"/>
              <a:t> </a:t>
            </a:r>
            <a:r>
              <a:rPr lang="en-US" sz="1400" i="1" dirty="0" err="1"/>
              <a:t>Steril</a:t>
            </a:r>
            <a:r>
              <a:rPr lang="en-US" sz="1400" i="1" dirty="0"/>
              <a:t>. 2006;86(5, Suppl 1):S241–S247.</a:t>
            </a:r>
          </a:p>
          <a:p>
            <a:r>
              <a:rPr lang="en-US" sz="1400" i="1" dirty="0" err="1"/>
              <a:t>Pugeat</a:t>
            </a:r>
            <a:r>
              <a:rPr lang="en-US" sz="1400" i="1" dirty="0"/>
              <a:t> M, et al. French Endocrine Society. Recommendations for investigation of hyperandrogenism. Ann Endocrinol . 2010;71(1):2–7.</a:t>
            </a:r>
          </a:p>
        </p:txBody>
      </p:sp>
    </p:spTree>
    <p:extLst>
      <p:ext uri="{BB962C8B-B14F-4D97-AF65-F5344CB8AC3E}">
        <p14:creationId xmlns:p14="http://schemas.microsoft.com/office/powerpoint/2010/main" val="3677424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17E9A-3413-47C7-9BB1-CD1953B42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F7BB95-A507-475C-B878-44112CF75717}"/>
              </a:ext>
            </a:extLst>
          </p:cNvPr>
          <p:cNvSpPr/>
          <p:nvPr/>
        </p:nvSpPr>
        <p:spPr>
          <a:xfrm>
            <a:off x="913795" y="1924572"/>
            <a:ext cx="29733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Spotted Hand fish</a:t>
            </a:r>
          </a:p>
          <a:p>
            <a:r>
              <a:rPr lang="en-US" sz="2000" b="1" dirty="0" err="1"/>
              <a:t>Brachionichthys</a:t>
            </a:r>
            <a:r>
              <a:rPr lang="en-US" sz="2000" b="1" dirty="0"/>
              <a:t> </a:t>
            </a:r>
            <a:r>
              <a:rPr lang="en-US" sz="2000" b="1" dirty="0" err="1"/>
              <a:t>hirsutus</a:t>
            </a:r>
            <a:endParaRPr lang="en-US" sz="20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5CB1D6-F81D-4EA9-B7AE-E0FEDED3C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93" y="2773918"/>
            <a:ext cx="4478855" cy="33119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ED3894-9AA7-41B8-B558-8231EE25A6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2402" y="1584283"/>
            <a:ext cx="5405804" cy="35973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45075FE-CCE1-4150-BBE3-A7ACCCBFBD66}"/>
              </a:ext>
            </a:extLst>
          </p:cNvPr>
          <p:cNvSpPr txBox="1"/>
          <p:nvPr/>
        </p:nvSpPr>
        <p:spPr>
          <a:xfrm>
            <a:off x="6886057" y="5181600"/>
            <a:ext cx="4381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/>
              <a:t>Hairy Scorpion fish</a:t>
            </a:r>
          </a:p>
          <a:p>
            <a:pPr algn="r"/>
            <a:r>
              <a:rPr lang="en-US" sz="2400" b="1" i="1" dirty="0" err="1"/>
              <a:t>Scorpaenodes</a:t>
            </a:r>
            <a:r>
              <a:rPr lang="en-US" sz="2400" b="1" i="1" dirty="0"/>
              <a:t> </a:t>
            </a:r>
            <a:r>
              <a:rPr lang="en-US" sz="2400" b="1" i="1" dirty="0" err="1"/>
              <a:t>hirsutus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332927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E09ED-4D34-4E8A-BD04-E0F00A54D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B6A9E-3BE7-4B06-A1C5-A26A33895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FC1909-01FB-4B5A-A43B-80416B1BD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530" y="38893"/>
            <a:ext cx="899319" cy="8993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BE9144-D4C5-4F2F-A3AD-C5B6291D0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53689"/>
            <a:ext cx="738187" cy="7219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3F825D-ADB5-4FA2-AF21-20E4917A48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750" y="42058"/>
            <a:ext cx="9143999" cy="62349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299CF7-8EAD-48E5-B57A-AAB6BC791966}"/>
              </a:ext>
            </a:extLst>
          </p:cNvPr>
          <p:cNvSpPr txBox="1"/>
          <p:nvPr/>
        </p:nvSpPr>
        <p:spPr>
          <a:xfrm>
            <a:off x="913793" y="6276975"/>
            <a:ext cx="10353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Adapted from: Martin KA, et al. Evaluation and treatment of hirsutism in premenopausal women: an endocrine society clinical  practice guideline. J Clin Endocrinol Metab.2008;93(4):1105–1120.</a:t>
            </a:r>
          </a:p>
        </p:txBody>
      </p:sp>
    </p:spTree>
    <p:extLst>
      <p:ext uri="{BB962C8B-B14F-4D97-AF65-F5344CB8AC3E}">
        <p14:creationId xmlns:p14="http://schemas.microsoft.com/office/powerpoint/2010/main" val="38475868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77662-3ED3-4FEF-AFAC-26CF8DBB2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Treatment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E585B9-4F7D-4F76-9EA9-46733A24E4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627" y="1857375"/>
            <a:ext cx="4589930" cy="3429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7E5B9F-BC03-4258-B235-FA4EBB3657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857375"/>
            <a:ext cx="431178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7978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E09ED-4D34-4E8A-BD04-E0F00A54D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C000"/>
                </a:solidFill>
              </a:rPr>
              <a:t>Patient-important</a:t>
            </a:r>
            <a:br>
              <a:rPr lang="en-US" dirty="0">
                <a:solidFill>
                  <a:srgbClr val="FFC000"/>
                </a:solidFill>
              </a:rPr>
            </a:br>
            <a:r>
              <a:rPr lang="en-US" dirty="0">
                <a:solidFill>
                  <a:srgbClr val="FFC000"/>
                </a:solidFill>
              </a:rPr>
              <a:t>Hirsutism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B6A9E-3BE7-4B06-A1C5-A26A33895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FFC000"/>
                </a:solidFill>
              </a:rPr>
              <a:t>Unwanted sexual hair </a:t>
            </a:r>
            <a:r>
              <a:rPr lang="en-US" sz="2800" dirty="0"/>
              <a:t>growth of </a:t>
            </a:r>
            <a:r>
              <a:rPr lang="en-US" sz="2800" dirty="0">
                <a:solidFill>
                  <a:srgbClr val="FFC000"/>
                </a:solidFill>
              </a:rPr>
              <a:t>any degree </a:t>
            </a:r>
          </a:p>
          <a:p>
            <a:r>
              <a:rPr lang="en-US" sz="2800" dirty="0">
                <a:solidFill>
                  <a:schemeClr val="tx1"/>
                </a:solidFill>
              </a:rPr>
              <a:t>Causing</a:t>
            </a:r>
            <a:r>
              <a:rPr lang="en-US" sz="2800" dirty="0">
                <a:solidFill>
                  <a:srgbClr val="FFC000"/>
                </a:solidFill>
              </a:rPr>
              <a:t> sufficient distress, seeking treatment.  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FC1909-01FB-4B5A-A43B-80416B1BD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530" y="38893"/>
            <a:ext cx="899319" cy="8993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BE9144-D4C5-4F2F-A3AD-C5B6291D0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53689"/>
            <a:ext cx="738187" cy="7219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609DAF-E973-415F-90F7-C2D59CF6BAC6}"/>
              </a:ext>
            </a:extLst>
          </p:cNvPr>
          <p:cNvSpPr txBox="1"/>
          <p:nvPr/>
        </p:nvSpPr>
        <p:spPr>
          <a:xfrm>
            <a:off x="913795" y="6067425"/>
            <a:ext cx="8561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Martin et al. Guidelines on Hirsutism. J Clin Endocrinol </a:t>
            </a:r>
            <a:r>
              <a:rPr lang="en-US" i="1" dirty="0" err="1"/>
              <a:t>Metab</a:t>
            </a:r>
            <a:r>
              <a:rPr lang="en-US" i="1" dirty="0"/>
              <a:t>, April 2018, 103(4):1233–1257</a:t>
            </a:r>
          </a:p>
        </p:txBody>
      </p:sp>
    </p:spTree>
    <p:extLst>
      <p:ext uri="{BB962C8B-B14F-4D97-AF65-F5344CB8AC3E}">
        <p14:creationId xmlns:p14="http://schemas.microsoft.com/office/powerpoint/2010/main" val="2948169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E09ED-4D34-4E8A-BD04-E0F00A54D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Hirsutism: 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B6A9E-3BE7-4B06-A1C5-A26A33895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Specific treatment for underlying etiology</a:t>
            </a:r>
          </a:p>
          <a:p>
            <a:endParaRPr lang="en-US" sz="2400" dirty="0"/>
          </a:p>
          <a:p>
            <a:r>
              <a:rPr lang="en-US" sz="2400" dirty="0"/>
              <a:t>Two main Approaches (</a:t>
            </a:r>
            <a:r>
              <a:rPr lang="en-US" sz="2400" dirty="0">
                <a:solidFill>
                  <a:srgbClr val="FFC000"/>
                </a:solidFill>
              </a:rPr>
              <a:t>used individually or in combination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FFC000"/>
                </a:solidFill>
              </a:rPr>
              <a:t>Pharmacological therapies</a:t>
            </a:r>
          </a:p>
          <a:p>
            <a:r>
              <a:rPr lang="en-US" sz="2400" dirty="0">
                <a:solidFill>
                  <a:srgbClr val="FFC000"/>
                </a:solidFill>
              </a:rPr>
              <a:t>Direct hair removal (Physical methods)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FC1909-01FB-4B5A-A43B-80416B1BD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530" y="38893"/>
            <a:ext cx="899319" cy="8993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BE9144-D4C5-4F2F-A3AD-C5B6291D0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53689"/>
            <a:ext cx="738187" cy="72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9947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E09ED-4D34-4E8A-BD04-E0F00A54D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Direct Hair Removal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B6A9E-3BE7-4B06-A1C5-A26A33895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sz="2400" b="1" dirty="0">
                <a:solidFill>
                  <a:srgbClr val="FFC000"/>
                </a:solidFill>
              </a:rPr>
              <a:t>Temporary methods of hair removal (Cosmetic methods):</a:t>
            </a:r>
          </a:p>
          <a:p>
            <a:pPr algn="just"/>
            <a:r>
              <a:rPr lang="en-US" sz="2400" dirty="0">
                <a:solidFill>
                  <a:srgbClr val="FFC000"/>
                </a:solidFill>
              </a:rPr>
              <a:t>Epilation </a:t>
            </a:r>
            <a:r>
              <a:rPr lang="en-US" sz="2400" dirty="0"/>
              <a:t>(extract hair to above the bulb): </a:t>
            </a:r>
            <a:r>
              <a:rPr lang="en-US" sz="2400" dirty="0">
                <a:solidFill>
                  <a:srgbClr val="FFC000"/>
                </a:solidFill>
              </a:rPr>
              <a:t>Plucking, waxing</a:t>
            </a:r>
            <a:r>
              <a:rPr lang="en-US" sz="2400" dirty="0"/>
              <a:t>: safe, inexpensive, no increase in hair diameter, discomfort, scarring, folliculitis, hyperpigmentation.</a:t>
            </a:r>
          </a:p>
          <a:p>
            <a:pPr algn="just"/>
            <a:r>
              <a:rPr lang="en-US" sz="2400" dirty="0">
                <a:solidFill>
                  <a:srgbClr val="FFC000"/>
                </a:solidFill>
              </a:rPr>
              <a:t>Depilation </a:t>
            </a:r>
            <a:r>
              <a:rPr lang="en-US" sz="2400" dirty="0"/>
              <a:t>(remove hair shaft from skin surface): </a:t>
            </a:r>
          </a:p>
          <a:p>
            <a:pPr lvl="1" algn="just"/>
            <a:r>
              <a:rPr lang="en-US" sz="2000" dirty="0">
                <a:solidFill>
                  <a:srgbClr val="FFC000"/>
                </a:solidFill>
              </a:rPr>
              <a:t>Shaving</a:t>
            </a:r>
            <a:r>
              <a:rPr lang="en-US" sz="2000" dirty="0"/>
              <a:t> (does not affect growth rate or hair diameter, </a:t>
            </a:r>
          </a:p>
          <a:p>
            <a:pPr lvl="1" algn="just"/>
            <a:r>
              <a:rPr lang="en-US" sz="2000" dirty="0">
                <a:solidFill>
                  <a:srgbClr val="FFC000"/>
                </a:solidFill>
              </a:rPr>
              <a:t>Chemical depilatory</a:t>
            </a:r>
            <a:r>
              <a:rPr lang="en-US" sz="2000" dirty="0"/>
              <a:t>: </a:t>
            </a:r>
            <a:r>
              <a:rPr lang="en-US" sz="2000" dirty="0">
                <a:solidFill>
                  <a:srgbClr val="FFC000"/>
                </a:solidFill>
              </a:rPr>
              <a:t>thioglycolate containing </a:t>
            </a:r>
            <a:r>
              <a:rPr lang="en-US" sz="2000" dirty="0" err="1">
                <a:solidFill>
                  <a:srgbClr val="FFC000"/>
                </a:solidFill>
              </a:rPr>
              <a:t>sulphar</a:t>
            </a:r>
            <a:r>
              <a:rPr lang="en-US" sz="2000" dirty="0"/>
              <a:t>, disrupt di-</a:t>
            </a:r>
            <a:r>
              <a:rPr lang="en-US" sz="2000" dirty="0" err="1"/>
              <a:t>sulphide</a:t>
            </a:r>
            <a:r>
              <a:rPr lang="en-US" sz="2000" dirty="0"/>
              <a:t> bond of hair: unpleasant hair, irritant dermatitis</a:t>
            </a:r>
          </a:p>
          <a:p>
            <a:pPr algn="just"/>
            <a:r>
              <a:rPr lang="en-US" sz="2400" dirty="0">
                <a:solidFill>
                  <a:srgbClr val="FFC000"/>
                </a:solidFill>
              </a:rPr>
              <a:t>[Bleaching</a:t>
            </a:r>
            <a:r>
              <a:rPr lang="en-US" sz="2400" dirty="0"/>
              <a:t>: hydrogen peroxide, </a:t>
            </a:r>
            <a:r>
              <a:rPr lang="en-US" sz="2400" dirty="0" err="1"/>
              <a:t>sulphar</a:t>
            </a:r>
            <a:r>
              <a:rPr lang="en-US" sz="2400" dirty="0"/>
              <a:t>: masking undesired hair, irritation, pruritus, skin discoloration]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FC1909-01FB-4B5A-A43B-80416B1BD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530" y="38893"/>
            <a:ext cx="899319" cy="8993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BE9144-D4C5-4F2F-A3AD-C5B6291D0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53689"/>
            <a:ext cx="738187" cy="72196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23E66C4-5A20-4B70-9F47-9902C0604ACC}"/>
              </a:ext>
            </a:extLst>
          </p:cNvPr>
          <p:cNvSpPr/>
          <p:nvPr/>
        </p:nvSpPr>
        <p:spPr>
          <a:xfrm>
            <a:off x="823912" y="5857875"/>
            <a:ext cx="11082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Martin et al. Guidelines on Hirsutism. J Clin Endocrinol </a:t>
            </a:r>
            <a:r>
              <a:rPr lang="en-US" i="1" dirty="0" err="1"/>
              <a:t>Metab</a:t>
            </a:r>
            <a:r>
              <a:rPr lang="en-US" i="1" dirty="0"/>
              <a:t>, April 2018, 103(4):1233–1257</a:t>
            </a:r>
          </a:p>
        </p:txBody>
      </p:sp>
    </p:spTree>
    <p:extLst>
      <p:ext uri="{BB962C8B-B14F-4D97-AF65-F5344CB8AC3E}">
        <p14:creationId xmlns:p14="http://schemas.microsoft.com/office/powerpoint/2010/main" val="10626739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E09ED-4D34-4E8A-BD04-E0F00A54D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Direct Hair Removal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B6A9E-3BE7-4B06-A1C5-A26A33895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b="1" dirty="0">
                <a:solidFill>
                  <a:srgbClr val="FFC000"/>
                </a:solidFill>
              </a:rPr>
              <a:t>Permanent methods of hair reduction</a:t>
            </a:r>
            <a:r>
              <a:rPr lang="en-US" sz="2400" dirty="0">
                <a:solidFill>
                  <a:srgbClr val="FFC000"/>
                </a:solidFill>
              </a:rPr>
              <a:t>:</a:t>
            </a:r>
          </a:p>
          <a:p>
            <a:pPr algn="just"/>
            <a:r>
              <a:rPr lang="en-US" sz="2400" dirty="0"/>
              <a:t>Attaining at least </a:t>
            </a:r>
            <a:r>
              <a:rPr lang="en-US" sz="2400" dirty="0">
                <a:solidFill>
                  <a:srgbClr val="FFC000"/>
                </a:solidFill>
              </a:rPr>
              <a:t>30% reduction of terminal hair </a:t>
            </a:r>
            <a:r>
              <a:rPr lang="en-US" sz="2400" dirty="0"/>
              <a:t>and </a:t>
            </a:r>
            <a:r>
              <a:rPr lang="en-US" sz="2400" dirty="0">
                <a:solidFill>
                  <a:srgbClr val="FFC000"/>
                </a:solidFill>
              </a:rPr>
              <a:t>sustaining this reduction for a period longer than growth cycle</a:t>
            </a:r>
            <a:r>
              <a:rPr lang="en-US" sz="2400" dirty="0"/>
              <a:t> (4 to 12 months) [FDA].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>
                <a:solidFill>
                  <a:srgbClr val="FFC000"/>
                </a:solidFill>
              </a:rPr>
              <a:t>Photo-epilation</a:t>
            </a:r>
            <a:r>
              <a:rPr lang="en-US" sz="2400" dirty="0"/>
              <a:t>: brown, black, auburn hair, large treatment area.</a:t>
            </a:r>
          </a:p>
          <a:p>
            <a:pPr algn="just"/>
            <a:r>
              <a:rPr lang="en-US" sz="2400" dirty="0">
                <a:solidFill>
                  <a:srgbClr val="FFC000"/>
                </a:solidFill>
              </a:rPr>
              <a:t>Electrolysis</a:t>
            </a:r>
            <a:r>
              <a:rPr lang="en-US" sz="2400" dirty="0"/>
              <a:t>: white, blond hair, small treatment area.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FC1909-01FB-4B5A-A43B-80416B1BD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530" y="38893"/>
            <a:ext cx="899319" cy="8993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BE9144-D4C5-4F2F-A3AD-C5B6291D0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53689"/>
            <a:ext cx="738187" cy="72196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A2B8E27-5C21-49D2-B36D-99DE36DBCA86}"/>
              </a:ext>
            </a:extLst>
          </p:cNvPr>
          <p:cNvSpPr/>
          <p:nvPr/>
        </p:nvSpPr>
        <p:spPr>
          <a:xfrm>
            <a:off x="823912" y="5857875"/>
            <a:ext cx="11082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Martin et al. Guidelines on Hirsutism. J Clin Endocrinol </a:t>
            </a:r>
            <a:r>
              <a:rPr lang="en-US" i="1" dirty="0" err="1"/>
              <a:t>Metab</a:t>
            </a:r>
            <a:r>
              <a:rPr lang="en-US" i="1" dirty="0"/>
              <a:t>, April 2018, 103(4):1233–1257</a:t>
            </a:r>
          </a:p>
        </p:txBody>
      </p:sp>
    </p:spTree>
    <p:extLst>
      <p:ext uri="{BB962C8B-B14F-4D97-AF65-F5344CB8AC3E}">
        <p14:creationId xmlns:p14="http://schemas.microsoft.com/office/powerpoint/2010/main" val="22082982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E09ED-4D34-4E8A-BD04-E0F00A54D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Photo-epilation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B6A9E-3BE7-4B06-A1C5-A26A33895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50"/>
            <a:ext cx="10353762" cy="2258526"/>
          </a:xfrm>
        </p:spPr>
        <p:txBody>
          <a:bodyPr>
            <a:normAutofit/>
          </a:bodyPr>
          <a:lstStyle/>
          <a:p>
            <a:pPr algn="just"/>
            <a:r>
              <a:rPr lang="en-US" sz="2400" dirty="0">
                <a:solidFill>
                  <a:srgbClr val="FFC000"/>
                </a:solidFill>
              </a:rPr>
              <a:t>Four types of LASER: ruby, alexandrite, diode, </a:t>
            </a:r>
            <a:r>
              <a:rPr lang="en-US" sz="2400" dirty="0" err="1">
                <a:solidFill>
                  <a:srgbClr val="FFC000"/>
                </a:solidFill>
              </a:rPr>
              <a:t>NdYAG</a:t>
            </a:r>
            <a:endParaRPr lang="en-US" sz="2400" dirty="0">
              <a:solidFill>
                <a:srgbClr val="FFC000"/>
              </a:solidFill>
            </a:endParaRPr>
          </a:p>
          <a:p>
            <a:pPr algn="just"/>
            <a:r>
              <a:rPr lang="en-US" sz="2400" dirty="0"/>
              <a:t>A meta-analysis of 24 prospective trials [1998 and 2003 ]: after 6 </a:t>
            </a:r>
            <a:r>
              <a:rPr lang="en-US" sz="2400" dirty="0">
                <a:solidFill>
                  <a:schemeClr val="tx1"/>
                </a:solidFill>
              </a:rPr>
              <a:t>months [</a:t>
            </a:r>
            <a:r>
              <a:rPr lang="en-US" sz="1800" i="1" dirty="0" err="1">
                <a:solidFill>
                  <a:schemeClr val="tx1"/>
                </a:solidFill>
              </a:rPr>
              <a:t>Sadighha</a:t>
            </a:r>
            <a:r>
              <a:rPr lang="en-US" sz="1800" i="1" dirty="0">
                <a:solidFill>
                  <a:schemeClr val="tx1"/>
                </a:solidFill>
              </a:rPr>
              <a:t> A, Lasers Med Sci. 2009;24(1):21–25. </a:t>
            </a:r>
            <a:endParaRPr lang="en-US" sz="2400" i="1" dirty="0">
              <a:solidFill>
                <a:schemeClr val="tx1"/>
              </a:solidFill>
            </a:endParaRPr>
          </a:p>
          <a:p>
            <a:pPr algn="just"/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FC1909-01FB-4B5A-A43B-80416B1BD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530" y="38893"/>
            <a:ext cx="899319" cy="8993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BE9144-D4C5-4F2F-A3AD-C5B6291D0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53689"/>
            <a:ext cx="738187" cy="72196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F04A966-9245-4D78-A4C0-7936B2F43785}"/>
              </a:ext>
            </a:extLst>
          </p:cNvPr>
          <p:cNvSpPr/>
          <p:nvPr/>
        </p:nvSpPr>
        <p:spPr>
          <a:xfrm>
            <a:off x="1113863" y="5344210"/>
            <a:ext cx="99536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</a:rPr>
              <a:t>Intense Pulsed light (IPL): </a:t>
            </a:r>
            <a:r>
              <a:rPr lang="en-US" sz="2400" dirty="0"/>
              <a:t>500-1200 nm wave length. [</a:t>
            </a:r>
            <a:r>
              <a:rPr lang="en-US" dirty="0" err="1"/>
              <a:t>Altshuler</a:t>
            </a:r>
            <a:r>
              <a:rPr lang="en-US" dirty="0"/>
              <a:t> GB, Lasers Surg Med. 2001;29(5):416–432.].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8D79D0B-F3ED-4B18-8EC1-0E11571669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894602"/>
              </p:ext>
            </p:extLst>
          </p:nvPr>
        </p:nvGraphicFramePr>
        <p:xfrm>
          <a:off x="1269999" y="3249296"/>
          <a:ext cx="845502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3756">
                  <a:extLst>
                    <a:ext uri="{9D8B030D-6E8A-4147-A177-3AD203B41FA5}">
                      <a16:colId xmlns:a16="http://schemas.microsoft.com/office/drawing/2014/main" val="1959401062"/>
                    </a:ext>
                  </a:extLst>
                </a:gridCol>
                <a:gridCol w="2113756">
                  <a:extLst>
                    <a:ext uri="{9D8B030D-6E8A-4147-A177-3AD203B41FA5}">
                      <a16:colId xmlns:a16="http://schemas.microsoft.com/office/drawing/2014/main" val="97727830"/>
                    </a:ext>
                  </a:extLst>
                </a:gridCol>
                <a:gridCol w="2113756">
                  <a:extLst>
                    <a:ext uri="{9D8B030D-6E8A-4147-A177-3AD203B41FA5}">
                      <a16:colId xmlns:a16="http://schemas.microsoft.com/office/drawing/2014/main" val="89124805"/>
                    </a:ext>
                  </a:extLst>
                </a:gridCol>
                <a:gridCol w="2113756">
                  <a:extLst>
                    <a:ext uri="{9D8B030D-6E8A-4147-A177-3AD203B41FA5}">
                      <a16:colId xmlns:a16="http://schemas.microsoft.com/office/drawing/2014/main" val="37337368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Diode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Alexandrite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Ruby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Nd:YAGlasers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3357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57.5%,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54.0%,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52.8%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42.3%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01921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48544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E09ED-4D34-4E8A-BD04-E0F00A54D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i="1" dirty="0">
                <a:solidFill>
                  <a:srgbClr val="FFC000"/>
                </a:solidFill>
              </a:rPr>
              <a:t>IPL vs LASER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FC1909-01FB-4B5A-A43B-80416B1BD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530" y="38893"/>
            <a:ext cx="899319" cy="8993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BE9144-D4C5-4F2F-A3AD-C5B6291D0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53689"/>
            <a:ext cx="738187" cy="721963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7DB6D94-B38C-4176-B770-55835B5F34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3669337"/>
              </p:ext>
            </p:extLst>
          </p:nvPr>
        </p:nvGraphicFramePr>
        <p:xfrm>
          <a:off x="913795" y="2083473"/>
          <a:ext cx="970658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6646">
                  <a:extLst>
                    <a:ext uri="{9D8B030D-6E8A-4147-A177-3AD203B41FA5}">
                      <a16:colId xmlns:a16="http://schemas.microsoft.com/office/drawing/2014/main" val="686351895"/>
                    </a:ext>
                  </a:extLst>
                </a:gridCol>
                <a:gridCol w="2426646">
                  <a:extLst>
                    <a:ext uri="{9D8B030D-6E8A-4147-A177-3AD203B41FA5}">
                      <a16:colId xmlns:a16="http://schemas.microsoft.com/office/drawing/2014/main" val="2226650510"/>
                    </a:ext>
                  </a:extLst>
                </a:gridCol>
                <a:gridCol w="2426646">
                  <a:extLst>
                    <a:ext uri="{9D8B030D-6E8A-4147-A177-3AD203B41FA5}">
                      <a16:colId xmlns:a16="http://schemas.microsoft.com/office/drawing/2014/main" val="926493760"/>
                    </a:ext>
                  </a:extLst>
                </a:gridCol>
                <a:gridCol w="2426646">
                  <a:extLst>
                    <a:ext uri="{9D8B030D-6E8A-4147-A177-3AD203B41FA5}">
                      <a16:colId xmlns:a16="http://schemas.microsoft.com/office/drawing/2014/main" val="36905794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6 months after 4 to 6 </a:t>
                      </a:r>
                      <a:r>
                        <a:rPr lang="en-US" dirty="0" err="1"/>
                        <a:t>photoepilation</a:t>
                      </a:r>
                      <a:endParaRPr lang="en-US" dirty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27% to 40% for IPL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34% for diode laser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46% for alexandrite laser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24008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9AE6D45-5640-4477-BF48-87D938E46CE6}"/>
              </a:ext>
            </a:extLst>
          </p:cNvPr>
          <p:cNvSpPr txBox="1"/>
          <p:nvPr/>
        </p:nvSpPr>
        <p:spPr>
          <a:xfrm>
            <a:off x="823912" y="5104000"/>
            <a:ext cx="97964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/>
              <a:t>Haak</a:t>
            </a:r>
            <a:r>
              <a:rPr lang="en-US" sz="1400" i="1" dirty="0"/>
              <a:t> CS, et al. Hair removal in hirsute women with normal testosterone levels: a randomized controlled trial of long-pulsed diode laser vs. intense pulsed light. Br J Dermatol. 2010;163(5):1007–1013.</a:t>
            </a:r>
          </a:p>
          <a:p>
            <a:r>
              <a:rPr lang="en-US" sz="1400" i="1" dirty="0" err="1"/>
              <a:t>Nilforoushzadeh</a:t>
            </a:r>
            <a:r>
              <a:rPr lang="en-US" sz="1400" i="1" dirty="0"/>
              <a:t> MA, et al. Comparison between </a:t>
            </a:r>
            <a:r>
              <a:rPr lang="en-US" sz="1400" i="1" dirty="0" err="1"/>
              <a:t>sequentional</a:t>
            </a:r>
            <a:r>
              <a:rPr lang="en-US" sz="1400" i="1" dirty="0"/>
              <a:t> treatment with diode and alexandrite lasers versus alexandrite laser alone in the treatment of hirsutism. </a:t>
            </a:r>
            <a:r>
              <a:rPr lang="da-DK" sz="1400" i="1" dirty="0"/>
              <a:t>J Drugs Dermatol. 2011;10(11):1255–1259.</a:t>
            </a:r>
          </a:p>
          <a:p>
            <a:r>
              <a:rPr lang="en-US" sz="1400" i="1" dirty="0"/>
              <a:t>McGill DJ, et al. A </a:t>
            </a:r>
            <a:r>
              <a:rPr lang="en-US" sz="1400" i="1" dirty="0" err="1"/>
              <a:t>randomised</a:t>
            </a:r>
            <a:r>
              <a:rPr lang="en-US" sz="1400" i="1" dirty="0"/>
              <a:t>, split-face comparison of facial hair removal with the alexandrite laser and intense pulsed light system. Lasers Surg Med. 2007;39(10):767–772.</a:t>
            </a:r>
          </a:p>
        </p:txBody>
      </p:sp>
    </p:spTree>
    <p:extLst>
      <p:ext uri="{BB962C8B-B14F-4D97-AF65-F5344CB8AC3E}">
        <p14:creationId xmlns:p14="http://schemas.microsoft.com/office/powerpoint/2010/main" val="17643582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E09ED-4D34-4E8A-BD04-E0F00A54D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Electrolysis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B6A9E-3BE7-4B06-A1C5-A26A33895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50"/>
            <a:ext cx="10353762" cy="3782526"/>
          </a:xfrm>
        </p:spPr>
        <p:txBody>
          <a:bodyPr>
            <a:normAutofit/>
          </a:bodyPr>
          <a:lstStyle/>
          <a:p>
            <a:pPr algn="just"/>
            <a:r>
              <a:rPr lang="en-US" sz="2400" dirty="0">
                <a:solidFill>
                  <a:srgbClr val="FFC000"/>
                </a:solidFill>
              </a:rPr>
              <a:t>Electrolysis: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C000"/>
                </a:solidFill>
              </a:rPr>
              <a:t>fine electrode inserted into hair follicles. </a:t>
            </a:r>
            <a:r>
              <a:rPr lang="en-US" sz="2400" dirty="0"/>
              <a:t>*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/>
              <a:t>Galvanic technique: </a:t>
            </a:r>
            <a:r>
              <a:rPr lang="en-US" sz="2400" dirty="0">
                <a:solidFill>
                  <a:srgbClr val="FFC000"/>
                </a:solidFill>
              </a:rPr>
              <a:t>electrochemical reaction</a:t>
            </a:r>
            <a:r>
              <a:rPr lang="en-US" sz="2400" dirty="0"/>
              <a:t>&gt; toxic product in follicle. 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/>
              <a:t>Thermolysis technique: </a:t>
            </a:r>
            <a:r>
              <a:rPr lang="en-US" sz="2400" dirty="0">
                <a:solidFill>
                  <a:srgbClr val="FFC000"/>
                </a:solidFill>
              </a:rPr>
              <a:t>heat in follicle</a:t>
            </a:r>
            <a:r>
              <a:rPr lang="en-US" sz="2400" dirty="0"/>
              <a:t>. 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>
                <a:solidFill>
                  <a:schemeClr val="tx1"/>
                </a:solidFill>
              </a:rPr>
              <a:t>Blend: combination </a:t>
            </a:r>
            <a:r>
              <a:rPr lang="en-US" sz="2400" dirty="0"/>
              <a:t>of both&gt; more effective, painful. </a:t>
            </a:r>
            <a:r>
              <a:rPr lang="en-US" sz="2400" dirty="0">
                <a:solidFill>
                  <a:srgbClr val="FFC000"/>
                </a:solidFill>
              </a:rPr>
              <a:t>*, **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FC1909-01FB-4B5A-A43B-80416B1BD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530" y="38893"/>
            <a:ext cx="899319" cy="8993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BE9144-D4C5-4F2F-A3AD-C5B6291D0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53689"/>
            <a:ext cx="738187" cy="7219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24DCFB2-745D-4A1E-AEFE-7A592EB46399}"/>
              </a:ext>
            </a:extLst>
          </p:cNvPr>
          <p:cNvSpPr txBox="1"/>
          <p:nvPr/>
        </p:nvSpPr>
        <p:spPr>
          <a:xfrm>
            <a:off x="913795" y="5657849"/>
            <a:ext cx="103217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*Richards RN, </a:t>
            </a:r>
            <a:r>
              <a:rPr lang="en-US" sz="1400" i="1" dirty="0" err="1"/>
              <a:t>Meharg</a:t>
            </a:r>
            <a:r>
              <a:rPr lang="en-US" sz="1400" i="1" dirty="0"/>
              <a:t> GE. Electrolysis: observations from 13 years and 140,000 hours of experience. J Am </a:t>
            </a:r>
            <a:r>
              <a:rPr lang="en-US" sz="1400" i="1" dirty="0" err="1"/>
              <a:t>Acad</a:t>
            </a:r>
            <a:r>
              <a:rPr lang="en-US" sz="1400" i="1" dirty="0"/>
              <a:t> Dermatol.1995;33(4):662–666.</a:t>
            </a:r>
          </a:p>
          <a:p>
            <a:r>
              <a:rPr lang="en-US" sz="1400" i="1" dirty="0"/>
              <a:t>**Wagner RF Jr, Flores CA, Argo LF. A double-blind placebo controlled study of a 5% lidocaine/prilocaine cream (EMLA) for topical anesthesia during thermolysis. J Dermatol Surg Oncol. 1994;20(2):148–150.</a:t>
            </a:r>
          </a:p>
        </p:txBody>
      </p:sp>
    </p:spTree>
    <p:extLst>
      <p:ext uri="{BB962C8B-B14F-4D97-AF65-F5344CB8AC3E}">
        <p14:creationId xmlns:p14="http://schemas.microsoft.com/office/powerpoint/2010/main" val="17570739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E09ED-4D34-4E8A-BD04-E0F00A54D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Photo-epilation vs Electrolysis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B6A9E-3BE7-4B06-A1C5-A26A33895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/>
              <a:t>IPL vs Electrolysis: 24/25 preferred IPL. (</a:t>
            </a:r>
            <a:r>
              <a:rPr lang="en-US" sz="1800" i="1" dirty="0"/>
              <a:t>Harris K,</a:t>
            </a:r>
            <a:r>
              <a:rPr lang="da-DK" sz="1800" i="1" dirty="0"/>
              <a:t> J Dermatolog Treat. 2014;25(2):169–173</a:t>
            </a:r>
            <a:r>
              <a:rPr lang="en-US" sz="2400" dirty="0"/>
              <a:t>).</a:t>
            </a:r>
          </a:p>
          <a:p>
            <a:pPr marL="36900" indent="0" algn="just">
              <a:buNone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FC1909-01FB-4B5A-A43B-80416B1BD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530" y="38893"/>
            <a:ext cx="899319" cy="8993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BE9144-D4C5-4F2F-A3AD-C5B6291D0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53689"/>
            <a:ext cx="738187" cy="721963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EB49481-8B0C-4FC4-AF74-14230C5C55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7137929"/>
              </p:ext>
            </p:extLst>
          </p:nvPr>
        </p:nvGraphicFramePr>
        <p:xfrm>
          <a:off x="2600325" y="2516747"/>
          <a:ext cx="8959850" cy="2423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9925">
                  <a:extLst>
                    <a:ext uri="{9D8B030D-6E8A-4147-A177-3AD203B41FA5}">
                      <a16:colId xmlns:a16="http://schemas.microsoft.com/office/drawing/2014/main" val="3115678279"/>
                    </a:ext>
                  </a:extLst>
                </a:gridCol>
                <a:gridCol w="4479925">
                  <a:extLst>
                    <a:ext uri="{9D8B030D-6E8A-4147-A177-3AD203B41FA5}">
                      <a16:colId xmlns:a16="http://schemas.microsoft.com/office/drawing/2014/main" val="166169487"/>
                    </a:ext>
                  </a:extLst>
                </a:gridCol>
              </a:tblGrid>
              <a:tr h="605896">
                <a:tc>
                  <a:txBody>
                    <a:bodyPr/>
                    <a:lstStyle/>
                    <a:p>
                      <a:r>
                        <a:rPr lang="en-US" dirty="0"/>
                        <a:t>LASER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Electrolysis: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6895464"/>
                  </a:ext>
                </a:extLst>
              </a:tr>
              <a:tr h="605896">
                <a:tc>
                  <a:txBody>
                    <a:bodyPr/>
                    <a:lstStyle/>
                    <a:p>
                      <a:r>
                        <a:rPr lang="en-US" dirty="0"/>
                        <a:t>30 seconds; 60 times faster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408099"/>
                  </a:ext>
                </a:extLst>
              </a:tr>
              <a:tr h="605896">
                <a:tc>
                  <a:txBody>
                    <a:bodyPr/>
                    <a:lstStyle/>
                    <a:p>
                      <a:r>
                        <a:rPr lang="en-US" dirty="0"/>
                        <a:t>74 % reduction of terminal hair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35% reduction of terminal hair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1409348"/>
                  </a:ext>
                </a:extLst>
              </a:tr>
              <a:tr h="605896">
                <a:tc gridSpan="2">
                  <a:txBody>
                    <a:bodyPr/>
                    <a:lstStyle/>
                    <a:p>
                      <a:pPr algn="just"/>
                      <a:r>
                        <a:rPr lang="en-US" sz="14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Go¨ </a:t>
                      </a:r>
                      <a:r>
                        <a:rPr lang="en-US" sz="1400" b="0" i="1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rgu</a:t>
                      </a:r>
                      <a:r>
                        <a:rPr lang="en-US" sz="14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¨ M, Comparison of alexandrite laser and electrolysis for hair removal. Dermatol Surg. 2000;26(1):37–41.</a:t>
                      </a:r>
                      <a:endParaRPr lang="en-US" sz="1400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746012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C0ED8C01-9730-4515-8BF9-D6F19C40E8CA}"/>
              </a:ext>
            </a:extLst>
          </p:cNvPr>
          <p:cNvSpPr/>
          <p:nvPr/>
        </p:nvSpPr>
        <p:spPr>
          <a:xfrm>
            <a:off x="1509151" y="5017294"/>
            <a:ext cx="916305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FFC000"/>
                </a:solidFill>
              </a:rPr>
              <a:t>Nd YAG lasers are effective and low risk of epidermal injury and pigmentary side effects</a:t>
            </a:r>
            <a:r>
              <a:rPr lang="en-US" sz="2800" dirty="0"/>
              <a:t>. </a:t>
            </a:r>
            <a:r>
              <a:rPr lang="en-US" i="1" dirty="0"/>
              <a:t>[Rao K, . Long-pulsed </a:t>
            </a:r>
            <a:r>
              <a:rPr lang="en-US" i="1" dirty="0" err="1"/>
              <a:t>Nd:YAG</a:t>
            </a:r>
            <a:r>
              <a:rPr lang="en-US" i="1" dirty="0"/>
              <a:t> laser-assisted hair removal in </a:t>
            </a:r>
            <a:r>
              <a:rPr lang="sv-SE" i="1" dirty="0"/>
              <a:t>Fitzpatrick skin types IV-VI. Lasers Med Sci. 2011;26(5) </a:t>
            </a:r>
            <a:r>
              <a:rPr lang="en-US" i="1" dirty="0"/>
              <a:t>623–626.]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2244441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E09ED-4D34-4E8A-BD04-E0F00A54D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Hirsutism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B6A9E-3BE7-4B06-A1C5-A26A33895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50"/>
            <a:ext cx="10353762" cy="2963376"/>
          </a:xfrm>
        </p:spPr>
        <p:txBody>
          <a:bodyPr>
            <a:normAutofit/>
          </a:bodyPr>
          <a:lstStyle/>
          <a:p>
            <a:pPr algn="just"/>
            <a:r>
              <a:rPr lang="en-US" sz="2800" dirty="0">
                <a:solidFill>
                  <a:srgbClr val="FFC000"/>
                </a:solidFill>
              </a:rPr>
              <a:t>Excessive terminal hair </a:t>
            </a:r>
            <a:r>
              <a:rPr lang="en-US" sz="2800" dirty="0"/>
              <a:t>in </a:t>
            </a:r>
            <a:r>
              <a:rPr lang="en-US" sz="2800" dirty="0">
                <a:solidFill>
                  <a:srgbClr val="FFC000"/>
                </a:solidFill>
              </a:rPr>
              <a:t>women</a:t>
            </a:r>
          </a:p>
          <a:p>
            <a:pPr algn="just"/>
            <a:r>
              <a:rPr lang="en-US" sz="2800" dirty="0"/>
              <a:t>Appears in a </a:t>
            </a:r>
            <a:r>
              <a:rPr lang="en-US" sz="2800" dirty="0">
                <a:solidFill>
                  <a:srgbClr val="FFC000"/>
                </a:solidFill>
              </a:rPr>
              <a:t>male pattern </a:t>
            </a:r>
            <a:r>
              <a:rPr lang="en-US" sz="2800" dirty="0"/>
              <a:t>(</a:t>
            </a:r>
            <a:r>
              <a:rPr lang="en-US" sz="2800" dirty="0">
                <a:solidFill>
                  <a:srgbClr val="FFC000"/>
                </a:solidFill>
              </a:rPr>
              <a:t>in androgen-dependent areas</a:t>
            </a:r>
            <a:r>
              <a:rPr lang="en-US" sz="2800" dirty="0"/>
              <a:t>; i.e., sexual hair)</a:t>
            </a:r>
          </a:p>
          <a:p>
            <a:pPr algn="just"/>
            <a:r>
              <a:rPr lang="en-US" sz="2800" dirty="0">
                <a:solidFill>
                  <a:srgbClr val="FFC000"/>
                </a:solidFill>
              </a:rPr>
              <a:t>5-15%</a:t>
            </a:r>
            <a:r>
              <a:rPr lang="en-US" sz="2800" dirty="0"/>
              <a:t> of re-productive aged women: ethnic backgrounds.</a:t>
            </a:r>
          </a:p>
          <a:p>
            <a:pPr marL="36900" indent="0" algn="just">
              <a:buNone/>
            </a:pP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FC1909-01FB-4B5A-A43B-80416B1BD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530" y="38893"/>
            <a:ext cx="899319" cy="8993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BE9144-D4C5-4F2F-A3AD-C5B6291D0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53689"/>
            <a:ext cx="738187" cy="7219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E1C069-7EA9-40F2-A7C4-C5BABC36FDFF}"/>
              </a:ext>
            </a:extLst>
          </p:cNvPr>
          <p:cNvSpPr txBox="1"/>
          <p:nvPr/>
        </p:nvSpPr>
        <p:spPr>
          <a:xfrm>
            <a:off x="913795" y="6067425"/>
            <a:ext cx="839088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Martin et al. Guidelines on Hirsutism. J Clin Endocrinol </a:t>
            </a:r>
            <a:r>
              <a:rPr lang="en-US" sz="1400" i="1" dirty="0" err="1"/>
              <a:t>Metab</a:t>
            </a:r>
            <a:r>
              <a:rPr lang="en-US" sz="1400" i="1" dirty="0"/>
              <a:t>, April 2018, 103(4):1233–1257</a:t>
            </a:r>
          </a:p>
          <a:p>
            <a:r>
              <a:rPr lang="en-US" sz="1400" i="1" dirty="0"/>
              <a:t>Rosenfield RL. Clinical practice: hirsutism. N </a:t>
            </a:r>
            <a:r>
              <a:rPr lang="en-US" sz="1400" i="1" dirty="0" err="1"/>
              <a:t>Engl</a:t>
            </a:r>
            <a:r>
              <a:rPr lang="en-US" sz="1400" i="1" dirty="0"/>
              <a:t> J Med. 2005;353(24):2578–2588.</a:t>
            </a:r>
          </a:p>
          <a:p>
            <a:r>
              <a:rPr lang="en-US" sz="1400" dirty="0" err="1"/>
              <a:t>Azziz</a:t>
            </a:r>
            <a:r>
              <a:rPr lang="en-US" sz="1400" dirty="0"/>
              <a:t> R. (May 2003). "The evaluation and management of hirsutism". </a:t>
            </a:r>
            <a:r>
              <a:rPr lang="en-US" sz="1400" i="1" dirty="0" err="1"/>
              <a:t>Obstet</a:t>
            </a:r>
            <a:r>
              <a:rPr lang="en-US" sz="1400" i="1" dirty="0"/>
              <a:t> Gynecol</a:t>
            </a:r>
            <a:r>
              <a:rPr lang="en-US" sz="1400" dirty="0"/>
              <a:t>. </a:t>
            </a:r>
            <a:r>
              <a:rPr lang="en-US" sz="1400" b="1" dirty="0"/>
              <a:t>101</a:t>
            </a:r>
            <a:r>
              <a:rPr lang="en-US" sz="1400" dirty="0"/>
              <a:t> (5 </a:t>
            </a:r>
            <a:r>
              <a:rPr lang="en-US" sz="1400" dirty="0" err="1"/>
              <a:t>pt</a:t>
            </a:r>
            <a:r>
              <a:rPr lang="en-US" sz="1400" dirty="0"/>
              <a:t> 1): 995–1007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31920933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E09ED-4D34-4E8A-BD04-E0F00A54D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B6A9E-3BE7-4B06-A1C5-A26A33895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1900" dirty="0"/>
              <a:t>Melanin pigment is necessary for </a:t>
            </a:r>
            <a:r>
              <a:rPr lang="en-US" sz="1900" dirty="0" err="1"/>
              <a:t>photoepilation</a:t>
            </a:r>
            <a:r>
              <a:rPr lang="en-US" sz="1900" dirty="0"/>
              <a:t>; white or blond hair not amenable to treatment.</a:t>
            </a:r>
          </a:p>
          <a:p>
            <a:pPr algn="just"/>
            <a:r>
              <a:rPr lang="en-US" sz="1900" dirty="0">
                <a:solidFill>
                  <a:srgbClr val="FFC000"/>
                </a:solidFill>
              </a:rPr>
              <a:t>Tanned or pigmented skin are at higher risk than fair skin </a:t>
            </a:r>
            <a:r>
              <a:rPr lang="en-US" sz="1900" dirty="0"/>
              <a:t>(as light pass through epidermis and dermal papillae).</a:t>
            </a:r>
          </a:p>
          <a:p>
            <a:pPr algn="just"/>
            <a:r>
              <a:rPr lang="en-US" sz="1900" b="1" dirty="0">
                <a:solidFill>
                  <a:srgbClr val="FFC000"/>
                </a:solidFill>
              </a:rPr>
              <a:t>Adverse effects</a:t>
            </a:r>
            <a:r>
              <a:rPr lang="en-US" sz="1900" dirty="0"/>
              <a:t>: Inflammation, burns, blistering, hypopigmentation, hyperpigmentation, scarring. [</a:t>
            </a:r>
            <a:r>
              <a:rPr lang="en-US" sz="1300" i="1" dirty="0" err="1"/>
              <a:t>Somani</a:t>
            </a:r>
            <a:r>
              <a:rPr lang="en-US" sz="1300" i="1" dirty="0"/>
              <a:t> N, Turvy D. Hirsutism: an evidence-based treatment </a:t>
            </a:r>
            <a:r>
              <a:rPr lang="de-DE" sz="1300" i="1" dirty="0"/>
              <a:t>update. Am J Clin Dermatol. 2014;15(3):247–266.</a:t>
            </a:r>
            <a:r>
              <a:rPr lang="en-US" sz="1900" dirty="0"/>
              <a:t>]</a:t>
            </a:r>
          </a:p>
          <a:p>
            <a:pPr algn="just"/>
            <a:r>
              <a:rPr lang="en-US" sz="1900" dirty="0"/>
              <a:t>PH: unknown reason, </a:t>
            </a:r>
            <a:r>
              <a:rPr lang="en-US" sz="1900" dirty="0" err="1"/>
              <a:t>Medtr</a:t>
            </a:r>
            <a:r>
              <a:rPr lang="en-US" sz="1900" dirty="0"/>
              <a:t> Middle Eastern. </a:t>
            </a:r>
            <a:r>
              <a:rPr lang="en-US" sz="1300" i="1" dirty="0"/>
              <a:t>[Desai S, Paradoxical hypertrichosis after laser therapy: a review. Dermatol Surg. 2010; 36(3):291–298.]</a:t>
            </a:r>
          </a:p>
          <a:p>
            <a:pPr algn="just"/>
            <a:endParaRPr lang="en-US" sz="13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FC1909-01FB-4B5A-A43B-80416B1BD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530" y="38893"/>
            <a:ext cx="899319" cy="8993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BE9144-D4C5-4F2F-A3AD-C5B6291D0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53689"/>
            <a:ext cx="738187" cy="72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5833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E09ED-4D34-4E8A-BD04-E0F00A54D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Pharmacological therapies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B6A9E-3BE7-4B06-A1C5-A26A33895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/>
              <a:t>Combined oral estrogen-progestin contraceptives (OC)</a:t>
            </a:r>
          </a:p>
          <a:p>
            <a:pPr algn="just"/>
            <a:r>
              <a:rPr lang="en-US" sz="2400" dirty="0"/>
              <a:t>Antiandrogens</a:t>
            </a:r>
          </a:p>
          <a:p>
            <a:pPr algn="just"/>
            <a:r>
              <a:rPr lang="en-US" sz="2400" dirty="0"/>
              <a:t>Other therapies: Insulin sensitizing agents,, Steroids, topical treatment, GnRH agonist.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FC1909-01FB-4B5A-A43B-80416B1BD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530" y="38893"/>
            <a:ext cx="899319" cy="8993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BE9144-D4C5-4F2F-A3AD-C5B6291D0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53689"/>
            <a:ext cx="738187" cy="72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6102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E09ED-4D34-4E8A-BD04-E0F00A54D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OCs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B6A9E-3BE7-4B06-A1C5-A26A33895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>
                <a:solidFill>
                  <a:srgbClr val="FFC000"/>
                </a:solidFill>
              </a:rPr>
              <a:t>Combination of EE with progestin with low androgenic property</a:t>
            </a:r>
            <a:r>
              <a:rPr lang="en-US" sz="2400" dirty="0"/>
              <a:t>.</a:t>
            </a:r>
          </a:p>
          <a:p>
            <a:pPr marL="36900" indent="0" algn="just">
              <a:buNone/>
            </a:pPr>
            <a:endParaRPr lang="en-US" sz="2400" dirty="0"/>
          </a:p>
          <a:p>
            <a:pPr algn="just"/>
            <a:r>
              <a:rPr lang="en-US" sz="2400" dirty="0">
                <a:solidFill>
                  <a:srgbClr val="FFC000"/>
                </a:solidFill>
              </a:rPr>
              <a:t>Estrogen: increase SHBG, decrease Free T and other androgens</a:t>
            </a:r>
          </a:p>
          <a:p>
            <a:pPr algn="just"/>
            <a:r>
              <a:rPr lang="en-US" sz="2400" dirty="0">
                <a:solidFill>
                  <a:srgbClr val="FFC000"/>
                </a:solidFill>
              </a:rPr>
              <a:t>Also suppress adrenal androgens by interfering with synthesis.</a:t>
            </a:r>
          </a:p>
          <a:p>
            <a:pPr algn="just"/>
            <a:r>
              <a:rPr lang="en-US" sz="2400" dirty="0">
                <a:solidFill>
                  <a:srgbClr val="FFC000"/>
                </a:solidFill>
              </a:rPr>
              <a:t>Progestin: suppress LH&gt;ovarian androgen production</a:t>
            </a:r>
          </a:p>
          <a:p>
            <a:pPr algn="just"/>
            <a:endParaRPr lang="en-US" sz="2400" dirty="0">
              <a:solidFill>
                <a:srgbClr val="FFC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FC1909-01FB-4B5A-A43B-80416B1BD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530" y="38893"/>
            <a:ext cx="899319" cy="8993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BE9144-D4C5-4F2F-A3AD-C5B6291D0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53689"/>
            <a:ext cx="738187" cy="7219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114B98-2860-458C-9C28-F7D8A7BEF053}"/>
              </a:ext>
            </a:extLst>
          </p:cNvPr>
          <p:cNvSpPr txBox="1"/>
          <p:nvPr/>
        </p:nvSpPr>
        <p:spPr>
          <a:xfrm>
            <a:off x="752475" y="6096000"/>
            <a:ext cx="8384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J. </a:t>
            </a:r>
            <a:r>
              <a:rPr lang="en-US" dirty="0" err="1"/>
              <a:t>Mihailidis</a:t>
            </a:r>
            <a:r>
              <a:rPr lang="en-US" dirty="0"/>
              <a:t> et al. / International Journal </a:t>
            </a:r>
            <a:r>
              <a:rPr lang="en-US" dirty="0" err="1"/>
              <a:t>ofWomen's</a:t>
            </a:r>
            <a:r>
              <a:rPr lang="en-US" dirty="0"/>
              <a:t> Dermatology 3 (2017) S6–S10</a:t>
            </a:r>
          </a:p>
        </p:txBody>
      </p:sp>
    </p:spTree>
    <p:extLst>
      <p:ext uri="{BB962C8B-B14F-4D97-AF65-F5344CB8AC3E}">
        <p14:creationId xmlns:p14="http://schemas.microsoft.com/office/powerpoint/2010/main" val="286141796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E09ED-4D34-4E8A-BD04-E0F00A54D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OCs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B6A9E-3BE7-4B06-A1C5-A26A33895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/>
              <a:t>52 women with PCOS were randomized : 12months</a:t>
            </a:r>
          </a:p>
          <a:p>
            <a:pPr algn="just"/>
            <a:r>
              <a:rPr lang="en-US" sz="2400" dirty="0"/>
              <a:t>0.035 mg of </a:t>
            </a:r>
            <a:r>
              <a:rPr lang="en-US" sz="2400" dirty="0">
                <a:solidFill>
                  <a:srgbClr val="FFC000"/>
                </a:solidFill>
              </a:rPr>
              <a:t>ethinyl estradiol with 2 mg of CPA </a:t>
            </a:r>
            <a:r>
              <a:rPr lang="en-US" sz="2400" dirty="0"/>
              <a:t>: median decline FG score of 35% </a:t>
            </a:r>
          </a:p>
          <a:p>
            <a:pPr algn="just"/>
            <a:r>
              <a:rPr lang="en-US" sz="2400" dirty="0"/>
              <a:t>0.03 mg of </a:t>
            </a:r>
            <a:r>
              <a:rPr lang="en-US" sz="2400" dirty="0">
                <a:solidFill>
                  <a:srgbClr val="FFC000"/>
                </a:solidFill>
              </a:rPr>
              <a:t>ethinyl estradiol with 3mg of </a:t>
            </a:r>
            <a:r>
              <a:rPr lang="en-US" sz="2400" dirty="0" err="1">
                <a:solidFill>
                  <a:srgbClr val="FFC000"/>
                </a:solidFill>
              </a:rPr>
              <a:t>drosperinone</a:t>
            </a:r>
            <a:r>
              <a:rPr lang="en-US" sz="2400" dirty="0"/>
              <a:t>: 18% median decline </a:t>
            </a:r>
          </a:p>
          <a:p>
            <a:pPr algn="just"/>
            <a:endParaRPr lang="en-US" sz="2400" dirty="0"/>
          </a:p>
          <a:p>
            <a:pPr marL="36900" indent="0" algn="just">
              <a:buNone/>
            </a:pPr>
            <a:r>
              <a:rPr lang="en-US" sz="2400" dirty="0"/>
              <a:t>Concluded that OCPs with</a:t>
            </a:r>
          </a:p>
          <a:p>
            <a:pPr algn="just"/>
            <a:r>
              <a:rPr lang="en-US" sz="2400" dirty="0"/>
              <a:t>CPA are more effective for the treatment of hirsutism in PCOS </a:t>
            </a:r>
          </a:p>
          <a:p>
            <a:pPr marL="36900" indent="0" algn="just">
              <a:buNone/>
            </a:pPr>
            <a:r>
              <a:rPr lang="en-US" sz="2400" dirty="0"/>
              <a:t>[</a:t>
            </a:r>
            <a:r>
              <a:rPr lang="en-US" sz="2400" dirty="0" err="1"/>
              <a:t>Kahraman</a:t>
            </a:r>
            <a:r>
              <a:rPr lang="en-US" sz="2400" dirty="0"/>
              <a:t> et al., 2014]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FC1909-01FB-4B5A-A43B-80416B1BD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530" y="38893"/>
            <a:ext cx="899319" cy="8993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BE9144-D4C5-4F2F-A3AD-C5B6291D0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53689"/>
            <a:ext cx="738187" cy="72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24271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E09ED-4D34-4E8A-BD04-E0F00A54D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B6A9E-3BE7-4B06-A1C5-A26A33895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2306151"/>
          </a:xfrm>
        </p:spPr>
        <p:txBody>
          <a:bodyPr/>
          <a:lstStyle/>
          <a:p>
            <a:pPr algn="just"/>
            <a:r>
              <a:rPr lang="en-US" dirty="0">
                <a:solidFill>
                  <a:srgbClr val="FFC000"/>
                </a:solidFill>
              </a:rPr>
              <a:t>One OC is not suggested over another one as initial therapy, all OCs appear to be equally effective for hirsutism, and the risk of side effects is low.</a:t>
            </a:r>
          </a:p>
          <a:p>
            <a:pPr algn="just"/>
            <a:r>
              <a:rPr lang="en-US" dirty="0">
                <a:solidFill>
                  <a:srgbClr val="FFC000"/>
                </a:solidFill>
              </a:rPr>
              <a:t>Higher risk for VTE (e.g., those who are obese or over age 39 years),</a:t>
            </a:r>
          </a:p>
          <a:p>
            <a:pPr algn="just"/>
            <a:r>
              <a:rPr lang="en-US" dirty="0">
                <a:solidFill>
                  <a:srgbClr val="FFC000"/>
                </a:solidFill>
              </a:rPr>
              <a:t>OC containing the lowest effective dose of ethinyl estradiol (EE) (usually 20 mcg) and a low-risk progestin.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FC1909-01FB-4B5A-A43B-80416B1BD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530" y="38893"/>
            <a:ext cx="899319" cy="8993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BE9144-D4C5-4F2F-A3AD-C5B6291D0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53689"/>
            <a:ext cx="738187" cy="7219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76CBEA-B8E1-4B00-BD09-79BEB98098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0300" y="3367658"/>
            <a:ext cx="6987844" cy="24425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821BD8F-34E6-4E87-BC16-A8EBCE2F8BAB}"/>
              </a:ext>
            </a:extLst>
          </p:cNvPr>
          <p:cNvSpPr txBox="1"/>
          <p:nvPr/>
        </p:nvSpPr>
        <p:spPr>
          <a:xfrm>
            <a:off x="1219200" y="5962650"/>
            <a:ext cx="101817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Martin et al. Guidelines on Hirsutism. J Clin Endocrinol </a:t>
            </a:r>
            <a:r>
              <a:rPr lang="en-US" sz="1400" i="1" dirty="0" err="1"/>
              <a:t>Metab</a:t>
            </a:r>
            <a:r>
              <a:rPr lang="en-US" sz="1400" i="1" dirty="0"/>
              <a:t>, April 2018, 103(4):1233–1257</a:t>
            </a:r>
          </a:p>
          <a:p>
            <a:r>
              <a:rPr lang="en-US" sz="1400" i="1" dirty="0"/>
              <a:t>*</a:t>
            </a:r>
            <a:r>
              <a:rPr lang="en-US" sz="1400" i="1" dirty="0" err="1"/>
              <a:t>Vinogradova</a:t>
            </a:r>
            <a:r>
              <a:rPr lang="en-US" sz="1400" i="1" dirty="0"/>
              <a:t> Y, Coupland C, </a:t>
            </a:r>
            <a:r>
              <a:rPr lang="en-US" sz="1400" i="1" dirty="0" err="1"/>
              <a:t>Hippisley</a:t>
            </a:r>
            <a:r>
              <a:rPr lang="en-US" sz="1400" i="1" dirty="0"/>
              <a:t>-Cox J. Use of combined oral contraceptives and risk of venous thromboembolism: nested case-control studies using the </a:t>
            </a:r>
            <a:r>
              <a:rPr lang="en-US" sz="1400" i="1" dirty="0" err="1"/>
              <a:t>QResearch</a:t>
            </a:r>
            <a:r>
              <a:rPr lang="en-US" sz="1400" i="1" dirty="0"/>
              <a:t> and CPRD databases. BMJ. 2015;350</a:t>
            </a:r>
          </a:p>
        </p:txBody>
      </p:sp>
    </p:spTree>
    <p:extLst>
      <p:ext uri="{BB962C8B-B14F-4D97-AF65-F5344CB8AC3E}">
        <p14:creationId xmlns:p14="http://schemas.microsoft.com/office/powerpoint/2010/main" val="90877667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E09ED-4D34-4E8A-BD04-E0F00A54D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Antiandrogens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B6A9E-3BE7-4B06-A1C5-A26A33895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>
                <a:solidFill>
                  <a:srgbClr val="FFC000"/>
                </a:solidFill>
              </a:rPr>
              <a:t>Spironolactone:</a:t>
            </a:r>
            <a:r>
              <a:rPr lang="en-US" sz="2400" dirty="0"/>
              <a:t> 100–200 mg/d [given in divided doses twice daily]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>
                <a:solidFill>
                  <a:srgbClr val="FFC000"/>
                </a:solidFill>
              </a:rPr>
              <a:t>Finasteride</a:t>
            </a:r>
            <a:r>
              <a:rPr lang="en-US" sz="2400" dirty="0"/>
              <a:t>: 2.5–5 mg/d</a:t>
            </a:r>
          </a:p>
          <a:p>
            <a:pPr marL="36900" indent="0" algn="just">
              <a:buNone/>
            </a:pPr>
            <a:endParaRPr lang="en-US" sz="2400" dirty="0"/>
          </a:p>
          <a:p>
            <a:pPr algn="just"/>
            <a:r>
              <a:rPr lang="en-US" sz="2400" dirty="0"/>
              <a:t>Cyproterone: 50–100 mg/d on menstrual cycle days 5–15, with EE 20–35 mg on days 5–25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/>
              <a:t>Flutamide: 250–500 mg/d (high dose) 62.5 to #250 mg/d (low dose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FC1909-01FB-4B5A-A43B-80416B1BD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530" y="38893"/>
            <a:ext cx="899319" cy="8993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BE9144-D4C5-4F2F-A3AD-C5B6291D0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53689"/>
            <a:ext cx="738187" cy="72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61706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E09ED-4D34-4E8A-BD04-E0F00A54D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Spironolactone: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B6A9E-3BE7-4B06-A1C5-A26A33895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>
                <a:solidFill>
                  <a:srgbClr val="FFC000"/>
                </a:solidFill>
              </a:rPr>
              <a:t>Aldosterone antagonist related structurally to progestins</a:t>
            </a:r>
            <a:r>
              <a:rPr lang="en-US" sz="2400" dirty="0"/>
              <a:t>.</a:t>
            </a:r>
          </a:p>
          <a:p>
            <a:pPr algn="just"/>
            <a:r>
              <a:rPr lang="en-US" sz="2400" dirty="0">
                <a:solidFill>
                  <a:srgbClr val="FFC000"/>
                </a:solidFill>
              </a:rPr>
              <a:t>Competes with dihydrotestosterone (DHT) for binding androgen receptors</a:t>
            </a:r>
            <a:r>
              <a:rPr lang="en-US" sz="2400" dirty="0"/>
              <a:t>. </a:t>
            </a:r>
          </a:p>
          <a:p>
            <a:pPr algn="just"/>
            <a:r>
              <a:rPr lang="en-US" sz="2400" dirty="0">
                <a:solidFill>
                  <a:srgbClr val="FFC000"/>
                </a:solidFill>
              </a:rPr>
              <a:t>Inhibitory effect on 5- alpha reductase </a:t>
            </a:r>
            <a:r>
              <a:rPr lang="en-US" sz="2400" dirty="0"/>
              <a:t>and, </a:t>
            </a:r>
          </a:p>
          <a:p>
            <a:pPr algn="just"/>
            <a:r>
              <a:rPr lang="en-US" sz="2400" dirty="0"/>
              <a:t>at doses &gt;200 mg per day, inhibits action of various enzymes involved in androgen biosynthesis. 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>
                <a:solidFill>
                  <a:srgbClr val="FFC000"/>
                </a:solidFill>
              </a:rPr>
              <a:t>Starting dose: 50 mg twice daily, increased to 100 mg twice daily if needed. </a:t>
            </a:r>
          </a:p>
          <a:p>
            <a:pPr algn="just"/>
            <a:r>
              <a:rPr lang="en-US" sz="2400" dirty="0">
                <a:solidFill>
                  <a:srgbClr val="FFC000"/>
                </a:solidFill>
              </a:rPr>
              <a:t>Side effects: hyperkalemia, irregular menses, teratogenicity.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FC1909-01FB-4B5A-A43B-80416B1BD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530" y="38893"/>
            <a:ext cx="899319" cy="8993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BE9144-D4C5-4F2F-A3AD-C5B6291D0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53689"/>
            <a:ext cx="738187" cy="7219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646ABF-43C3-4C5D-A37D-86CAC33BBB8E}"/>
              </a:ext>
            </a:extLst>
          </p:cNvPr>
          <p:cNvSpPr txBox="1"/>
          <p:nvPr/>
        </p:nvSpPr>
        <p:spPr>
          <a:xfrm>
            <a:off x="752475" y="6096000"/>
            <a:ext cx="8384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J. </a:t>
            </a:r>
            <a:r>
              <a:rPr lang="en-US" dirty="0" err="1"/>
              <a:t>Mihailidis</a:t>
            </a:r>
            <a:r>
              <a:rPr lang="en-US" dirty="0"/>
              <a:t> et al. / International Journal </a:t>
            </a:r>
            <a:r>
              <a:rPr lang="en-US" dirty="0" err="1"/>
              <a:t>ofWomen's</a:t>
            </a:r>
            <a:r>
              <a:rPr lang="en-US" dirty="0"/>
              <a:t> Dermatology 3 (2017) S6–S10</a:t>
            </a:r>
          </a:p>
        </p:txBody>
      </p:sp>
    </p:spTree>
    <p:extLst>
      <p:ext uri="{BB962C8B-B14F-4D97-AF65-F5344CB8AC3E}">
        <p14:creationId xmlns:p14="http://schemas.microsoft.com/office/powerpoint/2010/main" val="417902181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E09ED-4D34-4E8A-BD04-E0F00A54D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Finasteride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B6A9E-3BE7-4B06-A1C5-A26A33895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>
                <a:solidFill>
                  <a:srgbClr val="FFC000"/>
                </a:solidFill>
              </a:rPr>
              <a:t>Type-2, 5-</a:t>
            </a:r>
            <a:r>
              <a:rPr lang="el-GR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FFC000"/>
                </a:solidFill>
              </a:rPr>
              <a:t> reductase inhibitor. </a:t>
            </a:r>
          </a:p>
          <a:p>
            <a:pPr algn="just"/>
            <a:r>
              <a:rPr lang="en-US" sz="2400" dirty="0"/>
              <a:t>Only a partial inhibitory effect is anticipated as it does not affect type-1, 5-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α </a:t>
            </a:r>
            <a:r>
              <a:rPr lang="en-US" sz="2400" dirty="0"/>
              <a:t>reductase. </a:t>
            </a:r>
          </a:p>
          <a:p>
            <a:pPr algn="just"/>
            <a:r>
              <a:rPr lang="en-US" sz="2400" dirty="0"/>
              <a:t>Usual dose: 5 mg per day, (7.5 mg per day). When used in women of reproductive age, it should be used with effective contraception.</a:t>
            </a:r>
          </a:p>
          <a:p>
            <a:pPr algn="just"/>
            <a:r>
              <a:rPr lang="en-US" i="1" dirty="0"/>
              <a:t>feminization of a male fetus because DHT is involved in the development of male external genitalia.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FC1909-01FB-4B5A-A43B-80416B1BD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530" y="38893"/>
            <a:ext cx="899319" cy="8993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BE9144-D4C5-4F2F-A3AD-C5B6291D0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53689"/>
            <a:ext cx="738187" cy="7219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813E53-B8F4-454A-976A-EE52F02F3F2F}"/>
              </a:ext>
            </a:extLst>
          </p:cNvPr>
          <p:cNvSpPr txBox="1"/>
          <p:nvPr/>
        </p:nvSpPr>
        <p:spPr>
          <a:xfrm>
            <a:off x="752475" y="6096000"/>
            <a:ext cx="8384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J. </a:t>
            </a:r>
            <a:r>
              <a:rPr lang="en-US" dirty="0" err="1"/>
              <a:t>Mihailidis</a:t>
            </a:r>
            <a:r>
              <a:rPr lang="en-US" dirty="0"/>
              <a:t> et al. / International Journal </a:t>
            </a:r>
            <a:r>
              <a:rPr lang="en-US" dirty="0" err="1"/>
              <a:t>ofWomen's</a:t>
            </a:r>
            <a:r>
              <a:rPr lang="en-US" dirty="0"/>
              <a:t> Dermatology 3 (2017) S6–S10</a:t>
            </a:r>
          </a:p>
        </p:txBody>
      </p:sp>
    </p:spTree>
    <p:extLst>
      <p:ext uri="{BB962C8B-B14F-4D97-AF65-F5344CB8AC3E}">
        <p14:creationId xmlns:p14="http://schemas.microsoft.com/office/powerpoint/2010/main" val="160463791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E09ED-4D34-4E8A-BD04-E0F00A54D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Cyproterone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B6A9E-3BE7-4B06-A1C5-A26A33895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>
                <a:solidFill>
                  <a:srgbClr val="FFC000"/>
                </a:solidFill>
              </a:rPr>
              <a:t>17-hydroxyprogesterone acetate derivative</a:t>
            </a:r>
            <a:r>
              <a:rPr lang="en-US" sz="2400" dirty="0"/>
              <a:t> with strong progestogenic effects. </a:t>
            </a:r>
          </a:p>
          <a:p>
            <a:pPr algn="just"/>
            <a:r>
              <a:rPr lang="en-US" sz="2400" dirty="0"/>
              <a:t>Decreases serum LH and ovarian androgen production, Competes with DHT for the androgen receptor.</a:t>
            </a:r>
          </a:p>
          <a:p>
            <a:pPr algn="just"/>
            <a:r>
              <a:rPr lang="en-US" sz="2400" dirty="0">
                <a:solidFill>
                  <a:srgbClr val="FFC000"/>
                </a:solidFill>
              </a:rPr>
              <a:t>Used as low-dose of 2mg as the progestin part of combination oral contraceptives,</a:t>
            </a:r>
          </a:p>
          <a:p>
            <a:pPr algn="just"/>
            <a:r>
              <a:rPr lang="en-US" sz="2400" dirty="0"/>
              <a:t>Higher dose of 12.5 to 100 mg per day as monotherapy.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FC1909-01FB-4B5A-A43B-80416B1BD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530" y="38893"/>
            <a:ext cx="899319" cy="8993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BE9144-D4C5-4F2F-A3AD-C5B6291D0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53689"/>
            <a:ext cx="738187" cy="7219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C54F7F-6D13-440B-9EB7-0215DB598A52}"/>
              </a:ext>
            </a:extLst>
          </p:cNvPr>
          <p:cNvSpPr txBox="1"/>
          <p:nvPr/>
        </p:nvSpPr>
        <p:spPr>
          <a:xfrm>
            <a:off x="752475" y="6096000"/>
            <a:ext cx="8384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J. </a:t>
            </a:r>
            <a:r>
              <a:rPr lang="en-US" dirty="0" err="1"/>
              <a:t>Mihailidis</a:t>
            </a:r>
            <a:r>
              <a:rPr lang="en-US" dirty="0"/>
              <a:t> et al. / International Journal </a:t>
            </a:r>
            <a:r>
              <a:rPr lang="en-US" dirty="0" err="1"/>
              <a:t>ofWomen's</a:t>
            </a:r>
            <a:r>
              <a:rPr lang="en-US" dirty="0"/>
              <a:t> Dermatology 3 (2017) S6–S10</a:t>
            </a:r>
          </a:p>
        </p:txBody>
      </p:sp>
    </p:spTree>
    <p:extLst>
      <p:ext uri="{BB962C8B-B14F-4D97-AF65-F5344CB8AC3E}">
        <p14:creationId xmlns:p14="http://schemas.microsoft.com/office/powerpoint/2010/main" val="211389504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E09ED-4D34-4E8A-BD04-E0F00A54D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B6A9E-3BE7-4B06-A1C5-A26A33895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dirty="0">
                <a:solidFill>
                  <a:srgbClr val="FFC000"/>
                </a:solidFill>
              </a:rPr>
              <a:t>Flutamide</a:t>
            </a:r>
            <a:r>
              <a:rPr lang="en-US" dirty="0"/>
              <a:t> is a nonsteroidal antiandrogen. </a:t>
            </a:r>
          </a:p>
          <a:p>
            <a:pPr algn="just"/>
            <a:r>
              <a:rPr lang="en-US" dirty="0"/>
              <a:t>It blocks androgen receptors, preventing the binding of DHT. </a:t>
            </a:r>
          </a:p>
          <a:p>
            <a:pPr algn="just"/>
            <a:r>
              <a:rPr lang="en-US" dirty="0"/>
              <a:t>Usual dose is 250 to 750 mg per day, which is equal in efficacy to spironolactone 100 mg/day or finasteride 5 mg/day. 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Flutamide is associated with dose dependent hepatotoxicity.</a:t>
            </a:r>
          </a:p>
          <a:p>
            <a:pPr algn="just"/>
            <a:r>
              <a:rPr lang="en-US" dirty="0"/>
              <a:t>It is not recommended as first- line therapy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FC1909-01FB-4B5A-A43B-80416B1BD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530" y="38893"/>
            <a:ext cx="899319" cy="8993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BE9144-D4C5-4F2F-A3AD-C5B6291D0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53689"/>
            <a:ext cx="738187" cy="7219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3B3E42-E8A9-462F-B1CD-1D5F1EDF19B6}"/>
              </a:ext>
            </a:extLst>
          </p:cNvPr>
          <p:cNvSpPr txBox="1"/>
          <p:nvPr/>
        </p:nvSpPr>
        <p:spPr>
          <a:xfrm>
            <a:off x="752475" y="6096000"/>
            <a:ext cx="8384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J. </a:t>
            </a:r>
            <a:r>
              <a:rPr lang="en-US" dirty="0" err="1"/>
              <a:t>Mihailidis</a:t>
            </a:r>
            <a:r>
              <a:rPr lang="en-US" dirty="0"/>
              <a:t> et al. / International Journal </a:t>
            </a:r>
            <a:r>
              <a:rPr lang="en-US" dirty="0" err="1"/>
              <a:t>ofWomen's</a:t>
            </a:r>
            <a:r>
              <a:rPr lang="en-US" dirty="0"/>
              <a:t> Dermatology 3 (2017) S6–S10</a:t>
            </a:r>
          </a:p>
        </p:txBody>
      </p:sp>
    </p:spTree>
    <p:extLst>
      <p:ext uri="{BB962C8B-B14F-4D97-AF65-F5344CB8AC3E}">
        <p14:creationId xmlns:p14="http://schemas.microsoft.com/office/powerpoint/2010/main" val="2685290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E09ED-4D34-4E8A-BD04-E0F00A54D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Hypertrichosis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B6A9E-3BE7-4B06-A1C5-A26A33895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>
                <a:solidFill>
                  <a:srgbClr val="FFC000"/>
                </a:solidFill>
              </a:rPr>
              <a:t>Generalized excessive </a:t>
            </a:r>
            <a:r>
              <a:rPr lang="en-US" sz="2400" dirty="0"/>
              <a:t>hair growth (</a:t>
            </a:r>
            <a:r>
              <a:rPr lang="en-US" sz="2400" dirty="0">
                <a:solidFill>
                  <a:srgbClr val="FFC000"/>
                </a:solidFill>
              </a:rPr>
              <a:t>terminal or vellus)</a:t>
            </a:r>
          </a:p>
          <a:p>
            <a:pPr algn="just"/>
            <a:r>
              <a:rPr lang="en-US" sz="2400" dirty="0">
                <a:solidFill>
                  <a:srgbClr val="FFC000"/>
                </a:solidFill>
              </a:rPr>
              <a:t>Non-sexual pattern</a:t>
            </a:r>
          </a:p>
          <a:p>
            <a:pPr algn="just"/>
            <a:r>
              <a:rPr lang="en-US" sz="2400" dirty="0"/>
              <a:t>Predominantly on forearms or lower legs</a:t>
            </a:r>
          </a:p>
          <a:p>
            <a:pPr algn="just"/>
            <a:r>
              <a:rPr lang="en-US" sz="2400" dirty="0"/>
              <a:t>Not caused by excess androgen (</a:t>
            </a:r>
            <a:r>
              <a:rPr lang="en-US" sz="2400" dirty="0">
                <a:solidFill>
                  <a:srgbClr val="FFC000"/>
                </a:solidFill>
              </a:rPr>
              <a:t>hyperandrogenemia may aggravate it</a:t>
            </a:r>
            <a:r>
              <a:rPr lang="en-US" sz="2400" dirty="0"/>
              <a:t>).</a:t>
            </a:r>
          </a:p>
          <a:p>
            <a:pPr algn="just"/>
            <a:r>
              <a:rPr lang="en-US" sz="2400" dirty="0">
                <a:solidFill>
                  <a:srgbClr val="FFC000"/>
                </a:solidFill>
              </a:rPr>
              <a:t>Hereditary</a:t>
            </a:r>
            <a:r>
              <a:rPr lang="en-US" sz="2400" dirty="0"/>
              <a:t> or result from </a:t>
            </a:r>
            <a:r>
              <a:rPr lang="en-US" sz="2400" dirty="0">
                <a:solidFill>
                  <a:srgbClr val="FFC000"/>
                </a:solidFill>
              </a:rPr>
              <a:t>certain medications</a:t>
            </a:r>
            <a:r>
              <a:rPr lang="en-US" sz="2400" dirty="0"/>
              <a:t>(e.g., phenytoin, cyclosporine). </a:t>
            </a:r>
          </a:p>
          <a:p>
            <a:pPr algn="just"/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FC1909-01FB-4B5A-A43B-80416B1BD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530" y="38893"/>
            <a:ext cx="899319" cy="8993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BE9144-D4C5-4F2F-A3AD-C5B6291D0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53689"/>
            <a:ext cx="738187" cy="7219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408CC2-4BDE-4FA5-A201-0CA649C2A7BF}"/>
              </a:ext>
            </a:extLst>
          </p:cNvPr>
          <p:cNvSpPr txBox="1"/>
          <p:nvPr/>
        </p:nvSpPr>
        <p:spPr>
          <a:xfrm>
            <a:off x="913795" y="6067425"/>
            <a:ext cx="8561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Martin et al. Guidelines on Hirsutism. J Clin Endocrinol </a:t>
            </a:r>
            <a:r>
              <a:rPr lang="en-US" i="1" dirty="0" err="1"/>
              <a:t>Metab</a:t>
            </a:r>
            <a:r>
              <a:rPr lang="en-US" i="1" dirty="0"/>
              <a:t>, April 2018, 103(4):1233–1257</a:t>
            </a:r>
          </a:p>
        </p:txBody>
      </p:sp>
    </p:spTree>
    <p:extLst>
      <p:ext uri="{BB962C8B-B14F-4D97-AF65-F5344CB8AC3E}">
        <p14:creationId xmlns:p14="http://schemas.microsoft.com/office/powerpoint/2010/main" val="193720936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E09ED-4D34-4E8A-BD04-E0F00A54D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B6A9E-3BE7-4B06-A1C5-A26A33895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/>
              <a:t>Meta-analysis five trial: comparing antiandrogen therapy to placebo.</a:t>
            </a:r>
          </a:p>
          <a:p>
            <a:pPr algn="just"/>
            <a:r>
              <a:rPr lang="en-US" sz="2400" dirty="0"/>
              <a:t>Antiandrogens (spironolactone, finasteride, and flutamide) significantly reduced hirsutism, lowering FG scores by 3.9 (95% CI [2.3, 5.4]), </a:t>
            </a:r>
          </a:p>
          <a:p>
            <a:pPr algn="just"/>
            <a:r>
              <a:rPr lang="en-US" sz="2400" dirty="0">
                <a:solidFill>
                  <a:srgbClr val="FFC000"/>
                </a:solidFill>
              </a:rPr>
              <a:t>no apparent difference among the three medications </a:t>
            </a:r>
            <a:endParaRPr lang="en-US" sz="24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FC1909-01FB-4B5A-A43B-80416B1BD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530" y="38893"/>
            <a:ext cx="899319" cy="8993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BE9144-D4C5-4F2F-A3AD-C5B6291D0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53689"/>
            <a:ext cx="738187" cy="7219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505645-3673-450D-B601-58F72060A5E0}"/>
              </a:ext>
            </a:extLst>
          </p:cNvPr>
          <p:cNvSpPr txBox="1"/>
          <p:nvPr/>
        </p:nvSpPr>
        <p:spPr>
          <a:xfrm>
            <a:off x="913795" y="5943600"/>
            <a:ext cx="10321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/>
              <a:t>Sahin</a:t>
            </a:r>
            <a:r>
              <a:rPr lang="en-US" sz="1200" i="1" dirty="0"/>
              <a:t> Y, Bayram F, </a:t>
            </a:r>
            <a:r>
              <a:rPr lang="en-US" sz="1200" i="1" dirty="0" err="1"/>
              <a:t>Kelestimur</a:t>
            </a:r>
            <a:r>
              <a:rPr lang="en-US" sz="1200" i="1" dirty="0"/>
              <a:t> F, </a:t>
            </a:r>
            <a:r>
              <a:rPr lang="en-US" sz="1200" i="1" dirty="0" err="1"/>
              <a:t>Muderrs</a:t>
            </a:r>
            <a:r>
              <a:rPr lang="en-US" sz="1200" i="1" dirty="0"/>
              <a:t> I. Comparison of cyproterone acetate plus ethinyl estradiol and finasteride in the treatment of hirsutism. J Endocrinol Invest 1998; 21:348–52.</a:t>
            </a:r>
          </a:p>
          <a:p>
            <a:r>
              <a:rPr lang="en-US" sz="1200" i="1" dirty="0" err="1"/>
              <a:t>Swiglo</a:t>
            </a:r>
            <a:r>
              <a:rPr lang="en-US" sz="1200" i="1" dirty="0"/>
              <a:t> BA, </a:t>
            </a:r>
            <a:r>
              <a:rPr lang="en-US" sz="1200" i="1" dirty="0" err="1"/>
              <a:t>Cosma</a:t>
            </a:r>
            <a:r>
              <a:rPr lang="en-US" sz="1200" i="1" dirty="0"/>
              <a:t> M, Flynn DN, Kurtz DM, Labella ML, Mullan RJ, et al. Clinical review: antiandrogens for the treatment of hirsutism: a systematic review and </a:t>
            </a:r>
            <a:r>
              <a:rPr lang="en-US" sz="1200" i="1" dirty="0" err="1"/>
              <a:t>metaanalyses</a:t>
            </a:r>
            <a:r>
              <a:rPr lang="en-US" sz="1200" i="1" dirty="0"/>
              <a:t> of randomized controlled trials. J Clin Endocrinol </a:t>
            </a:r>
            <a:r>
              <a:rPr lang="en-US" sz="1200" i="1" dirty="0" err="1"/>
              <a:t>Metab</a:t>
            </a:r>
            <a:r>
              <a:rPr lang="en-US" sz="1200" i="1" dirty="0"/>
              <a:t> 2008; 93:1153–60.</a:t>
            </a:r>
          </a:p>
        </p:txBody>
      </p:sp>
    </p:spTree>
    <p:extLst>
      <p:ext uri="{BB962C8B-B14F-4D97-AF65-F5344CB8AC3E}">
        <p14:creationId xmlns:p14="http://schemas.microsoft.com/office/powerpoint/2010/main" val="333117044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E09ED-4D34-4E8A-BD04-E0F00A54D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B6A9E-3BE7-4B06-A1C5-A26A33895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/>
              <a:t>RCT: OCPs (containing low-dose cyproterone) to antiandrogens (finasteride), </a:t>
            </a:r>
          </a:p>
          <a:p>
            <a:pPr algn="just"/>
            <a:r>
              <a:rPr lang="en-US" sz="2400" dirty="0"/>
              <a:t>there was no significant difference in the FG score </a:t>
            </a:r>
            <a:r>
              <a:rPr lang="en-US" sz="2400" i="1" dirty="0"/>
              <a:t>(</a:t>
            </a:r>
            <a:r>
              <a:rPr lang="en-US" sz="2400" i="1" dirty="0" err="1"/>
              <a:t>Sahin</a:t>
            </a:r>
            <a:r>
              <a:rPr lang="en-US" sz="2400" i="1" dirty="0"/>
              <a:t> et al., 1998).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FC1909-01FB-4B5A-A43B-80416B1BD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530" y="38893"/>
            <a:ext cx="899319" cy="8993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BE9144-D4C5-4F2F-A3AD-C5B6291D0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53689"/>
            <a:ext cx="738187" cy="7219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606EBB-77B3-47CA-8056-6B3D63187CE3}"/>
              </a:ext>
            </a:extLst>
          </p:cNvPr>
          <p:cNvSpPr txBox="1"/>
          <p:nvPr/>
        </p:nvSpPr>
        <p:spPr>
          <a:xfrm>
            <a:off x="913795" y="5943600"/>
            <a:ext cx="10321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/>
              <a:t>Sahin</a:t>
            </a:r>
            <a:r>
              <a:rPr lang="en-US" sz="1400" i="1" dirty="0"/>
              <a:t> Y, Bayram F, </a:t>
            </a:r>
            <a:r>
              <a:rPr lang="en-US" sz="1400" i="1" dirty="0" err="1"/>
              <a:t>Kelestimur</a:t>
            </a:r>
            <a:r>
              <a:rPr lang="en-US" sz="1400" i="1" dirty="0"/>
              <a:t> F, </a:t>
            </a:r>
            <a:r>
              <a:rPr lang="en-US" sz="1400" i="1" dirty="0" err="1"/>
              <a:t>Muderrs</a:t>
            </a:r>
            <a:r>
              <a:rPr lang="en-US" sz="1400" i="1" dirty="0"/>
              <a:t> I. Comparison of cyproterone acetate plus ethinyl estradiol and finasteride in the treatment of hirsutism. J Endocrinol Invest 1998; 21:348–52.</a:t>
            </a:r>
          </a:p>
        </p:txBody>
      </p:sp>
    </p:spTree>
    <p:extLst>
      <p:ext uri="{BB962C8B-B14F-4D97-AF65-F5344CB8AC3E}">
        <p14:creationId xmlns:p14="http://schemas.microsoft.com/office/powerpoint/2010/main" val="82935701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E09ED-4D34-4E8A-BD04-E0F00A54D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Others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B6A9E-3BE7-4B06-A1C5-A26A33895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Insulin sensitizing agent: Met, TZD: attenuate hyperinsulinemia, decrease androgen level, </a:t>
            </a:r>
            <a:r>
              <a:rPr lang="en-US" dirty="0">
                <a:solidFill>
                  <a:srgbClr val="FFC000"/>
                </a:solidFill>
              </a:rPr>
              <a:t>in the absence of metabolic derangement, role is controversial.</a:t>
            </a:r>
          </a:p>
          <a:p>
            <a:r>
              <a:rPr lang="en-US" dirty="0"/>
              <a:t>8 trials: sub-group analysis: Met to placebo: no sig dif. </a:t>
            </a:r>
            <a:r>
              <a:rPr lang="en-US" i="1" dirty="0"/>
              <a:t>[</a:t>
            </a:r>
            <a:r>
              <a:rPr lang="en-US" i="1" dirty="0" err="1"/>
              <a:t>Cosma</a:t>
            </a:r>
            <a:r>
              <a:rPr lang="en-US" i="1" dirty="0"/>
              <a:t> et al, 2008]</a:t>
            </a:r>
          </a:p>
          <a:p>
            <a:endParaRPr lang="en-US" dirty="0"/>
          </a:p>
          <a:p>
            <a:r>
              <a:rPr lang="en-US" dirty="0">
                <a:solidFill>
                  <a:srgbClr val="FFC000"/>
                </a:solidFill>
              </a:rPr>
              <a:t>GnRH agonist</a:t>
            </a:r>
            <a:r>
              <a:rPr lang="en-US" dirty="0"/>
              <a:t>: inhibit gonadotropins&gt;ovarian androgen, also reduce estrogen level, used with low doe estrogen-progestin pill, expensive, injectable, ES suggest against use except in </a:t>
            </a:r>
            <a:r>
              <a:rPr lang="en-US" dirty="0">
                <a:solidFill>
                  <a:srgbClr val="FFC000"/>
                </a:solidFill>
              </a:rPr>
              <a:t>severe hyperandrogenemia not responding to OC and androgens </a:t>
            </a:r>
            <a:r>
              <a:rPr lang="en-US" i="1" dirty="0"/>
              <a:t>[ Martin et al 2008].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FC1909-01FB-4B5A-A43B-80416B1BD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530" y="38893"/>
            <a:ext cx="899319" cy="8993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BE9144-D4C5-4F2F-A3AD-C5B6291D0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53689"/>
            <a:ext cx="738187" cy="7219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2160C3-E36A-4242-ADB1-5C44CB5C8BC3}"/>
              </a:ext>
            </a:extLst>
          </p:cNvPr>
          <p:cNvSpPr txBox="1"/>
          <p:nvPr/>
        </p:nvSpPr>
        <p:spPr>
          <a:xfrm>
            <a:off x="913795" y="5753100"/>
            <a:ext cx="10364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/>
              <a:t>Cosma</a:t>
            </a:r>
            <a:r>
              <a:rPr lang="en-US" sz="1200" i="1" dirty="0"/>
              <a:t> M, </a:t>
            </a:r>
            <a:r>
              <a:rPr lang="en-US" sz="1200" i="1" dirty="0" err="1"/>
              <a:t>Swiglo</a:t>
            </a:r>
            <a:r>
              <a:rPr lang="en-US" sz="1200" i="1" dirty="0"/>
              <a:t> BA, Flynn DN, Kurtz DM, </a:t>
            </a:r>
            <a:r>
              <a:rPr lang="en-US" sz="1200" i="1" dirty="0" err="1"/>
              <a:t>LabellaML</a:t>
            </a:r>
            <a:r>
              <a:rPr lang="en-US" sz="1200" i="1" dirty="0"/>
              <a:t>, Mullan RJ, et al. Clinical review: insulin sensitizers for the treatment of hirsutism: a systematic review and </a:t>
            </a:r>
            <a:r>
              <a:rPr lang="en-US" sz="1200" i="1" dirty="0" err="1"/>
              <a:t>metaanalyses</a:t>
            </a:r>
            <a:r>
              <a:rPr lang="en-US" sz="1200" i="1" dirty="0"/>
              <a:t> of randomized controlled trials. J Clin Endocrinol </a:t>
            </a:r>
            <a:r>
              <a:rPr lang="en-US" sz="1200" i="1" dirty="0" err="1"/>
              <a:t>Metab</a:t>
            </a:r>
            <a:r>
              <a:rPr lang="en-US" sz="1200" i="1" dirty="0"/>
              <a:t> 2008;93:1135–42.</a:t>
            </a:r>
          </a:p>
          <a:p>
            <a:r>
              <a:rPr lang="en-US" sz="1200" i="1" dirty="0"/>
              <a:t>Martin KA, Chang RJ, </a:t>
            </a:r>
            <a:r>
              <a:rPr lang="en-US" sz="1200" i="1" dirty="0" err="1"/>
              <a:t>Ehrmann</a:t>
            </a:r>
            <a:r>
              <a:rPr lang="en-US" sz="1200" i="1" dirty="0"/>
              <a:t> DA, Ibanez L, Lobo RA, Rosenfield RL, et al. Evaluation and treatment of hirsutism in premenopausal women: an endocrine society clinical practice guideline. J Clin Endocrinol </a:t>
            </a:r>
            <a:r>
              <a:rPr lang="en-US" sz="1200" i="1" dirty="0" err="1"/>
              <a:t>Metab</a:t>
            </a:r>
            <a:r>
              <a:rPr lang="en-US" sz="1200" i="1" dirty="0"/>
              <a:t> 2008;93:1105–20.</a:t>
            </a:r>
          </a:p>
        </p:txBody>
      </p:sp>
    </p:spTree>
    <p:extLst>
      <p:ext uri="{BB962C8B-B14F-4D97-AF65-F5344CB8AC3E}">
        <p14:creationId xmlns:p14="http://schemas.microsoft.com/office/powerpoint/2010/main" val="396217413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E09ED-4D34-4E8A-BD04-E0F00A54D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Others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B6A9E-3BE7-4B06-A1C5-A26A33895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200" b="1" dirty="0">
                <a:solidFill>
                  <a:srgbClr val="FFC000"/>
                </a:solidFill>
              </a:rPr>
              <a:t>Steroid: </a:t>
            </a:r>
            <a:r>
              <a:rPr lang="en-US" dirty="0"/>
              <a:t>used long term in classic 21-hydroxylase deficiency, suppress adrenal androgen production and control hirsutism, maintaining ovulatory cycles. </a:t>
            </a:r>
          </a:p>
          <a:p>
            <a:endParaRPr lang="en-US" dirty="0"/>
          </a:p>
          <a:p>
            <a:r>
              <a:rPr lang="en-US" dirty="0"/>
              <a:t>Trials comparing glucocorticoids to antiandrogens and OCPs in NCCAH) found glucocorticoids to be more effective in suppressing adrenal androgens, but less effective in controlling hirsutism </a:t>
            </a:r>
            <a:r>
              <a:rPr lang="en-US" i="1" dirty="0"/>
              <a:t>(Spritzer et al., 1990).</a:t>
            </a:r>
          </a:p>
          <a:p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The Endocrine Society: suggest </a:t>
            </a:r>
            <a:r>
              <a:rPr lang="en-US" dirty="0">
                <a:solidFill>
                  <a:srgbClr val="FFC000"/>
                </a:solidFill>
              </a:rPr>
              <a:t>against the use of glucocorticoids for routine management of hirsutism without classic or NCCAH related to 21- hydroxylase deficiency.</a:t>
            </a:r>
          </a:p>
          <a:p>
            <a:r>
              <a:rPr lang="en-US" dirty="0">
                <a:solidFill>
                  <a:srgbClr val="FFC000"/>
                </a:solidFill>
              </a:rPr>
              <a:t>suggested for those who do not respond to or cannot tolerate OCPs or antiandrogens,</a:t>
            </a:r>
          </a:p>
          <a:p>
            <a:r>
              <a:rPr lang="en-US" dirty="0">
                <a:solidFill>
                  <a:srgbClr val="FFC000"/>
                </a:solidFill>
              </a:rPr>
              <a:t>or those who seek ovulation induction </a:t>
            </a:r>
            <a:r>
              <a:rPr lang="en-US" i="1" dirty="0">
                <a:solidFill>
                  <a:srgbClr val="FFC000"/>
                </a:solidFill>
              </a:rPr>
              <a:t>(Spritzer et al., 1990)</a:t>
            </a:r>
            <a:r>
              <a:rPr lang="en-US" dirty="0">
                <a:solidFill>
                  <a:srgbClr val="FFC000"/>
                </a:solidFill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FC1909-01FB-4B5A-A43B-80416B1BD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530" y="38893"/>
            <a:ext cx="899319" cy="8993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BE9144-D4C5-4F2F-A3AD-C5B6291D0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53689"/>
            <a:ext cx="738187" cy="7219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274119-2DAA-4BB4-8EDA-0EA19E4CAB92}"/>
              </a:ext>
            </a:extLst>
          </p:cNvPr>
          <p:cNvSpPr txBox="1"/>
          <p:nvPr/>
        </p:nvSpPr>
        <p:spPr>
          <a:xfrm>
            <a:off x="571500" y="6048374"/>
            <a:ext cx="106960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Spritzer P, et al. Cyproterone acetate versus hydrocortisone treatment in late-onset adrenal hyperplasia. </a:t>
            </a:r>
            <a:r>
              <a:rPr lang="it-IT" sz="1400" i="1" dirty="0"/>
              <a:t>J Clin Endocrinol Metab 1990;70:642–6.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82526059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E09ED-4D34-4E8A-BD04-E0F00A54D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Topical 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B6A9E-3BE7-4B06-A1C5-A26A33895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rgbClr val="FFC000"/>
                </a:solidFill>
              </a:rPr>
              <a:t>Eflornithine hydrochloride </a:t>
            </a:r>
            <a:r>
              <a:rPr lang="en-US" dirty="0"/>
              <a:t>13.9% inhibits hair growth by irreversibly inhibiting ornithine decarboxylase, slows hair growth. </a:t>
            </a:r>
          </a:p>
          <a:p>
            <a:r>
              <a:rPr lang="en-US" dirty="0"/>
              <a:t>It can be used alone or in conjunction with other therapies.</a:t>
            </a:r>
          </a:p>
          <a:p>
            <a:endParaRPr lang="en-US" dirty="0"/>
          </a:p>
          <a:p>
            <a:r>
              <a:rPr lang="en-US" sz="2800" dirty="0">
                <a:solidFill>
                  <a:srgbClr val="FFC000"/>
                </a:solidFill>
              </a:rPr>
              <a:t>Addition of eflornithine to photo-epilation therapy in women who desire a more rapid initial response </a:t>
            </a:r>
            <a:r>
              <a:rPr lang="en-US" sz="2800" dirty="0"/>
              <a:t>((</a:t>
            </a:r>
            <a:r>
              <a:rPr lang="en-US" sz="2800" dirty="0" err="1"/>
              <a:t>Hamzavi</a:t>
            </a:r>
            <a:r>
              <a:rPr lang="en-US" sz="2800" dirty="0"/>
              <a:t> et al., 2007, Martin et al., 2008).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FC1909-01FB-4B5A-A43B-80416B1BD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530" y="38893"/>
            <a:ext cx="899319" cy="8993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BE9144-D4C5-4F2F-A3AD-C5B6291D0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53689"/>
            <a:ext cx="738187" cy="7219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AB5787-66FA-4413-BF8E-FC1647C0AF1A}"/>
              </a:ext>
            </a:extLst>
          </p:cNvPr>
          <p:cNvSpPr txBox="1"/>
          <p:nvPr/>
        </p:nvSpPr>
        <p:spPr>
          <a:xfrm>
            <a:off x="409575" y="5953125"/>
            <a:ext cx="109823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Martin KA, et al. Evaluation and treatment of hirsutism in premenopausal women: an endocrine society clinical </a:t>
            </a:r>
            <a:r>
              <a:rPr lang="en-US" sz="1100" i="1" dirty="0" err="1"/>
              <a:t>practiceguideline</a:t>
            </a:r>
            <a:r>
              <a:rPr lang="en-US" sz="1100" i="1" dirty="0"/>
              <a:t>. J Clin Endocrinol </a:t>
            </a:r>
            <a:r>
              <a:rPr lang="en-US" sz="1100" i="1" dirty="0" err="1"/>
              <a:t>Metab</a:t>
            </a:r>
            <a:r>
              <a:rPr lang="en-US" sz="1100" i="1" dirty="0"/>
              <a:t> 2008;93:1105–20.</a:t>
            </a:r>
          </a:p>
          <a:p>
            <a:r>
              <a:rPr lang="en-US" sz="1100" i="1" dirty="0" err="1"/>
              <a:t>Hamzavi</a:t>
            </a:r>
            <a:r>
              <a:rPr lang="en-US" sz="1100" i="1" dirty="0"/>
              <a:t> I, et al. A randomized bilateral vehicle-controlled study of eflornithine cream combined with laser treatment versus laser treatment alone for facial hirsutism in women. J Am </a:t>
            </a:r>
            <a:r>
              <a:rPr lang="en-US" sz="1100" i="1" dirty="0" err="1"/>
              <a:t>Acad</a:t>
            </a:r>
            <a:r>
              <a:rPr lang="en-US" sz="1100" i="1" dirty="0"/>
              <a:t> Dermatol 2007;57:54–9.</a:t>
            </a:r>
          </a:p>
        </p:txBody>
      </p:sp>
    </p:spTree>
    <p:extLst>
      <p:ext uri="{BB962C8B-B14F-4D97-AF65-F5344CB8AC3E}">
        <p14:creationId xmlns:p14="http://schemas.microsoft.com/office/powerpoint/2010/main" val="43436459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E09ED-4D34-4E8A-BD04-E0F00A54D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Life style modification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B6A9E-3BE7-4B06-A1C5-A26A33895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Meta-analysis by Moran et al. (2011):  4 studies addressing the effect of lifestyle modifications on </a:t>
            </a:r>
            <a:r>
              <a:rPr lang="en-US" dirty="0">
                <a:solidFill>
                  <a:srgbClr val="FFC000"/>
                </a:solidFill>
              </a:rPr>
              <a:t>hirsutism in women with PCOS</a:t>
            </a:r>
            <a:r>
              <a:rPr lang="en-US" dirty="0"/>
              <a:t>. Lifestyle modifications (e.g., diet, exercise, behavioral changes).</a:t>
            </a:r>
          </a:p>
          <a:p>
            <a:endParaRPr lang="en-US" dirty="0"/>
          </a:p>
          <a:p>
            <a:r>
              <a:rPr lang="en-US" sz="2400" dirty="0">
                <a:solidFill>
                  <a:srgbClr val="FFC000"/>
                </a:solidFill>
              </a:rPr>
              <a:t>The life style modification group also showed a significant difference:</a:t>
            </a:r>
          </a:p>
          <a:p>
            <a:r>
              <a:rPr lang="en-US" sz="2400" dirty="0">
                <a:solidFill>
                  <a:srgbClr val="FFC000"/>
                </a:solidFill>
              </a:rPr>
              <a:t>Total testosterone levels, weight, and waist circumference, FG score compared with </a:t>
            </a:r>
          </a:p>
          <a:p>
            <a:r>
              <a:rPr lang="en-US" sz="2400" dirty="0">
                <a:solidFill>
                  <a:srgbClr val="FFC000"/>
                </a:solidFill>
              </a:rPr>
              <a:t>Minimal or no intervention group (mean difference –1.19 (95% CI [–2.35, –0.03], p=.04).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FC1909-01FB-4B5A-A43B-80416B1BD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530" y="38893"/>
            <a:ext cx="899319" cy="8993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BE9144-D4C5-4F2F-A3AD-C5B6291D0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53689"/>
            <a:ext cx="738187" cy="72196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1A78173-EA69-4144-BEBF-73C805CE7ED3}"/>
              </a:ext>
            </a:extLst>
          </p:cNvPr>
          <p:cNvSpPr/>
          <p:nvPr/>
        </p:nvSpPr>
        <p:spPr>
          <a:xfrm>
            <a:off x="1323974" y="5943599"/>
            <a:ext cx="100679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latin typeface="AdvTT5235d5a9"/>
              </a:rPr>
              <a:t>Moran LJ, Hutchison SK, Norman RJ, </a:t>
            </a:r>
            <a:r>
              <a:rPr lang="en-US" sz="1400" i="1" dirty="0" err="1">
                <a:latin typeface="AdvTT5235d5a9"/>
              </a:rPr>
              <a:t>Teede</a:t>
            </a:r>
            <a:r>
              <a:rPr lang="en-US" sz="1400" i="1" dirty="0">
                <a:latin typeface="AdvTT5235d5a9"/>
              </a:rPr>
              <a:t> HJ. Lifestyle changes in women with polycystic ovary syndrome. Cochrane Database Syst Rev 2011;7:CD007506.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168795733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E09ED-4D34-4E8A-BD04-E0F00A54D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Treatment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B6A9E-3BE7-4B06-A1C5-A26A33895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>
                <a:solidFill>
                  <a:srgbClr val="FFC000"/>
                </a:solidFill>
              </a:rPr>
              <a:t>Patient-important hirsutism</a:t>
            </a:r>
            <a:r>
              <a:rPr lang="en-US" sz="2400" dirty="0"/>
              <a:t>, despite cosmetic measures, suggested to  </a:t>
            </a:r>
            <a:r>
              <a:rPr lang="en-US" sz="2400" dirty="0">
                <a:solidFill>
                  <a:srgbClr val="FFC000"/>
                </a:solidFill>
              </a:rPr>
              <a:t>start with pharmacological therapy</a:t>
            </a:r>
            <a:r>
              <a:rPr lang="en-US" sz="2400" dirty="0"/>
              <a:t>.</a:t>
            </a:r>
          </a:p>
          <a:p>
            <a:pPr algn="just"/>
            <a:r>
              <a:rPr lang="en-US" sz="2400" dirty="0">
                <a:solidFill>
                  <a:srgbClr val="FFC000"/>
                </a:solidFill>
              </a:rPr>
              <a:t>For additional cosmetic benefit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FFC000"/>
                </a:solidFill>
              </a:rPr>
              <a:t>direct hair removal methods</a:t>
            </a:r>
            <a:r>
              <a:rPr lang="en-US" sz="2400" dirty="0"/>
              <a:t> can be added.</a:t>
            </a:r>
          </a:p>
          <a:p>
            <a:pPr algn="just"/>
            <a:r>
              <a:rPr lang="en-US" sz="2400" dirty="0">
                <a:solidFill>
                  <a:srgbClr val="FFC000"/>
                </a:solidFill>
              </a:rPr>
              <a:t>Obese Hirsute</a:t>
            </a:r>
            <a:r>
              <a:rPr lang="en-US" sz="2400" dirty="0"/>
              <a:t>, including those with PCOS, </a:t>
            </a:r>
            <a:r>
              <a:rPr lang="en-US" sz="2400" dirty="0">
                <a:solidFill>
                  <a:srgbClr val="FFC000"/>
                </a:solidFill>
              </a:rPr>
              <a:t>lifestyle changes are recommended</a:t>
            </a:r>
            <a:r>
              <a:rPr lang="en-US" sz="2400" dirty="0"/>
              <a:t>..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FC1909-01FB-4B5A-A43B-80416B1BD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530" y="38893"/>
            <a:ext cx="899319" cy="8993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BE9144-D4C5-4F2F-A3AD-C5B6291D0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53689"/>
            <a:ext cx="738187" cy="7219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0C13F9-DEEA-4309-B0BD-2C09FBCB5325}"/>
              </a:ext>
            </a:extLst>
          </p:cNvPr>
          <p:cNvSpPr txBox="1"/>
          <p:nvPr/>
        </p:nvSpPr>
        <p:spPr>
          <a:xfrm>
            <a:off x="1085850" y="5791200"/>
            <a:ext cx="10181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Martin et al. Guidelines on Hirsutism. J Clin Endocrinol </a:t>
            </a:r>
            <a:r>
              <a:rPr lang="en-US" i="1" dirty="0" err="1"/>
              <a:t>Metab</a:t>
            </a:r>
            <a:r>
              <a:rPr lang="en-US" i="1" dirty="0"/>
              <a:t>, April 2018, 103(4):1233–1257</a:t>
            </a:r>
          </a:p>
        </p:txBody>
      </p:sp>
    </p:spTree>
    <p:extLst>
      <p:ext uri="{BB962C8B-B14F-4D97-AF65-F5344CB8AC3E}">
        <p14:creationId xmlns:p14="http://schemas.microsoft.com/office/powerpoint/2010/main" val="420989869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E09ED-4D34-4E8A-BD04-E0F00A54D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B6A9E-3BE7-4B06-A1C5-A26A33895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>
                <a:solidFill>
                  <a:srgbClr val="FFC000"/>
                </a:solidFill>
              </a:rPr>
              <a:t>OCs as initial therapy for treating patient-important hirsutism.</a:t>
            </a:r>
          </a:p>
          <a:p>
            <a:pPr algn="just"/>
            <a:r>
              <a:rPr lang="en-US" sz="2400" dirty="0">
                <a:solidFill>
                  <a:schemeClr val="tx1"/>
                </a:solidFill>
              </a:rPr>
              <a:t>Who are not sexually active, have undergone permanent sterilization, or who are using long-acting reversible contraception</a:t>
            </a:r>
            <a:r>
              <a:rPr lang="en-US" sz="2400" dirty="0">
                <a:solidFill>
                  <a:srgbClr val="FFC000"/>
                </a:solidFill>
              </a:rPr>
              <a:t>: either OCs or antiandrogens as initial therapy.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FC1909-01FB-4B5A-A43B-80416B1BD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530" y="38893"/>
            <a:ext cx="899319" cy="8993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BE9144-D4C5-4F2F-A3AD-C5B6291D0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53689"/>
            <a:ext cx="738187" cy="7219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788A07-F71F-4D85-AD04-8F2B43997778}"/>
              </a:ext>
            </a:extLst>
          </p:cNvPr>
          <p:cNvSpPr txBox="1"/>
          <p:nvPr/>
        </p:nvSpPr>
        <p:spPr>
          <a:xfrm>
            <a:off x="1085850" y="5791200"/>
            <a:ext cx="10181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Martin et al. Guidelines on Hirsutism. J Clin Endocrinol </a:t>
            </a:r>
            <a:r>
              <a:rPr lang="en-US" i="1" dirty="0" err="1"/>
              <a:t>Metab</a:t>
            </a:r>
            <a:r>
              <a:rPr lang="en-US" i="1" dirty="0"/>
              <a:t>, April 2018, 103(4):1233–1257</a:t>
            </a:r>
          </a:p>
        </p:txBody>
      </p:sp>
    </p:spTree>
    <p:extLst>
      <p:ext uri="{BB962C8B-B14F-4D97-AF65-F5344CB8AC3E}">
        <p14:creationId xmlns:p14="http://schemas.microsoft.com/office/powerpoint/2010/main" val="103913293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E09ED-4D34-4E8A-BD04-E0F00A54D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B6A9E-3BE7-4B06-A1C5-A26A33895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>
                <a:solidFill>
                  <a:schemeClr val="tx1"/>
                </a:solidFill>
              </a:rPr>
              <a:t>Women, sexually active, with hirsutism</a:t>
            </a:r>
            <a:r>
              <a:rPr lang="en-US" sz="2400" dirty="0">
                <a:solidFill>
                  <a:srgbClr val="FFC000"/>
                </a:solidFill>
              </a:rPr>
              <a:t>: against antiandrogen monotherapy as initial therapy (because of the teratogenic potential of these medications) unless these women use adequate contraception.</a:t>
            </a:r>
          </a:p>
          <a:p>
            <a:pPr algn="just"/>
            <a:endParaRPr lang="en-US" sz="2400" dirty="0">
              <a:solidFill>
                <a:srgbClr val="FFC000"/>
              </a:solidFill>
            </a:endParaRPr>
          </a:p>
          <a:p>
            <a:pPr algn="just"/>
            <a:r>
              <a:rPr lang="en-US" sz="2400" dirty="0">
                <a:solidFill>
                  <a:srgbClr val="FFC000"/>
                </a:solidFill>
              </a:rPr>
              <a:t>The choice between these options depends on patient preferences regarding efficacy, side effects, and cost.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FC1909-01FB-4B5A-A43B-80416B1BD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530" y="38893"/>
            <a:ext cx="899319" cy="8993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BE9144-D4C5-4F2F-A3AD-C5B6291D0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53689"/>
            <a:ext cx="738187" cy="7219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4B9F1A-7040-4622-A163-E0286FC870FE}"/>
              </a:ext>
            </a:extLst>
          </p:cNvPr>
          <p:cNvSpPr txBox="1"/>
          <p:nvPr/>
        </p:nvSpPr>
        <p:spPr>
          <a:xfrm>
            <a:off x="1085850" y="5791200"/>
            <a:ext cx="10181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Martin et al. Guidelines on Hirsutism. J Clin Endocrinol </a:t>
            </a:r>
            <a:r>
              <a:rPr lang="en-US" i="1" dirty="0" err="1"/>
              <a:t>Metab</a:t>
            </a:r>
            <a:r>
              <a:rPr lang="en-US" i="1" dirty="0"/>
              <a:t>, April 2018, 103(4):1233–1257</a:t>
            </a:r>
          </a:p>
        </p:txBody>
      </p:sp>
    </p:spTree>
    <p:extLst>
      <p:ext uri="{BB962C8B-B14F-4D97-AF65-F5344CB8AC3E}">
        <p14:creationId xmlns:p14="http://schemas.microsoft.com/office/powerpoint/2010/main" val="265322101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E09ED-4D34-4E8A-BD04-E0F00A54D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B6A9E-3BE7-4B06-A1C5-A26A33895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sz="2400" dirty="0">
                <a:solidFill>
                  <a:srgbClr val="FFC000"/>
                </a:solidFill>
              </a:rPr>
              <a:t>If patient-important hirsutism remains despite 6 months of monotherapy with an oral contraceptive, add an antiandrogen</a:t>
            </a:r>
          </a:p>
          <a:p>
            <a:pPr algn="just"/>
            <a:endParaRPr lang="en-US" sz="2400" dirty="0">
              <a:solidFill>
                <a:srgbClr val="FFC000"/>
              </a:solidFill>
            </a:endParaRPr>
          </a:p>
          <a:p>
            <a:pPr algn="just"/>
            <a:r>
              <a:rPr lang="en-US" sz="2400" dirty="0">
                <a:solidFill>
                  <a:srgbClr val="FFC000"/>
                </a:solidFill>
              </a:rPr>
              <a:t>One antiandrogen is not suggested  over another .</a:t>
            </a:r>
          </a:p>
          <a:p>
            <a:pPr algn="just"/>
            <a:endParaRPr lang="en-US" sz="2400" dirty="0">
              <a:solidFill>
                <a:srgbClr val="FFC000"/>
              </a:solidFill>
            </a:endParaRPr>
          </a:p>
          <a:p>
            <a:pPr algn="just"/>
            <a:r>
              <a:rPr lang="en-US" sz="2400" dirty="0">
                <a:solidFill>
                  <a:srgbClr val="FFC000"/>
                </a:solidFill>
              </a:rPr>
              <a:t>Use of flutamide because of its potential hepatotoxicity: ES against.</a:t>
            </a:r>
          </a:p>
          <a:p>
            <a:pPr algn="just"/>
            <a:endParaRPr lang="en-US" sz="2400" dirty="0">
              <a:solidFill>
                <a:srgbClr val="FFC000"/>
              </a:solidFill>
            </a:endParaRPr>
          </a:p>
          <a:p>
            <a:pPr algn="just"/>
            <a:r>
              <a:rPr lang="en-US" sz="2400" dirty="0">
                <a:solidFill>
                  <a:srgbClr val="FFC000"/>
                </a:solidFill>
              </a:rPr>
              <a:t>A trial of at least 6 months before making changes in dose, switching to a new medication, or adding medication.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FC1909-01FB-4B5A-A43B-80416B1BD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530" y="38893"/>
            <a:ext cx="899319" cy="8993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BE9144-D4C5-4F2F-A3AD-C5B6291D0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53689"/>
            <a:ext cx="738187" cy="7219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ECECC0-B87C-475E-B5A6-0334697D7182}"/>
              </a:ext>
            </a:extLst>
          </p:cNvPr>
          <p:cNvSpPr txBox="1"/>
          <p:nvPr/>
        </p:nvSpPr>
        <p:spPr>
          <a:xfrm>
            <a:off x="1190625" y="6315075"/>
            <a:ext cx="10181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Martin et al. Guidelines on Hirsutism. J Clin Endocrinol </a:t>
            </a:r>
            <a:r>
              <a:rPr lang="en-US" i="1" dirty="0" err="1"/>
              <a:t>Metab</a:t>
            </a:r>
            <a:r>
              <a:rPr lang="en-US" i="1" dirty="0"/>
              <a:t>, April 2018, 103(4):1233–1257</a:t>
            </a:r>
          </a:p>
        </p:txBody>
      </p:sp>
    </p:spTree>
    <p:extLst>
      <p:ext uri="{BB962C8B-B14F-4D97-AF65-F5344CB8AC3E}">
        <p14:creationId xmlns:p14="http://schemas.microsoft.com/office/powerpoint/2010/main" val="3700916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E09ED-4D34-4E8A-BD04-E0F00A54D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Conversion of vellus hair to terminal hair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B6A9E-3BE7-4B06-A1C5-A26A33895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>
                <a:solidFill>
                  <a:srgbClr val="FFC000"/>
                </a:solidFill>
              </a:rPr>
              <a:t>Hair growth regulation</a:t>
            </a:r>
            <a:r>
              <a:rPr lang="en-US" sz="2400" dirty="0"/>
              <a:t>: growth factors, cytokines, sex steroids, thyroid and growth hormone.*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>
                <a:solidFill>
                  <a:srgbClr val="FFC000"/>
                </a:solidFill>
              </a:rPr>
              <a:t>During puberty: androgen level increases</a:t>
            </a:r>
            <a:r>
              <a:rPr lang="en-US" sz="2400" dirty="0"/>
              <a:t>: </a:t>
            </a:r>
          </a:p>
          <a:p>
            <a:pPr lvl="1" algn="just"/>
            <a:r>
              <a:rPr lang="en-US" sz="2000" dirty="0"/>
              <a:t>vellus follicles of specific areas develops into terminal hair, </a:t>
            </a:r>
          </a:p>
          <a:p>
            <a:pPr lvl="1" algn="just"/>
            <a:r>
              <a:rPr lang="en-US" sz="2000" dirty="0"/>
              <a:t>increase in sebum production, </a:t>
            </a:r>
          </a:p>
          <a:p>
            <a:pPr lvl="1" algn="just"/>
            <a:r>
              <a:rPr lang="en-US" sz="2000" dirty="0"/>
              <a:t>prolong anagen phase of body hair, </a:t>
            </a:r>
          </a:p>
          <a:p>
            <a:pPr lvl="1" algn="just"/>
            <a:r>
              <a:rPr lang="en-US" sz="2000" dirty="0"/>
              <a:t>shortens anagen phase of scalp hair.**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FC1909-01FB-4B5A-A43B-80416B1BD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530" y="38893"/>
            <a:ext cx="899319" cy="8993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BE9144-D4C5-4F2F-A3AD-C5B6291D0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53689"/>
            <a:ext cx="738187" cy="7219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5993AE-1E69-44D8-A3CE-4AC5F169AE35}"/>
              </a:ext>
            </a:extLst>
          </p:cNvPr>
          <p:cNvSpPr txBox="1"/>
          <p:nvPr/>
        </p:nvSpPr>
        <p:spPr>
          <a:xfrm>
            <a:off x="913795" y="6048375"/>
            <a:ext cx="10321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</a:t>
            </a:r>
            <a:r>
              <a:rPr lang="en-US" dirty="0" err="1"/>
              <a:t>Azziz</a:t>
            </a:r>
            <a:r>
              <a:rPr lang="en-US" dirty="0"/>
              <a:t> R, Carmina E, </a:t>
            </a:r>
            <a:r>
              <a:rPr lang="en-US" dirty="0" err="1"/>
              <a:t>Sawaya</a:t>
            </a:r>
            <a:r>
              <a:rPr lang="en-US" dirty="0"/>
              <a:t> ME. Idiopathic hirsutism. </a:t>
            </a:r>
            <a:r>
              <a:rPr lang="en-US" dirty="0" err="1"/>
              <a:t>Endocr</a:t>
            </a:r>
            <a:r>
              <a:rPr lang="en-US" dirty="0"/>
              <a:t> Rev 2000;21:347–62.</a:t>
            </a:r>
          </a:p>
          <a:p>
            <a:r>
              <a:rPr lang="en-US" i="1" dirty="0"/>
              <a:t>**Rosenfield RL. Clinical practice: hirsutism. N </a:t>
            </a:r>
            <a:r>
              <a:rPr lang="en-US" i="1" dirty="0" err="1"/>
              <a:t>Engl</a:t>
            </a:r>
            <a:r>
              <a:rPr lang="en-US" i="1" dirty="0"/>
              <a:t> J Med. 2005;353(24):2578–2588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72924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E09ED-4D34-4E8A-BD04-E0F00A54D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B6A9E-3BE7-4B06-A1C5-A26A33895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>
                <a:solidFill>
                  <a:srgbClr val="FFC000"/>
                </a:solidFill>
              </a:rPr>
              <a:t>Combination therapy is not suggested as standard first-line approach.</a:t>
            </a:r>
          </a:p>
          <a:p>
            <a:pPr algn="just"/>
            <a:r>
              <a:rPr lang="en-US" sz="2400" dirty="0">
                <a:solidFill>
                  <a:srgbClr val="FFC000"/>
                </a:solidFill>
              </a:rPr>
              <a:t>Initiating combination therapy with an oral contraceptive and antiandrogen:</a:t>
            </a:r>
          </a:p>
          <a:p>
            <a:pPr lvl="1" algn="just"/>
            <a:r>
              <a:rPr lang="en-US" sz="2000" dirty="0">
                <a:solidFill>
                  <a:srgbClr val="FFC000"/>
                </a:solidFill>
              </a:rPr>
              <a:t>severe hirsutism causing emotional distress  </a:t>
            </a:r>
          </a:p>
          <a:p>
            <a:pPr lvl="1" algn="just"/>
            <a:r>
              <a:rPr lang="en-US" sz="2000" dirty="0">
                <a:solidFill>
                  <a:srgbClr val="FFC000"/>
                </a:solidFill>
              </a:rPr>
              <a:t>who have used oral contraceptives in the past and have not experienced sufficient improvement.</a:t>
            </a:r>
          </a:p>
          <a:p>
            <a:pPr algn="just"/>
            <a:endParaRPr lang="en-US" sz="2400" dirty="0">
              <a:solidFill>
                <a:srgbClr val="FFC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FC1909-01FB-4B5A-A43B-80416B1BD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530" y="38893"/>
            <a:ext cx="899319" cy="8993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BE9144-D4C5-4F2F-A3AD-C5B6291D0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53689"/>
            <a:ext cx="738187" cy="7219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89B166-0DFF-4F98-96C6-46F39B591D3E}"/>
              </a:ext>
            </a:extLst>
          </p:cNvPr>
          <p:cNvSpPr txBox="1"/>
          <p:nvPr/>
        </p:nvSpPr>
        <p:spPr>
          <a:xfrm>
            <a:off x="1190625" y="6315075"/>
            <a:ext cx="10181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Martin et al. Guidelines on Hirsutism. J Clin Endocrinol </a:t>
            </a:r>
            <a:r>
              <a:rPr lang="en-US" i="1" dirty="0" err="1"/>
              <a:t>Metab</a:t>
            </a:r>
            <a:r>
              <a:rPr lang="en-US" i="1" dirty="0"/>
              <a:t>, April 2018, 103(4):1233–1257</a:t>
            </a:r>
          </a:p>
        </p:txBody>
      </p:sp>
    </p:spTree>
    <p:extLst>
      <p:ext uri="{BB962C8B-B14F-4D97-AF65-F5344CB8AC3E}">
        <p14:creationId xmlns:p14="http://schemas.microsoft.com/office/powerpoint/2010/main" val="304355397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E09ED-4D34-4E8A-BD04-E0F00A54D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B6A9E-3BE7-4B06-A1C5-A26A33895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ES suggest against the use of topical antiandrogen therapy for hirsutism.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FC1909-01FB-4B5A-A43B-80416B1BD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530" y="38893"/>
            <a:ext cx="899319" cy="8993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BE9144-D4C5-4F2F-A3AD-C5B6291D0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53689"/>
            <a:ext cx="738187" cy="7219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ACAB0D-273D-4C00-96C1-8DDF25C82120}"/>
              </a:ext>
            </a:extLst>
          </p:cNvPr>
          <p:cNvSpPr txBox="1"/>
          <p:nvPr/>
        </p:nvSpPr>
        <p:spPr>
          <a:xfrm>
            <a:off x="1190625" y="6315075"/>
            <a:ext cx="10181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Martin et al. Guidelines on Hirsutism. J Clin Endocrinol </a:t>
            </a:r>
            <a:r>
              <a:rPr lang="en-US" i="1" dirty="0" err="1"/>
              <a:t>Metab</a:t>
            </a:r>
            <a:r>
              <a:rPr lang="en-US" i="1" dirty="0"/>
              <a:t>, April 2018, 103(4):1233–1257</a:t>
            </a:r>
          </a:p>
        </p:txBody>
      </p:sp>
    </p:spTree>
    <p:extLst>
      <p:ext uri="{BB962C8B-B14F-4D97-AF65-F5344CB8AC3E}">
        <p14:creationId xmlns:p14="http://schemas.microsoft.com/office/powerpoint/2010/main" val="124449934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E09ED-4D34-4E8A-BD04-E0F00A54D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Hair Removal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B6A9E-3BE7-4B06-A1C5-A26A33895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>
                <a:solidFill>
                  <a:srgbClr val="FFC000"/>
                </a:solidFill>
              </a:rPr>
              <a:t>Who choose hair removal therapy:</a:t>
            </a:r>
          </a:p>
          <a:p>
            <a:pPr algn="just"/>
            <a:r>
              <a:rPr lang="en-US" dirty="0" err="1">
                <a:solidFill>
                  <a:srgbClr val="FFC000"/>
                </a:solidFill>
              </a:rPr>
              <a:t>Photoepilation</a:t>
            </a:r>
            <a:r>
              <a:rPr lang="en-US" dirty="0">
                <a:solidFill>
                  <a:srgbClr val="FFC000"/>
                </a:solidFill>
              </a:rPr>
              <a:t>: whose unwanted hair is auburn, brown, or black: </a:t>
            </a:r>
          </a:p>
          <a:p>
            <a:pPr lvl="1" algn="just"/>
            <a:r>
              <a:rPr lang="en-US" dirty="0">
                <a:solidFill>
                  <a:srgbClr val="FFC000"/>
                </a:solidFill>
              </a:rPr>
              <a:t>long-wavelength, long pulse-duration light source such as </a:t>
            </a:r>
            <a:r>
              <a:rPr lang="en-US" dirty="0" err="1">
                <a:solidFill>
                  <a:srgbClr val="FFC000"/>
                </a:solidFill>
              </a:rPr>
              <a:t>Nd:YAG</a:t>
            </a:r>
            <a:r>
              <a:rPr lang="en-US" dirty="0">
                <a:solidFill>
                  <a:srgbClr val="FFC000"/>
                </a:solidFill>
              </a:rPr>
              <a:t> or diode laser delivered with appropriate skin cooling. who desire more rapid response to </a:t>
            </a:r>
            <a:r>
              <a:rPr lang="en-US" dirty="0" err="1">
                <a:solidFill>
                  <a:srgbClr val="FFC000"/>
                </a:solidFill>
              </a:rPr>
              <a:t>photoepilation</a:t>
            </a:r>
            <a:r>
              <a:rPr lang="en-US" dirty="0">
                <a:solidFill>
                  <a:srgbClr val="FFC000"/>
                </a:solidFill>
              </a:rPr>
              <a:t>, add eflornithine topical cream during treatment.</a:t>
            </a:r>
          </a:p>
          <a:p>
            <a:pPr algn="just"/>
            <a:r>
              <a:rPr lang="en-US" dirty="0">
                <a:solidFill>
                  <a:srgbClr val="FFC000"/>
                </a:solidFill>
              </a:rPr>
              <a:t>Electrolysis: white or blonde hair.</a:t>
            </a:r>
          </a:p>
          <a:p>
            <a:pPr algn="just"/>
            <a:endParaRPr lang="en-US" dirty="0">
              <a:solidFill>
                <a:srgbClr val="FFC000"/>
              </a:solidFill>
            </a:endParaRPr>
          </a:p>
          <a:p>
            <a:pPr algn="just"/>
            <a:r>
              <a:rPr lang="en-US" dirty="0">
                <a:solidFill>
                  <a:srgbClr val="FFC000"/>
                </a:solidFill>
              </a:rPr>
              <a:t>With known hyperandrogenemia who choose hair removal therapy, pharmacologic therapy is suggested to be used to minimize hair regrowth.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FC1909-01FB-4B5A-A43B-80416B1BD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530" y="38893"/>
            <a:ext cx="899319" cy="8993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BE9144-D4C5-4F2F-A3AD-C5B6291D0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53689"/>
            <a:ext cx="738187" cy="7219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2B05C7-EAC0-4474-8C81-6B3C49273410}"/>
              </a:ext>
            </a:extLst>
          </p:cNvPr>
          <p:cNvSpPr txBox="1"/>
          <p:nvPr/>
        </p:nvSpPr>
        <p:spPr>
          <a:xfrm>
            <a:off x="1190625" y="6315075"/>
            <a:ext cx="10181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Martin et al. Guidelines on Hirsutism. J Clin Endocrinol </a:t>
            </a:r>
            <a:r>
              <a:rPr lang="en-US" i="1" dirty="0" err="1"/>
              <a:t>Metab</a:t>
            </a:r>
            <a:r>
              <a:rPr lang="en-US" i="1" dirty="0"/>
              <a:t>, April 2018, 103(4):1233–1257</a:t>
            </a:r>
          </a:p>
        </p:txBody>
      </p:sp>
    </p:spTree>
    <p:extLst>
      <p:ext uri="{BB962C8B-B14F-4D97-AF65-F5344CB8AC3E}">
        <p14:creationId xmlns:p14="http://schemas.microsoft.com/office/powerpoint/2010/main" val="339455015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E09ED-4D34-4E8A-BD04-E0F00A54D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B6A9E-3BE7-4B06-A1C5-A26A33895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>
                <a:solidFill>
                  <a:srgbClr val="FFC000"/>
                </a:solidFill>
              </a:rPr>
              <a:t>Mediterranean and Middle Eastern women: Electrolysis over Photo-epilation </a:t>
            </a:r>
          </a:p>
          <a:p>
            <a:pPr algn="just"/>
            <a:r>
              <a:rPr lang="en-US" dirty="0">
                <a:solidFill>
                  <a:srgbClr val="FFC000"/>
                </a:solidFill>
              </a:rPr>
              <a:t>Increased risk of developing PH with photo-epilation therapy.</a:t>
            </a:r>
          </a:p>
          <a:p>
            <a:pPr marL="36900" indent="0" algn="just">
              <a:buNone/>
            </a:pP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FC1909-01FB-4B5A-A43B-80416B1BD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530" y="38893"/>
            <a:ext cx="899319" cy="8993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BE9144-D4C5-4F2F-A3AD-C5B6291D0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53689"/>
            <a:ext cx="738187" cy="7219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025C58-D0A1-4606-8333-C723DFF10ED2}"/>
              </a:ext>
            </a:extLst>
          </p:cNvPr>
          <p:cNvSpPr txBox="1"/>
          <p:nvPr/>
        </p:nvSpPr>
        <p:spPr>
          <a:xfrm>
            <a:off x="1190625" y="6315075"/>
            <a:ext cx="10181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Martin et al. Guidelines on Hirsutism. J Clin Endocrinol </a:t>
            </a:r>
            <a:r>
              <a:rPr lang="en-US" i="1" dirty="0" err="1"/>
              <a:t>Metab</a:t>
            </a:r>
            <a:r>
              <a:rPr lang="en-US" i="1" dirty="0"/>
              <a:t>, April 2018, 103(4):1233–1257</a:t>
            </a:r>
          </a:p>
        </p:txBody>
      </p:sp>
    </p:spTree>
    <p:extLst>
      <p:ext uri="{BB962C8B-B14F-4D97-AF65-F5344CB8AC3E}">
        <p14:creationId xmlns:p14="http://schemas.microsoft.com/office/powerpoint/2010/main" val="311523006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E09ED-4D34-4E8A-BD04-E0F00A54D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B6A9E-3BE7-4B06-A1C5-A26A33895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>
                <a:solidFill>
                  <a:srgbClr val="FFC000"/>
                </a:solidFill>
              </a:rPr>
              <a:t>Hirsutism: Common medical problem.</a:t>
            </a:r>
          </a:p>
          <a:p>
            <a:pPr algn="just"/>
            <a:r>
              <a:rPr lang="en-US" sz="2400" dirty="0">
                <a:solidFill>
                  <a:srgbClr val="FFC000"/>
                </a:solidFill>
              </a:rPr>
              <a:t>Causes are usually benign: PCOS, Idiopathic.</a:t>
            </a:r>
          </a:p>
          <a:p>
            <a:pPr algn="just"/>
            <a:r>
              <a:rPr lang="en-US" sz="2400" dirty="0">
                <a:solidFill>
                  <a:srgbClr val="FFC000"/>
                </a:solidFill>
              </a:rPr>
              <a:t>Psychological impact may vary among affected women.</a:t>
            </a:r>
          </a:p>
          <a:p>
            <a:pPr algn="just"/>
            <a:r>
              <a:rPr lang="en-US" sz="2400" dirty="0">
                <a:solidFill>
                  <a:srgbClr val="FFC000"/>
                </a:solidFill>
              </a:rPr>
              <a:t>Clinical history is the pearl of effective evaluation.</a:t>
            </a:r>
          </a:p>
          <a:p>
            <a:pPr algn="just"/>
            <a:r>
              <a:rPr lang="en-US" sz="2400" dirty="0">
                <a:solidFill>
                  <a:srgbClr val="FFC000"/>
                </a:solidFill>
              </a:rPr>
              <a:t>Most often: few investigations are required to elucidate the cause.</a:t>
            </a:r>
          </a:p>
          <a:p>
            <a:pPr algn="just"/>
            <a:r>
              <a:rPr lang="en-US" sz="2400" dirty="0">
                <a:solidFill>
                  <a:srgbClr val="FFC000"/>
                </a:solidFill>
              </a:rPr>
              <a:t>Treatment protocol is guided by etiology, safety, patient’s choice.</a:t>
            </a:r>
          </a:p>
          <a:p>
            <a:pPr algn="just"/>
            <a:r>
              <a:rPr lang="en-US" sz="2400" dirty="0">
                <a:solidFill>
                  <a:srgbClr val="FFC000"/>
                </a:solidFill>
              </a:rPr>
              <a:t>In most of cases effective treatment requires a combination of physical hair removal and pharmacological therapy. </a:t>
            </a:r>
          </a:p>
          <a:p>
            <a:pPr algn="just"/>
            <a:endParaRPr lang="en-US" sz="2400" dirty="0">
              <a:solidFill>
                <a:srgbClr val="FFC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FC1909-01FB-4B5A-A43B-80416B1BD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530" y="38893"/>
            <a:ext cx="899319" cy="8993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BE9144-D4C5-4F2F-A3AD-C5B6291D0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53689"/>
            <a:ext cx="738187" cy="7219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025C58-D0A1-4606-8333-C723DFF10ED2}"/>
              </a:ext>
            </a:extLst>
          </p:cNvPr>
          <p:cNvSpPr txBox="1"/>
          <p:nvPr/>
        </p:nvSpPr>
        <p:spPr>
          <a:xfrm>
            <a:off x="1190625" y="6315075"/>
            <a:ext cx="10181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Martin et al. Guidelines on Hirsutism. J Clin Endocrinol </a:t>
            </a:r>
            <a:r>
              <a:rPr lang="en-US" i="1" dirty="0" err="1"/>
              <a:t>Metab</a:t>
            </a:r>
            <a:r>
              <a:rPr lang="en-US" i="1" dirty="0"/>
              <a:t>, April 2018, 103(4):1233–1257</a:t>
            </a:r>
          </a:p>
        </p:txBody>
      </p:sp>
    </p:spTree>
    <p:extLst>
      <p:ext uri="{BB962C8B-B14F-4D97-AF65-F5344CB8AC3E}">
        <p14:creationId xmlns:p14="http://schemas.microsoft.com/office/powerpoint/2010/main" val="337914937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5F1C4-A368-44A2-94DD-F9BD58CB3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CAEA91-7C8D-461F-97D1-204306E0A2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9238"/>
            <a:ext cx="8030698" cy="405923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FDCD08-47B3-4B87-B792-99D0AC20A9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050" y="0"/>
            <a:ext cx="417195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BC158B-02C3-4F3B-815E-AF65427FFA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48" y="0"/>
            <a:ext cx="8030698" cy="33909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6D5544A-7FB2-4A60-8EEB-C951AB93C373}"/>
              </a:ext>
            </a:extLst>
          </p:cNvPr>
          <p:cNvSpPr txBox="1"/>
          <p:nvPr/>
        </p:nvSpPr>
        <p:spPr>
          <a:xfrm>
            <a:off x="9091613" y="286434"/>
            <a:ext cx="2524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808530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E09ED-4D34-4E8A-BD04-E0F00A54D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Conversion of vellus hair to terminal hair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B6A9E-3BE7-4B06-A1C5-A26A33895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Level and duration of exposure to androgens,</a:t>
            </a:r>
          </a:p>
          <a:p>
            <a:r>
              <a:rPr lang="en-US" sz="2400" dirty="0"/>
              <a:t>local 5-alpha-reductase activity, converts T to DHT</a:t>
            </a:r>
          </a:p>
          <a:p>
            <a:r>
              <a:rPr lang="en-US" sz="2400" dirty="0"/>
              <a:t>Intrinsic sensitivity of the hair follicle to androgen action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FC1909-01FB-4B5A-A43B-80416B1BD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530" y="38893"/>
            <a:ext cx="899319" cy="8993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BE9144-D4C5-4F2F-A3AD-C5B6291D0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53689"/>
            <a:ext cx="738187" cy="7219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D628EF-2738-47A6-A395-DE475CEA1DD9}"/>
              </a:ext>
            </a:extLst>
          </p:cNvPr>
          <p:cNvSpPr txBox="1"/>
          <p:nvPr/>
        </p:nvSpPr>
        <p:spPr>
          <a:xfrm>
            <a:off x="924443" y="5057775"/>
            <a:ext cx="9991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Hawryluk EB, English III JC. Female adolescent hair disorders. J </a:t>
            </a:r>
            <a:r>
              <a:rPr lang="en-US" dirty="0" err="1"/>
              <a:t>Pediatr</a:t>
            </a:r>
            <a:r>
              <a:rPr lang="en-US" dirty="0"/>
              <a:t> </a:t>
            </a:r>
            <a:r>
              <a:rPr lang="en-US" dirty="0" err="1"/>
              <a:t>Adolesc</a:t>
            </a:r>
            <a:r>
              <a:rPr lang="en-US" dirty="0"/>
              <a:t> </a:t>
            </a:r>
            <a:r>
              <a:rPr lang="en-US" dirty="0" err="1"/>
              <a:t>Gynecol</a:t>
            </a:r>
            <a:r>
              <a:rPr lang="en-US" dirty="0"/>
              <a:t> 2009;22(4):271–81.</a:t>
            </a:r>
          </a:p>
        </p:txBody>
      </p:sp>
    </p:spTree>
    <p:extLst>
      <p:ext uri="{BB962C8B-B14F-4D97-AF65-F5344CB8AC3E}">
        <p14:creationId xmlns:p14="http://schemas.microsoft.com/office/powerpoint/2010/main" val="2909183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E09ED-4D34-4E8A-BD04-E0F00A54D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Pathogenesis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B6A9E-3BE7-4B06-A1C5-A26A33895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2967" y="1704975"/>
            <a:ext cx="6554589" cy="4086225"/>
          </a:xfrm>
        </p:spPr>
        <p:txBody>
          <a:bodyPr>
            <a:normAutofit/>
          </a:bodyPr>
          <a:lstStyle/>
          <a:p>
            <a:pPr algn="just"/>
            <a:r>
              <a:rPr lang="en-US" sz="2400" dirty="0"/>
              <a:t>Results from: Excess androgen levels &gt;increased terminal hair growth in androgen-sensitive sites (e.g., upper lip, chin, chest, back, and upper abdominal area). *,**</a:t>
            </a:r>
          </a:p>
          <a:p>
            <a:pPr marL="36900" indent="0" algn="just">
              <a:buNone/>
            </a:pPr>
            <a:endParaRPr lang="en-US" sz="2400" dirty="0"/>
          </a:p>
          <a:p>
            <a:pPr algn="just"/>
            <a:r>
              <a:rPr lang="en-US" sz="2400" dirty="0"/>
              <a:t>Sensitivity of the hair follicle:*</a:t>
            </a:r>
          </a:p>
          <a:p>
            <a:pPr lvl="1" algn="just"/>
            <a:r>
              <a:rPr lang="en-US" sz="2000" dirty="0">
                <a:solidFill>
                  <a:srgbClr val="FFC000"/>
                </a:solidFill>
              </a:rPr>
              <a:t>Conversion of T to DHT </a:t>
            </a:r>
            <a:r>
              <a:rPr lang="en-US" sz="2000" dirty="0"/>
              <a:t>by the enzyme </a:t>
            </a:r>
            <a:r>
              <a:rPr lang="en-US" sz="2000" dirty="0">
                <a:solidFill>
                  <a:srgbClr val="FFC000"/>
                </a:solidFill>
              </a:rPr>
              <a:t>5a-reductase</a:t>
            </a:r>
            <a:r>
              <a:rPr lang="en-US" sz="2000" dirty="0"/>
              <a:t> and [3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β </a:t>
            </a:r>
            <a:r>
              <a:rPr lang="en-US" sz="2000" dirty="0"/>
              <a:t>HSD, 17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000" dirty="0"/>
              <a:t>HSD]</a:t>
            </a:r>
          </a:p>
          <a:p>
            <a:pPr lvl="1" algn="just"/>
            <a:r>
              <a:rPr lang="en-US" sz="2000" dirty="0">
                <a:solidFill>
                  <a:srgbClr val="FFC000"/>
                </a:solidFill>
              </a:rPr>
              <a:t>And binding of these molecules to the androgen receptor of hair follicle located in dermal papilla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FC1909-01FB-4B5A-A43B-80416B1BD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530" y="38893"/>
            <a:ext cx="899319" cy="8993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BE9144-D4C5-4F2F-A3AD-C5B6291D0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53689"/>
            <a:ext cx="738187" cy="72196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A733E80-93E7-4B11-BE59-FAED77871B60}"/>
              </a:ext>
            </a:extLst>
          </p:cNvPr>
          <p:cNvSpPr/>
          <p:nvPr/>
        </p:nvSpPr>
        <p:spPr>
          <a:xfrm>
            <a:off x="1771650" y="1943100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4AFE98-4121-41E0-BAE6-F2383509CD4E}"/>
              </a:ext>
            </a:extLst>
          </p:cNvPr>
          <p:cNvSpPr/>
          <p:nvPr/>
        </p:nvSpPr>
        <p:spPr>
          <a:xfrm>
            <a:off x="962024" y="4591344"/>
            <a:ext cx="2771775" cy="970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Terminal Hair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ACD6CF-79B1-4ED6-9E47-77D0E380E732}"/>
              </a:ext>
            </a:extLst>
          </p:cNvPr>
          <p:cNvSpPr/>
          <p:nvPr/>
        </p:nvSpPr>
        <p:spPr>
          <a:xfrm>
            <a:off x="962025" y="1704975"/>
            <a:ext cx="2771775" cy="970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Vellus Hair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5492D80C-2796-4260-A929-4C889043B5A9}"/>
              </a:ext>
            </a:extLst>
          </p:cNvPr>
          <p:cNvSpPr/>
          <p:nvPr/>
        </p:nvSpPr>
        <p:spPr>
          <a:xfrm>
            <a:off x="2085975" y="2990850"/>
            <a:ext cx="790575" cy="15621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F9E2C5A-2EC5-49A5-BA6E-BCF245AD755E}"/>
              </a:ext>
            </a:extLst>
          </p:cNvPr>
          <p:cNvSpPr/>
          <p:nvPr/>
        </p:nvSpPr>
        <p:spPr>
          <a:xfrm>
            <a:off x="2876550" y="3238500"/>
            <a:ext cx="1676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Androgens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8CF0CE4-A851-4353-B200-7C831BD555B8}"/>
              </a:ext>
            </a:extLst>
          </p:cNvPr>
          <p:cNvSpPr/>
          <p:nvPr/>
        </p:nvSpPr>
        <p:spPr>
          <a:xfrm>
            <a:off x="249558" y="3238500"/>
            <a:ext cx="184356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Sex specific Hairs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F40F19-0CB9-4667-8FA7-B627BC19C900}"/>
              </a:ext>
            </a:extLst>
          </p:cNvPr>
          <p:cNvSpPr txBox="1"/>
          <p:nvPr/>
        </p:nvSpPr>
        <p:spPr>
          <a:xfrm>
            <a:off x="913795" y="6067425"/>
            <a:ext cx="8667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*Martin et al. Guidelines on Hirsutism. J Clin Endocrinol </a:t>
            </a:r>
            <a:r>
              <a:rPr lang="en-US" i="1" dirty="0" err="1"/>
              <a:t>Metab</a:t>
            </a:r>
            <a:r>
              <a:rPr lang="en-US" i="1" dirty="0"/>
              <a:t>, April 2018, 103(4):1233–1257</a:t>
            </a:r>
          </a:p>
          <a:p>
            <a:r>
              <a:rPr lang="en-US" dirty="0"/>
              <a:t>**</a:t>
            </a:r>
            <a:r>
              <a:rPr lang="en-US" dirty="0" err="1"/>
              <a:t>Azziz</a:t>
            </a:r>
            <a:r>
              <a:rPr lang="en-US" dirty="0"/>
              <a:t> R, Carmina E, </a:t>
            </a:r>
            <a:r>
              <a:rPr lang="en-US" dirty="0" err="1"/>
              <a:t>Sawaya</a:t>
            </a:r>
            <a:r>
              <a:rPr lang="en-US" dirty="0"/>
              <a:t> ME. Idiopathic hirsutism. </a:t>
            </a:r>
            <a:r>
              <a:rPr lang="en-US" dirty="0" err="1"/>
              <a:t>Endocr</a:t>
            </a:r>
            <a:r>
              <a:rPr lang="en-US" dirty="0"/>
              <a:t> Rev 2000;21:347–62.</a:t>
            </a:r>
          </a:p>
        </p:txBody>
      </p:sp>
    </p:spTree>
    <p:extLst>
      <p:ext uri="{BB962C8B-B14F-4D97-AF65-F5344CB8AC3E}">
        <p14:creationId xmlns:p14="http://schemas.microsoft.com/office/powerpoint/2010/main" val="8043404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43372978-11FE-4814-AC26-BC300187D8C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4229</TotalTime>
  <Words>5986</Words>
  <Application>Microsoft Office PowerPoint</Application>
  <PresentationFormat>Widescreen</PresentationFormat>
  <Paragraphs>523</Paragraphs>
  <Slides>75</Slides>
  <Notes>0</Notes>
  <HiddenSlides>5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1" baseType="lpstr">
      <vt:lpstr>AdvTT5235d5a9</vt:lpstr>
      <vt:lpstr>Arial</vt:lpstr>
      <vt:lpstr>Calisto MT</vt:lpstr>
      <vt:lpstr>Times New Roman</vt:lpstr>
      <vt:lpstr>Wingdings 2</vt:lpstr>
      <vt:lpstr>Slate</vt:lpstr>
      <vt:lpstr> Hirsutism: An update on Diagnosis and Treatment </vt:lpstr>
      <vt:lpstr>Latin hirsūtus: shaggy, hairy.</vt:lpstr>
      <vt:lpstr>Latin hirsūtus: shaggy, hairy.</vt:lpstr>
      <vt:lpstr>PowerPoint Presentation</vt:lpstr>
      <vt:lpstr>Hirsutism</vt:lpstr>
      <vt:lpstr>Hypertrichosis</vt:lpstr>
      <vt:lpstr>Conversion of vellus hair to terminal hair </vt:lpstr>
      <vt:lpstr>Conversion of vellus hair to terminal hair </vt:lpstr>
      <vt:lpstr>Pathogenesis</vt:lpstr>
      <vt:lpstr>Score &amp; Androgen</vt:lpstr>
      <vt:lpstr>Etiology </vt:lpstr>
      <vt:lpstr>Etiology </vt:lpstr>
      <vt:lpstr>Etiology…others </vt:lpstr>
      <vt:lpstr>Pcos</vt:lpstr>
      <vt:lpstr>CAH</vt:lpstr>
      <vt:lpstr>CAH</vt:lpstr>
      <vt:lpstr>Idiopathic </vt:lpstr>
      <vt:lpstr>Adrenal tumors</vt:lpstr>
      <vt:lpstr>Cushing’s </vt:lpstr>
      <vt:lpstr>Evaluation</vt:lpstr>
      <vt:lpstr>Evaluation</vt:lpstr>
      <vt:lpstr>Evaluation: History</vt:lpstr>
      <vt:lpstr>Evaluation/ History</vt:lpstr>
      <vt:lpstr>PowerPoint Presentation</vt:lpstr>
      <vt:lpstr>PowerPoint Presentation</vt:lpstr>
      <vt:lpstr>Hirsutism Scoring: Ferriman–Gallwey Score</vt:lpstr>
      <vt:lpstr>Evaluation/ Sign: FG Score</vt:lpstr>
      <vt:lpstr>Ferriman–Gallwey Score</vt:lpstr>
      <vt:lpstr>Ferriman–Gallwey Score: Limitations</vt:lpstr>
      <vt:lpstr>Other Signs</vt:lpstr>
      <vt:lpstr>Features: Hyperandgrogenic Endocrine Disorders</vt:lpstr>
      <vt:lpstr>Investigations</vt:lpstr>
      <vt:lpstr>Investigations</vt:lpstr>
      <vt:lpstr>Clinical Practice: T</vt:lpstr>
      <vt:lpstr>T</vt:lpstr>
      <vt:lpstr>17 OH P</vt:lpstr>
      <vt:lpstr>Others</vt:lpstr>
      <vt:lpstr>Rarely needed for the rarest conditions</vt:lpstr>
      <vt:lpstr>Rarely needed for the rarest conditions</vt:lpstr>
      <vt:lpstr>PowerPoint Presentation</vt:lpstr>
      <vt:lpstr>Treatment</vt:lpstr>
      <vt:lpstr>Patient-important Hirsutism</vt:lpstr>
      <vt:lpstr>Hirsutism: Treatment</vt:lpstr>
      <vt:lpstr>Direct Hair Removal</vt:lpstr>
      <vt:lpstr>Direct Hair Removal</vt:lpstr>
      <vt:lpstr>Photo-epilation</vt:lpstr>
      <vt:lpstr>IPL vs LASER</vt:lpstr>
      <vt:lpstr>Electrolysis</vt:lpstr>
      <vt:lpstr>Photo-epilation vs Electrolysis </vt:lpstr>
      <vt:lpstr>PowerPoint Presentation</vt:lpstr>
      <vt:lpstr>Pharmacological therapies</vt:lpstr>
      <vt:lpstr>OCs</vt:lpstr>
      <vt:lpstr>OCs</vt:lpstr>
      <vt:lpstr>PowerPoint Presentation</vt:lpstr>
      <vt:lpstr>Antiandrogens</vt:lpstr>
      <vt:lpstr>Spironolactone:</vt:lpstr>
      <vt:lpstr>Finasteride</vt:lpstr>
      <vt:lpstr>Cyproterone</vt:lpstr>
      <vt:lpstr>PowerPoint Presentation</vt:lpstr>
      <vt:lpstr>PowerPoint Presentation</vt:lpstr>
      <vt:lpstr>PowerPoint Presentation</vt:lpstr>
      <vt:lpstr>Others</vt:lpstr>
      <vt:lpstr>Others</vt:lpstr>
      <vt:lpstr>Topical treatment</vt:lpstr>
      <vt:lpstr>Life style modification</vt:lpstr>
      <vt:lpstr>Treatment Summary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Direct Hair Removal</vt:lpstr>
      <vt:lpstr>PowerPoint Presentation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Hirsutism – Evaluation and Management  </dc:title>
  <dc:creator>ASUS</dc:creator>
  <cp:lastModifiedBy>ASUS</cp:lastModifiedBy>
  <cp:revision>387</cp:revision>
  <dcterms:created xsi:type="dcterms:W3CDTF">2019-07-17T11:57:36Z</dcterms:created>
  <dcterms:modified xsi:type="dcterms:W3CDTF">2020-03-09T18:44:24Z</dcterms:modified>
</cp:coreProperties>
</file>