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300" r:id="rId11"/>
    <p:sldId id="301" r:id="rId12"/>
    <p:sldId id="275" r:id="rId13"/>
    <p:sldId id="273" r:id="rId14"/>
    <p:sldId id="294" r:id="rId15"/>
    <p:sldId id="277" r:id="rId16"/>
    <p:sldId id="278" r:id="rId17"/>
    <p:sldId id="295" r:id="rId18"/>
    <p:sldId id="279" r:id="rId19"/>
    <p:sldId id="296" r:id="rId20"/>
    <p:sldId id="280" r:id="rId21"/>
    <p:sldId id="281" r:id="rId22"/>
    <p:sldId id="274" r:id="rId23"/>
    <p:sldId id="288" r:id="rId24"/>
    <p:sldId id="283" r:id="rId25"/>
    <p:sldId id="289" r:id="rId26"/>
    <p:sldId id="290" r:id="rId27"/>
    <p:sldId id="285" r:id="rId28"/>
    <p:sldId id="286" r:id="rId29"/>
    <p:sldId id="293" r:id="rId30"/>
    <p:sldId id="297" r:id="rId31"/>
    <p:sldId id="282" r:id="rId32"/>
    <p:sldId id="287" r:id="rId33"/>
    <p:sldId id="291" r:id="rId34"/>
    <p:sldId id="298" r:id="rId35"/>
    <p:sldId id="292" r:id="rId36"/>
    <p:sldId id="265" r:id="rId37"/>
    <p:sldId id="266" r:id="rId38"/>
    <p:sldId id="267" r:id="rId39"/>
    <p:sldId id="268" r:id="rId40"/>
    <p:sldId id="269" r:id="rId41"/>
    <p:sldId id="270" r:id="rId42"/>
    <p:sldId id="271" r:id="rId43"/>
    <p:sldId id="272" r:id="rId44"/>
    <p:sldId id="302" r:id="rId45"/>
    <p:sldId id="29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67" d="100"/>
          <a:sy n="67" d="100"/>
        </p:scale>
        <p:origin x="5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A36C-BAA3-4ADE-9958-B87D3610EB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EA2D1B-D84E-468F-B572-F6530C38DB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971C6A-E459-4922-B78E-CAFE6317EA8B}"/>
              </a:ext>
            </a:extLst>
          </p:cNvPr>
          <p:cNvSpPr>
            <a:spLocks noGrp="1"/>
          </p:cNvSpPr>
          <p:nvPr>
            <p:ph type="dt" sz="half" idx="10"/>
          </p:nvPr>
        </p:nvSpPr>
        <p:spPr/>
        <p:txBody>
          <a:bodyPr/>
          <a:lstStyle/>
          <a:p>
            <a:fld id="{FE901B0A-C18A-4E96-A083-3A22FBB949DF}" type="datetimeFigureOut">
              <a:rPr lang="en-US" smtClean="0"/>
              <a:t>1/25/2019</a:t>
            </a:fld>
            <a:endParaRPr lang="en-US"/>
          </a:p>
        </p:txBody>
      </p:sp>
      <p:sp>
        <p:nvSpPr>
          <p:cNvPr id="5" name="Footer Placeholder 4">
            <a:extLst>
              <a:ext uri="{FF2B5EF4-FFF2-40B4-BE49-F238E27FC236}">
                <a16:creationId xmlns:a16="http://schemas.microsoft.com/office/drawing/2014/main" id="{2FBCE365-46B7-4F00-A111-97B06BEBE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B4CFF-A558-44EC-B322-D6419917B28F}"/>
              </a:ext>
            </a:extLst>
          </p:cNvPr>
          <p:cNvSpPr>
            <a:spLocks noGrp="1"/>
          </p:cNvSpPr>
          <p:nvPr>
            <p:ph type="sldNum" sz="quarter" idx="12"/>
          </p:nvPr>
        </p:nvSpPr>
        <p:spPr/>
        <p:txBody>
          <a:bodyPr/>
          <a:lstStyle/>
          <a:p>
            <a:fld id="{C81B48AD-4F40-41A9-BD50-6C7665968131}" type="slidenum">
              <a:rPr lang="en-US" smtClean="0"/>
              <a:t>‹#›</a:t>
            </a:fld>
            <a:endParaRPr lang="en-US"/>
          </a:p>
        </p:txBody>
      </p:sp>
    </p:spTree>
    <p:extLst>
      <p:ext uri="{BB962C8B-B14F-4D97-AF65-F5344CB8AC3E}">
        <p14:creationId xmlns:p14="http://schemas.microsoft.com/office/powerpoint/2010/main" val="17090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DC51-A2FA-4972-BA60-671027EF71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20E8A8-D09D-4858-9142-63E8CCBC86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CF335-FB04-409C-A48F-224C1E8EFEAA}"/>
              </a:ext>
            </a:extLst>
          </p:cNvPr>
          <p:cNvSpPr>
            <a:spLocks noGrp="1"/>
          </p:cNvSpPr>
          <p:nvPr>
            <p:ph type="dt" sz="half" idx="10"/>
          </p:nvPr>
        </p:nvSpPr>
        <p:spPr/>
        <p:txBody>
          <a:bodyPr/>
          <a:lstStyle/>
          <a:p>
            <a:fld id="{FE901B0A-C18A-4E96-A083-3A22FBB949DF}" type="datetimeFigureOut">
              <a:rPr lang="en-US" smtClean="0"/>
              <a:t>1/25/2019</a:t>
            </a:fld>
            <a:endParaRPr lang="en-US"/>
          </a:p>
        </p:txBody>
      </p:sp>
      <p:sp>
        <p:nvSpPr>
          <p:cNvPr id="5" name="Footer Placeholder 4">
            <a:extLst>
              <a:ext uri="{FF2B5EF4-FFF2-40B4-BE49-F238E27FC236}">
                <a16:creationId xmlns:a16="http://schemas.microsoft.com/office/drawing/2014/main" id="{D5DA97B5-28ED-4DD1-BFAD-8DF33EE37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9B95B-E39B-47B9-BEB6-4C154106A1C4}"/>
              </a:ext>
            </a:extLst>
          </p:cNvPr>
          <p:cNvSpPr>
            <a:spLocks noGrp="1"/>
          </p:cNvSpPr>
          <p:nvPr>
            <p:ph type="sldNum" sz="quarter" idx="12"/>
          </p:nvPr>
        </p:nvSpPr>
        <p:spPr/>
        <p:txBody>
          <a:bodyPr/>
          <a:lstStyle/>
          <a:p>
            <a:fld id="{C81B48AD-4F40-41A9-BD50-6C7665968131}" type="slidenum">
              <a:rPr lang="en-US" smtClean="0"/>
              <a:t>‹#›</a:t>
            </a:fld>
            <a:endParaRPr lang="en-US"/>
          </a:p>
        </p:txBody>
      </p:sp>
    </p:spTree>
    <p:extLst>
      <p:ext uri="{BB962C8B-B14F-4D97-AF65-F5344CB8AC3E}">
        <p14:creationId xmlns:p14="http://schemas.microsoft.com/office/powerpoint/2010/main" val="235679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3F8E6-9380-46A0-825C-DF8F7A9351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899FBE-9F93-41D8-A49A-99CF05604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479BA-4593-4CB9-8428-DE9288226E48}"/>
              </a:ext>
            </a:extLst>
          </p:cNvPr>
          <p:cNvSpPr>
            <a:spLocks noGrp="1"/>
          </p:cNvSpPr>
          <p:nvPr>
            <p:ph type="dt" sz="half" idx="10"/>
          </p:nvPr>
        </p:nvSpPr>
        <p:spPr/>
        <p:txBody>
          <a:bodyPr/>
          <a:lstStyle/>
          <a:p>
            <a:fld id="{FE901B0A-C18A-4E96-A083-3A22FBB949DF}" type="datetimeFigureOut">
              <a:rPr lang="en-US" smtClean="0"/>
              <a:t>1/25/2019</a:t>
            </a:fld>
            <a:endParaRPr lang="en-US"/>
          </a:p>
        </p:txBody>
      </p:sp>
      <p:sp>
        <p:nvSpPr>
          <p:cNvPr id="5" name="Footer Placeholder 4">
            <a:extLst>
              <a:ext uri="{FF2B5EF4-FFF2-40B4-BE49-F238E27FC236}">
                <a16:creationId xmlns:a16="http://schemas.microsoft.com/office/drawing/2014/main" id="{A9E43EB9-BA24-47A3-A901-C43EBA318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95DB6-0DFA-4AE5-9E69-B976FB2E94C5}"/>
              </a:ext>
            </a:extLst>
          </p:cNvPr>
          <p:cNvSpPr>
            <a:spLocks noGrp="1"/>
          </p:cNvSpPr>
          <p:nvPr>
            <p:ph type="sldNum" sz="quarter" idx="12"/>
          </p:nvPr>
        </p:nvSpPr>
        <p:spPr/>
        <p:txBody>
          <a:bodyPr/>
          <a:lstStyle/>
          <a:p>
            <a:fld id="{C81B48AD-4F40-41A9-BD50-6C7665968131}" type="slidenum">
              <a:rPr lang="en-US" smtClean="0"/>
              <a:t>‹#›</a:t>
            </a:fld>
            <a:endParaRPr lang="en-US"/>
          </a:p>
        </p:txBody>
      </p:sp>
    </p:spTree>
    <p:extLst>
      <p:ext uri="{BB962C8B-B14F-4D97-AF65-F5344CB8AC3E}">
        <p14:creationId xmlns:p14="http://schemas.microsoft.com/office/powerpoint/2010/main" val="146497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060D-5A72-49CE-AA5A-809CD8B44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F3A1E2-076A-4DFD-8E13-D049A51848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FCFA5-B729-4785-9B75-B2208035FA6D}"/>
              </a:ext>
            </a:extLst>
          </p:cNvPr>
          <p:cNvSpPr>
            <a:spLocks noGrp="1"/>
          </p:cNvSpPr>
          <p:nvPr>
            <p:ph type="dt" sz="half" idx="10"/>
          </p:nvPr>
        </p:nvSpPr>
        <p:spPr/>
        <p:txBody>
          <a:bodyPr/>
          <a:lstStyle/>
          <a:p>
            <a:fld id="{FE901B0A-C18A-4E96-A083-3A22FBB949DF}" type="datetimeFigureOut">
              <a:rPr lang="en-US" smtClean="0"/>
              <a:t>1/25/2019</a:t>
            </a:fld>
            <a:endParaRPr lang="en-US"/>
          </a:p>
        </p:txBody>
      </p:sp>
      <p:sp>
        <p:nvSpPr>
          <p:cNvPr id="5" name="Footer Placeholder 4">
            <a:extLst>
              <a:ext uri="{FF2B5EF4-FFF2-40B4-BE49-F238E27FC236}">
                <a16:creationId xmlns:a16="http://schemas.microsoft.com/office/drawing/2014/main" id="{06D350C1-4596-461A-957D-DC750DBA1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E6500-C52F-405C-82FD-4F9FC6EA5AB5}"/>
              </a:ext>
            </a:extLst>
          </p:cNvPr>
          <p:cNvSpPr>
            <a:spLocks noGrp="1"/>
          </p:cNvSpPr>
          <p:nvPr>
            <p:ph type="sldNum" sz="quarter" idx="12"/>
          </p:nvPr>
        </p:nvSpPr>
        <p:spPr/>
        <p:txBody>
          <a:bodyPr/>
          <a:lstStyle/>
          <a:p>
            <a:fld id="{C81B48AD-4F40-41A9-BD50-6C7665968131}" type="slidenum">
              <a:rPr lang="en-US" smtClean="0"/>
              <a:t>‹#›</a:t>
            </a:fld>
            <a:endParaRPr lang="en-US"/>
          </a:p>
        </p:txBody>
      </p:sp>
    </p:spTree>
    <p:extLst>
      <p:ext uri="{BB962C8B-B14F-4D97-AF65-F5344CB8AC3E}">
        <p14:creationId xmlns:p14="http://schemas.microsoft.com/office/powerpoint/2010/main" val="139933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881B-5638-4CE2-95F0-5FA7C49DEF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6FE12B-5E66-4093-94F2-BA8C81AE6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5FE015-4217-4F87-9C16-960C7CF43889}"/>
              </a:ext>
            </a:extLst>
          </p:cNvPr>
          <p:cNvSpPr>
            <a:spLocks noGrp="1"/>
          </p:cNvSpPr>
          <p:nvPr>
            <p:ph type="dt" sz="half" idx="10"/>
          </p:nvPr>
        </p:nvSpPr>
        <p:spPr/>
        <p:txBody>
          <a:bodyPr/>
          <a:lstStyle/>
          <a:p>
            <a:fld id="{FE901B0A-C18A-4E96-A083-3A22FBB949DF}" type="datetimeFigureOut">
              <a:rPr lang="en-US" smtClean="0"/>
              <a:t>1/25/2019</a:t>
            </a:fld>
            <a:endParaRPr lang="en-US"/>
          </a:p>
        </p:txBody>
      </p:sp>
      <p:sp>
        <p:nvSpPr>
          <p:cNvPr id="5" name="Footer Placeholder 4">
            <a:extLst>
              <a:ext uri="{FF2B5EF4-FFF2-40B4-BE49-F238E27FC236}">
                <a16:creationId xmlns:a16="http://schemas.microsoft.com/office/drawing/2014/main" id="{66B305AE-2DF1-47E1-8888-3DB0C48A1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12901-E36E-4EB7-95B6-DAAF4C06FA95}"/>
              </a:ext>
            </a:extLst>
          </p:cNvPr>
          <p:cNvSpPr>
            <a:spLocks noGrp="1"/>
          </p:cNvSpPr>
          <p:nvPr>
            <p:ph type="sldNum" sz="quarter" idx="12"/>
          </p:nvPr>
        </p:nvSpPr>
        <p:spPr/>
        <p:txBody>
          <a:bodyPr/>
          <a:lstStyle/>
          <a:p>
            <a:fld id="{C81B48AD-4F40-41A9-BD50-6C7665968131}" type="slidenum">
              <a:rPr lang="en-US" smtClean="0"/>
              <a:t>‹#›</a:t>
            </a:fld>
            <a:endParaRPr lang="en-US"/>
          </a:p>
        </p:txBody>
      </p:sp>
    </p:spTree>
    <p:extLst>
      <p:ext uri="{BB962C8B-B14F-4D97-AF65-F5344CB8AC3E}">
        <p14:creationId xmlns:p14="http://schemas.microsoft.com/office/powerpoint/2010/main" val="410293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ED9A-3B39-4F36-89A2-F5E49F440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E8DD1-3CED-4579-B320-97B2DCE55C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C5E14-A006-481D-A7D2-4BF46F61A8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26E9D0-CCFA-45DE-BF85-9511D12B594D}"/>
              </a:ext>
            </a:extLst>
          </p:cNvPr>
          <p:cNvSpPr>
            <a:spLocks noGrp="1"/>
          </p:cNvSpPr>
          <p:nvPr>
            <p:ph type="dt" sz="half" idx="10"/>
          </p:nvPr>
        </p:nvSpPr>
        <p:spPr/>
        <p:txBody>
          <a:bodyPr/>
          <a:lstStyle/>
          <a:p>
            <a:fld id="{FE901B0A-C18A-4E96-A083-3A22FBB949DF}" type="datetimeFigureOut">
              <a:rPr lang="en-US" smtClean="0"/>
              <a:t>1/25/2019</a:t>
            </a:fld>
            <a:endParaRPr lang="en-US"/>
          </a:p>
        </p:txBody>
      </p:sp>
      <p:sp>
        <p:nvSpPr>
          <p:cNvPr id="6" name="Footer Placeholder 5">
            <a:extLst>
              <a:ext uri="{FF2B5EF4-FFF2-40B4-BE49-F238E27FC236}">
                <a16:creationId xmlns:a16="http://schemas.microsoft.com/office/drawing/2014/main" id="{D1130C60-6EF9-47C3-A0EA-ED739C991A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433A9E-9581-44D1-87FC-245853C0D7DC}"/>
              </a:ext>
            </a:extLst>
          </p:cNvPr>
          <p:cNvSpPr>
            <a:spLocks noGrp="1"/>
          </p:cNvSpPr>
          <p:nvPr>
            <p:ph type="sldNum" sz="quarter" idx="12"/>
          </p:nvPr>
        </p:nvSpPr>
        <p:spPr/>
        <p:txBody>
          <a:bodyPr/>
          <a:lstStyle/>
          <a:p>
            <a:fld id="{C81B48AD-4F40-41A9-BD50-6C7665968131}" type="slidenum">
              <a:rPr lang="en-US" smtClean="0"/>
              <a:t>‹#›</a:t>
            </a:fld>
            <a:endParaRPr lang="en-US"/>
          </a:p>
        </p:txBody>
      </p:sp>
    </p:spTree>
    <p:extLst>
      <p:ext uri="{BB962C8B-B14F-4D97-AF65-F5344CB8AC3E}">
        <p14:creationId xmlns:p14="http://schemas.microsoft.com/office/powerpoint/2010/main" val="397504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4691-6E94-4902-9B24-3D4238A3E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CEDCF0-B2B6-44B5-A9E9-C9C7C3C76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567AE3-60EB-43BB-A049-DAED4650A3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B60EDB-12E6-4527-B3C1-73549660D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955C80-5812-4745-8FBB-1FA49A16B7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341E54-2D15-4AA4-BD52-54A6665EB04D}"/>
              </a:ext>
            </a:extLst>
          </p:cNvPr>
          <p:cNvSpPr>
            <a:spLocks noGrp="1"/>
          </p:cNvSpPr>
          <p:nvPr>
            <p:ph type="dt" sz="half" idx="10"/>
          </p:nvPr>
        </p:nvSpPr>
        <p:spPr/>
        <p:txBody>
          <a:bodyPr/>
          <a:lstStyle/>
          <a:p>
            <a:fld id="{FE901B0A-C18A-4E96-A083-3A22FBB949DF}" type="datetimeFigureOut">
              <a:rPr lang="en-US" smtClean="0"/>
              <a:t>1/25/2019</a:t>
            </a:fld>
            <a:endParaRPr lang="en-US"/>
          </a:p>
        </p:txBody>
      </p:sp>
      <p:sp>
        <p:nvSpPr>
          <p:cNvPr id="8" name="Footer Placeholder 7">
            <a:extLst>
              <a:ext uri="{FF2B5EF4-FFF2-40B4-BE49-F238E27FC236}">
                <a16:creationId xmlns:a16="http://schemas.microsoft.com/office/drawing/2014/main" id="{A58034FD-A722-4D10-87C7-89A5C749CA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8400D4-E9BC-490F-87BB-2D4185974D9C}"/>
              </a:ext>
            </a:extLst>
          </p:cNvPr>
          <p:cNvSpPr>
            <a:spLocks noGrp="1"/>
          </p:cNvSpPr>
          <p:nvPr>
            <p:ph type="sldNum" sz="quarter" idx="12"/>
          </p:nvPr>
        </p:nvSpPr>
        <p:spPr/>
        <p:txBody>
          <a:bodyPr/>
          <a:lstStyle/>
          <a:p>
            <a:fld id="{C81B48AD-4F40-41A9-BD50-6C7665968131}" type="slidenum">
              <a:rPr lang="en-US" smtClean="0"/>
              <a:t>‹#›</a:t>
            </a:fld>
            <a:endParaRPr lang="en-US"/>
          </a:p>
        </p:txBody>
      </p:sp>
    </p:spTree>
    <p:extLst>
      <p:ext uri="{BB962C8B-B14F-4D97-AF65-F5344CB8AC3E}">
        <p14:creationId xmlns:p14="http://schemas.microsoft.com/office/powerpoint/2010/main" val="246483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B9D1-CDBB-4D9A-B339-605C440E49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06354-754C-489C-B1A4-77828BEBEDEC}"/>
              </a:ext>
            </a:extLst>
          </p:cNvPr>
          <p:cNvSpPr>
            <a:spLocks noGrp="1"/>
          </p:cNvSpPr>
          <p:nvPr>
            <p:ph type="dt" sz="half" idx="10"/>
          </p:nvPr>
        </p:nvSpPr>
        <p:spPr/>
        <p:txBody>
          <a:bodyPr/>
          <a:lstStyle/>
          <a:p>
            <a:fld id="{FE901B0A-C18A-4E96-A083-3A22FBB949DF}" type="datetimeFigureOut">
              <a:rPr lang="en-US" smtClean="0"/>
              <a:t>1/25/2019</a:t>
            </a:fld>
            <a:endParaRPr lang="en-US"/>
          </a:p>
        </p:txBody>
      </p:sp>
      <p:sp>
        <p:nvSpPr>
          <p:cNvPr id="4" name="Footer Placeholder 3">
            <a:extLst>
              <a:ext uri="{FF2B5EF4-FFF2-40B4-BE49-F238E27FC236}">
                <a16:creationId xmlns:a16="http://schemas.microsoft.com/office/drawing/2014/main" id="{2E0FB0D6-03FC-4FAC-A917-1353433E70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3772B4-D87D-4DF4-8040-5602FE7D0579}"/>
              </a:ext>
            </a:extLst>
          </p:cNvPr>
          <p:cNvSpPr>
            <a:spLocks noGrp="1"/>
          </p:cNvSpPr>
          <p:nvPr>
            <p:ph type="sldNum" sz="quarter" idx="12"/>
          </p:nvPr>
        </p:nvSpPr>
        <p:spPr/>
        <p:txBody>
          <a:bodyPr/>
          <a:lstStyle/>
          <a:p>
            <a:fld id="{C81B48AD-4F40-41A9-BD50-6C7665968131}" type="slidenum">
              <a:rPr lang="en-US" smtClean="0"/>
              <a:t>‹#›</a:t>
            </a:fld>
            <a:endParaRPr lang="en-US"/>
          </a:p>
        </p:txBody>
      </p:sp>
    </p:spTree>
    <p:extLst>
      <p:ext uri="{BB962C8B-B14F-4D97-AF65-F5344CB8AC3E}">
        <p14:creationId xmlns:p14="http://schemas.microsoft.com/office/powerpoint/2010/main" val="855476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DB789-8544-47EC-BFE1-9977845A2713}"/>
              </a:ext>
            </a:extLst>
          </p:cNvPr>
          <p:cNvSpPr>
            <a:spLocks noGrp="1"/>
          </p:cNvSpPr>
          <p:nvPr>
            <p:ph type="dt" sz="half" idx="10"/>
          </p:nvPr>
        </p:nvSpPr>
        <p:spPr/>
        <p:txBody>
          <a:bodyPr/>
          <a:lstStyle/>
          <a:p>
            <a:fld id="{FE901B0A-C18A-4E96-A083-3A22FBB949DF}" type="datetimeFigureOut">
              <a:rPr lang="en-US" smtClean="0"/>
              <a:t>1/25/2019</a:t>
            </a:fld>
            <a:endParaRPr lang="en-US"/>
          </a:p>
        </p:txBody>
      </p:sp>
      <p:sp>
        <p:nvSpPr>
          <p:cNvPr id="3" name="Footer Placeholder 2">
            <a:extLst>
              <a:ext uri="{FF2B5EF4-FFF2-40B4-BE49-F238E27FC236}">
                <a16:creationId xmlns:a16="http://schemas.microsoft.com/office/drawing/2014/main" id="{21A51A4F-C2D1-45AF-A057-6DF1EC7C3C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DFD66A-AF69-4580-A047-1CE587E1ADC4}"/>
              </a:ext>
            </a:extLst>
          </p:cNvPr>
          <p:cNvSpPr>
            <a:spLocks noGrp="1"/>
          </p:cNvSpPr>
          <p:nvPr>
            <p:ph type="sldNum" sz="quarter" idx="12"/>
          </p:nvPr>
        </p:nvSpPr>
        <p:spPr/>
        <p:txBody>
          <a:bodyPr/>
          <a:lstStyle/>
          <a:p>
            <a:fld id="{C81B48AD-4F40-41A9-BD50-6C7665968131}" type="slidenum">
              <a:rPr lang="en-US" smtClean="0"/>
              <a:t>‹#›</a:t>
            </a:fld>
            <a:endParaRPr lang="en-US"/>
          </a:p>
        </p:txBody>
      </p:sp>
    </p:spTree>
    <p:extLst>
      <p:ext uri="{BB962C8B-B14F-4D97-AF65-F5344CB8AC3E}">
        <p14:creationId xmlns:p14="http://schemas.microsoft.com/office/powerpoint/2010/main" val="333895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C0B4B-12C7-448E-B7F7-5EB692C54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BE8477-8449-4486-BD81-264475FA2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8BB426-B47A-4320-BA2A-171AFD7E8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6FFA35-313A-4AC7-A917-4C96AEAA2CAC}"/>
              </a:ext>
            </a:extLst>
          </p:cNvPr>
          <p:cNvSpPr>
            <a:spLocks noGrp="1"/>
          </p:cNvSpPr>
          <p:nvPr>
            <p:ph type="dt" sz="half" idx="10"/>
          </p:nvPr>
        </p:nvSpPr>
        <p:spPr/>
        <p:txBody>
          <a:bodyPr/>
          <a:lstStyle/>
          <a:p>
            <a:fld id="{FE901B0A-C18A-4E96-A083-3A22FBB949DF}" type="datetimeFigureOut">
              <a:rPr lang="en-US" smtClean="0"/>
              <a:t>1/25/2019</a:t>
            </a:fld>
            <a:endParaRPr lang="en-US"/>
          </a:p>
        </p:txBody>
      </p:sp>
      <p:sp>
        <p:nvSpPr>
          <p:cNvPr id="6" name="Footer Placeholder 5">
            <a:extLst>
              <a:ext uri="{FF2B5EF4-FFF2-40B4-BE49-F238E27FC236}">
                <a16:creationId xmlns:a16="http://schemas.microsoft.com/office/drawing/2014/main" id="{31337CEB-513E-4AF7-868D-B5F9F621B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683A4-C8B8-43C2-8E33-5DE69FD84D3B}"/>
              </a:ext>
            </a:extLst>
          </p:cNvPr>
          <p:cNvSpPr>
            <a:spLocks noGrp="1"/>
          </p:cNvSpPr>
          <p:nvPr>
            <p:ph type="sldNum" sz="quarter" idx="12"/>
          </p:nvPr>
        </p:nvSpPr>
        <p:spPr/>
        <p:txBody>
          <a:bodyPr/>
          <a:lstStyle/>
          <a:p>
            <a:fld id="{C81B48AD-4F40-41A9-BD50-6C7665968131}" type="slidenum">
              <a:rPr lang="en-US" smtClean="0"/>
              <a:t>‹#›</a:t>
            </a:fld>
            <a:endParaRPr lang="en-US"/>
          </a:p>
        </p:txBody>
      </p:sp>
    </p:spTree>
    <p:extLst>
      <p:ext uri="{BB962C8B-B14F-4D97-AF65-F5344CB8AC3E}">
        <p14:creationId xmlns:p14="http://schemas.microsoft.com/office/powerpoint/2010/main" val="204168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A5ED-109F-4B06-BF49-EC630A5F5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516F51-F06C-42D9-AE3A-86A1C4B75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0955F3-ABA5-4F2E-95F4-B4F6BE8FD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8D79B0-E091-43D1-91A7-F14F23D5E076}"/>
              </a:ext>
            </a:extLst>
          </p:cNvPr>
          <p:cNvSpPr>
            <a:spLocks noGrp="1"/>
          </p:cNvSpPr>
          <p:nvPr>
            <p:ph type="dt" sz="half" idx="10"/>
          </p:nvPr>
        </p:nvSpPr>
        <p:spPr/>
        <p:txBody>
          <a:bodyPr/>
          <a:lstStyle/>
          <a:p>
            <a:fld id="{FE901B0A-C18A-4E96-A083-3A22FBB949DF}" type="datetimeFigureOut">
              <a:rPr lang="en-US" smtClean="0"/>
              <a:t>1/25/2019</a:t>
            </a:fld>
            <a:endParaRPr lang="en-US"/>
          </a:p>
        </p:txBody>
      </p:sp>
      <p:sp>
        <p:nvSpPr>
          <p:cNvPr id="6" name="Footer Placeholder 5">
            <a:extLst>
              <a:ext uri="{FF2B5EF4-FFF2-40B4-BE49-F238E27FC236}">
                <a16:creationId xmlns:a16="http://schemas.microsoft.com/office/drawing/2014/main" id="{F84C02A0-360D-4D1D-BF0A-A713E69E21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CA0985-90B4-4172-A4D5-1E56D4472FAB}"/>
              </a:ext>
            </a:extLst>
          </p:cNvPr>
          <p:cNvSpPr>
            <a:spLocks noGrp="1"/>
          </p:cNvSpPr>
          <p:nvPr>
            <p:ph type="sldNum" sz="quarter" idx="12"/>
          </p:nvPr>
        </p:nvSpPr>
        <p:spPr/>
        <p:txBody>
          <a:bodyPr/>
          <a:lstStyle/>
          <a:p>
            <a:fld id="{C81B48AD-4F40-41A9-BD50-6C7665968131}" type="slidenum">
              <a:rPr lang="en-US" smtClean="0"/>
              <a:t>‹#›</a:t>
            </a:fld>
            <a:endParaRPr lang="en-US"/>
          </a:p>
        </p:txBody>
      </p:sp>
    </p:spTree>
    <p:extLst>
      <p:ext uri="{BB962C8B-B14F-4D97-AF65-F5344CB8AC3E}">
        <p14:creationId xmlns:p14="http://schemas.microsoft.com/office/powerpoint/2010/main" val="297140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40FC65-B878-4784-BDD8-00D4BFD4B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44A3CE-9CC0-47E1-A20E-C74B0C435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6C044-16B9-4730-985F-B66CCCF7F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01B0A-C18A-4E96-A083-3A22FBB949DF}" type="datetimeFigureOut">
              <a:rPr lang="en-US" smtClean="0"/>
              <a:t>1/25/2019</a:t>
            </a:fld>
            <a:endParaRPr lang="en-US"/>
          </a:p>
        </p:txBody>
      </p:sp>
      <p:sp>
        <p:nvSpPr>
          <p:cNvPr id="5" name="Footer Placeholder 4">
            <a:extLst>
              <a:ext uri="{FF2B5EF4-FFF2-40B4-BE49-F238E27FC236}">
                <a16:creationId xmlns:a16="http://schemas.microsoft.com/office/drawing/2014/main" id="{E1605459-62AF-4755-8B17-F192697A2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4DFF5C-30AC-473C-8D73-BC3DFD6581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B48AD-4F40-41A9-BD50-6C7665968131}" type="slidenum">
              <a:rPr lang="en-US" smtClean="0"/>
              <a:t>‹#›</a:t>
            </a:fld>
            <a:endParaRPr lang="en-US"/>
          </a:p>
        </p:txBody>
      </p:sp>
    </p:spTree>
    <p:extLst>
      <p:ext uri="{BB962C8B-B14F-4D97-AF65-F5344CB8AC3E}">
        <p14:creationId xmlns:p14="http://schemas.microsoft.com/office/powerpoint/2010/main" val="1428989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B817-4AB6-4A8F-997B-F882A72F726C}"/>
              </a:ext>
            </a:extLst>
          </p:cNvPr>
          <p:cNvSpPr>
            <a:spLocks noGrp="1"/>
          </p:cNvSpPr>
          <p:nvPr>
            <p:ph type="ctrTitle"/>
          </p:nvPr>
        </p:nvSpPr>
        <p:spPr>
          <a:xfrm>
            <a:off x="1524000" y="550863"/>
            <a:ext cx="9144000" cy="2387600"/>
          </a:xfrm>
        </p:spPr>
        <p:txBody>
          <a:bodyPr>
            <a:normAutofit fontScale="90000"/>
          </a:bodyPr>
          <a:lstStyle/>
          <a:p>
            <a:r>
              <a:rPr lang="en-US" dirty="0"/>
              <a:t>Erectile Dysfunction(ED) in Diabetes Mellitus</a:t>
            </a:r>
            <a:br>
              <a:rPr lang="en-US" dirty="0"/>
            </a:br>
            <a:r>
              <a:rPr lang="en-US" dirty="0"/>
              <a:t>Case-based Discussion</a:t>
            </a:r>
          </a:p>
        </p:txBody>
      </p:sp>
      <p:sp>
        <p:nvSpPr>
          <p:cNvPr id="3" name="Subtitle 2">
            <a:extLst>
              <a:ext uri="{FF2B5EF4-FFF2-40B4-BE49-F238E27FC236}">
                <a16:creationId xmlns:a16="http://schemas.microsoft.com/office/drawing/2014/main" id="{BB8CEED6-FD7C-4BCA-8C1A-E9C6C11AB21A}"/>
              </a:ext>
            </a:extLst>
          </p:cNvPr>
          <p:cNvSpPr>
            <a:spLocks noGrp="1"/>
          </p:cNvSpPr>
          <p:nvPr>
            <p:ph type="subTitle" idx="1"/>
          </p:nvPr>
        </p:nvSpPr>
        <p:spPr>
          <a:xfrm>
            <a:off x="1524000" y="3638550"/>
            <a:ext cx="9144000" cy="2181225"/>
          </a:xfrm>
        </p:spPr>
        <p:txBody>
          <a:bodyPr>
            <a:normAutofit fontScale="92500" lnSpcReduction="10000"/>
          </a:bodyPr>
          <a:lstStyle/>
          <a:p>
            <a:r>
              <a:rPr lang="en-US" sz="4400" b="1" dirty="0"/>
              <a:t>Dr Nazmul Kabir Qureshi</a:t>
            </a:r>
          </a:p>
          <a:p>
            <a:r>
              <a:rPr lang="en-US" dirty="0"/>
              <a:t>MBBS (DMC), MD (Endocrinology), FACE (USA)</a:t>
            </a:r>
          </a:p>
          <a:p>
            <a:r>
              <a:rPr lang="en-US" dirty="0"/>
              <a:t>Consultant (Endocrinology &amp; Medicine)</a:t>
            </a:r>
          </a:p>
          <a:p>
            <a:r>
              <a:rPr lang="en-US" dirty="0"/>
              <a:t>Director, National Healthcare Network Uttara Executive Centre</a:t>
            </a:r>
          </a:p>
          <a:p>
            <a:r>
              <a:rPr lang="en-US" dirty="0"/>
              <a:t>Dhaka, Bangladesh</a:t>
            </a:r>
          </a:p>
        </p:txBody>
      </p:sp>
    </p:spTree>
    <p:extLst>
      <p:ext uri="{BB962C8B-B14F-4D97-AF65-F5344CB8AC3E}">
        <p14:creationId xmlns:p14="http://schemas.microsoft.com/office/powerpoint/2010/main" val="198057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5ACB-0D4F-497E-8D74-1D2FADE1880A}"/>
              </a:ext>
            </a:extLst>
          </p:cNvPr>
          <p:cNvSpPr>
            <a:spLocks noGrp="1"/>
          </p:cNvSpPr>
          <p:nvPr>
            <p:ph type="title"/>
          </p:nvPr>
        </p:nvSpPr>
        <p:spPr/>
        <p:txBody>
          <a:bodyPr/>
          <a:lstStyle/>
          <a:p>
            <a:r>
              <a:rPr lang="en-US" dirty="0"/>
              <a:t>Issues with the case</a:t>
            </a:r>
          </a:p>
        </p:txBody>
      </p:sp>
      <p:sp>
        <p:nvSpPr>
          <p:cNvPr id="3" name="Content Placeholder 2">
            <a:extLst>
              <a:ext uri="{FF2B5EF4-FFF2-40B4-BE49-F238E27FC236}">
                <a16:creationId xmlns:a16="http://schemas.microsoft.com/office/drawing/2014/main" id="{2197D1A5-68B3-4F86-934B-97C081AAA0BC}"/>
              </a:ext>
            </a:extLst>
          </p:cNvPr>
          <p:cNvSpPr>
            <a:spLocks noGrp="1"/>
          </p:cNvSpPr>
          <p:nvPr>
            <p:ph idx="1"/>
          </p:nvPr>
        </p:nvSpPr>
        <p:spPr/>
        <p:txBody>
          <a:bodyPr>
            <a:normAutofit fontScale="85000" lnSpcReduction="20000"/>
          </a:bodyPr>
          <a:lstStyle/>
          <a:p>
            <a:r>
              <a:rPr lang="en-US" b="1" dirty="0"/>
              <a:t>Performance anxiety</a:t>
            </a:r>
          </a:p>
          <a:p>
            <a:r>
              <a:rPr lang="en-US" b="1" dirty="0"/>
              <a:t>T2DM for 7 years.</a:t>
            </a:r>
          </a:p>
          <a:p>
            <a:r>
              <a:rPr lang="en-US" b="1" dirty="0"/>
              <a:t>HTN for 8 years</a:t>
            </a:r>
            <a:r>
              <a:rPr lang="en-US" dirty="0"/>
              <a:t>.</a:t>
            </a:r>
          </a:p>
          <a:p>
            <a:r>
              <a:rPr lang="en-US" b="1" dirty="0"/>
              <a:t>Smoker for past 25 years.</a:t>
            </a:r>
          </a:p>
          <a:p>
            <a:r>
              <a:rPr lang="en-US" b="1" dirty="0"/>
              <a:t>Alcohol intake: occasional</a:t>
            </a:r>
            <a:r>
              <a:rPr lang="en-US" dirty="0"/>
              <a:t>.</a:t>
            </a:r>
          </a:p>
          <a:p>
            <a:r>
              <a:rPr lang="en-US" b="1" dirty="0"/>
              <a:t>Sedentary lifestyle.</a:t>
            </a:r>
          </a:p>
          <a:p>
            <a:r>
              <a:rPr lang="en-US" b="1" dirty="0"/>
              <a:t>Not strict with diet plan as prescribed by dietitian</a:t>
            </a:r>
          </a:p>
          <a:p>
            <a:pPr marL="0" indent="0">
              <a:buNone/>
            </a:pPr>
            <a:endParaRPr lang="en-US" dirty="0"/>
          </a:p>
          <a:p>
            <a:r>
              <a:rPr lang="en-US" b="1" dirty="0"/>
              <a:t>tingling and burning sensation</a:t>
            </a:r>
            <a:r>
              <a:rPr lang="en-US" dirty="0"/>
              <a:t> of both lower limbs</a:t>
            </a:r>
          </a:p>
          <a:p>
            <a:r>
              <a:rPr lang="en-US" b="1" dirty="0"/>
              <a:t>Atenolol: 50 mg OD</a:t>
            </a:r>
          </a:p>
          <a:p>
            <a:r>
              <a:rPr lang="en-US" b="1" dirty="0"/>
              <a:t>Amlodipine: 5 mg OD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6363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6464-8A2C-4ED3-A0C8-7AAD404B44C3}"/>
              </a:ext>
            </a:extLst>
          </p:cNvPr>
          <p:cNvSpPr>
            <a:spLocks noGrp="1"/>
          </p:cNvSpPr>
          <p:nvPr>
            <p:ph type="title"/>
          </p:nvPr>
        </p:nvSpPr>
        <p:spPr/>
        <p:txBody>
          <a:bodyPr/>
          <a:lstStyle/>
          <a:p>
            <a:r>
              <a:rPr lang="en-US" dirty="0"/>
              <a:t>Issues with case</a:t>
            </a:r>
          </a:p>
        </p:txBody>
      </p:sp>
      <p:sp>
        <p:nvSpPr>
          <p:cNvPr id="3" name="Content Placeholder 2">
            <a:extLst>
              <a:ext uri="{FF2B5EF4-FFF2-40B4-BE49-F238E27FC236}">
                <a16:creationId xmlns:a16="http://schemas.microsoft.com/office/drawing/2014/main" id="{83043359-67B7-4A6E-9BFA-F5BB44DAF1F7}"/>
              </a:ext>
            </a:extLst>
          </p:cNvPr>
          <p:cNvSpPr>
            <a:spLocks noGrp="1"/>
          </p:cNvSpPr>
          <p:nvPr>
            <p:ph idx="1"/>
          </p:nvPr>
        </p:nvSpPr>
        <p:spPr/>
        <p:txBody>
          <a:bodyPr>
            <a:normAutofit fontScale="92500" lnSpcReduction="20000"/>
          </a:bodyPr>
          <a:lstStyle/>
          <a:p>
            <a:r>
              <a:rPr lang="en-US" b="1" dirty="0"/>
              <a:t>BMI: 30.4 kg/m2</a:t>
            </a:r>
            <a:endParaRPr lang="en-US" dirty="0"/>
          </a:p>
          <a:p>
            <a:r>
              <a:rPr lang="en-US" b="1" dirty="0"/>
              <a:t>SBP: 150 mmHg</a:t>
            </a:r>
          </a:p>
          <a:p>
            <a:r>
              <a:rPr lang="en-US" b="1" dirty="0"/>
              <a:t>NPDR</a:t>
            </a:r>
          </a:p>
          <a:p>
            <a:endParaRPr lang="en-US" b="1" dirty="0"/>
          </a:p>
          <a:p>
            <a:r>
              <a:rPr lang="en-US" b="1" dirty="0"/>
              <a:t>HbA1c: 10.2%</a:t>
            </a:r>
          </a:p>
          <a:p>
            <a:r>
              <a:rPr lang="en-US" b="1" dirty="0"/>
              <a:t>Chol: 265 mg/dl</a:t>
            </a:r>
          </a:p>
          <a:p>
            <a:r>
              <a:rPr lang="en-US" b="1" dirty="0"/>
              <a:t>HDL: 35 mg/dl</a:t>
            </a:r>
          </a:p>
          <a:p>
            <a:r>
              <a:rPr lang="en-US" b="1" dirty="0"/>
              <a:t>LDL: 165 mg/dl</a:t>
            </a:r>
          </a:p>
          <a:p>
            <a:r>
              <a:rPr lang="en-US" b="1" dirty="0"/>
              <a:t>TG: 195 mg/dl</a:t>
            </a:r>
          </a:p>
          <a:p>
            <a:r>
              <a:rPr lang="en-US" b="1" dirty="0"/>
              <a:t>ACR: 150 mg/g</a:t>
            </a:r>
          </a:p>
          <a:p>
            <a:endParaRPr lang="en-US" b="1" dirty="0"/>
          </a:p>
          <a:p>
            <a:endParaRPr lang="en-US" b="1" dirty="0"/>
          </a:p>
          <a:p>
            <a:endParaRPr lang="en-US" dirty="0"/>
          </a:p>
        </p:txBody>
      </p:sp>
    </p:spTree>
    <p:extLst>
      <p:ext uri="{BB962C8B-B14F-4D97-AF65-F5344CB8AC3E}">
        <p14:creationId xmlns:p14="http://schemas.microsoft.com/office/powerpoint/2010/main" val="91467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0F23-A5F2-4F7E-B534-2672C545D23D}"/>
              </a:ext>
            </a:extLst>
          </p:cNvPr>
          <p:cNvSpPr>
            <a:spLocks noGrp="1"/>
          </p:cNvSpPr>
          <p:nvPr>
            <p:ph type="title"/>
          </p:nvPr>
        </p:nvSpPr>
        <p:spPr/>
        <p:txBody>
          <a:bodyPr/>
          <a:lstStyle/>
          <a:p>
            <a:r>
              <a:rPr lang="en-US" b="1" dirty="0"/>
              <a:t>Erectile Dysfunction (ED)</a:t>
            </a:r>
          </a:p>
        </p:txBody>
      </p:sp>
      <p:sp>
        <p:nvSpPr>
          <p:cNvPr id="3" name="Content Placeholder 2">
            <a:extLst>
              <a:ext uri="{FF2B5EF4-FFF2-40B4-BE49-F238E27FC236}">
                <a16:creationId xmlns:a16="http://schemas.microsoft.com/office/drawing/2014/main" id="{BF92A56D-C3FA-4A4D-A7F1-A1C6307100E6}"/>
              </a:ext>
            </a:extLst>
          </p:cNvPr>
          <p:cNvSpPr>
            <a:spLocks noGrp="1"/>
          </p:cNvSpPr>
          <p:nvPr>
            <p:ph idx="1"/>
          </p:nvPr>
        </p:nvSpPr>
        <p:spPr/>
        <p:txBody>
          <a:bodyPr>
            <a:noAutofit/>
          </a:bodyPr>
          <a:lstStyle/>
          <a:p>
            <a:pPr marL="0" indent="0" algn="just">
              <a:buNone/>
            </a:pPr>
            <a:r>
              <a:rPr lang="en-US" dirty="0"/>
              <a:t>Erectile dysfunction is the persistent (75-100% encounters over 6 months period) inability to achieve or maintain penile erection satisfactory for sexual performance.</a:t>
            </a:r>
          </a:p>
          <a:p>
            <a:pPr marL="0" indent="0" algn="just">
              <a:buNone/>
            </a:pPr>
            <a:endParaRPr lang="en-US" dirty="0"/>
          </a:p>
        </p:txBody>
      </p:sp>
      <p:sp>
        <p:nvSpPr>
          <p:cNvPr id="4" name="TextBox 3">
            <a:extLst>
              <a:ext uri="{FF2B5EF4-FFF2-40B4-BE49-F238E27FC236}">
                <a16:creationId xmlns:a16="http://schemas.microsoft.com/office/drawing/2014/main" id="{30F298A2-EA74-4731-A433-11220257BC77}"/>
              </a:ext>
            </a:extLst>
          </p:cNvPr>
          <p:cNvSpPr txBox="1"/>
          <p:nvPr/>
        </p:nvSpPr>
        <p:spPr>
          <a:xfrm>
            <a:off x="504825" y="6257925"/>
            <a:ext cx="11201400" cy="369332"/>
          </a:xfrm>
          <a:prstGeom prst="rect">
            <a:avLst/>
          </a:prstGeom>
          <a:noFill/>
        </p:spPr>
        <p:txBody>
          <a:bodyPr wrap="square" rtlCol="0">
            <a:spAutoFit/>
          </a:bodyPr>
          <a:lstStyle/>
          <a:p>
            <a:r>
              <a:rPr lang="en-US" dirty="0"/>
              <a:t>NIH Consensus Conference. Impotence. NIH Consensus Development Panel on Impotence. JAMA. 1993; 270(1):83–90. </a:t>
            </a:r>
          </a:p>
        </p:txBody>
      </p:sp>
    </p:spTree>
    <p:extLst>
      <p:ext uri="{BB962C8B-B14F-4D97-AF65-F5344CB8AC3E}">
        <p14:creationId xmlns:p14="http://schemas.microsoft.com/office/powerpoint/2010/main" val="210035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3493-6794-42D5-93EA-965390FA5A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0F7E6A-D50C-4746-954A-3C614D1FC072}"/>
              </a:ext>
            </a:extLst>
          </p:cNvPr>
          <p:cNvSpPr>
            <a:spLocks noGrp="1"/>
          </p:cNvSpPr>
          <p:nvPr>
            <p:ph idx="1"/>
          </p:nvPr>
        </p:nvSpPr>
        <p:spPr/>
        <p:txBody>
          <a:bodyPr>
            <a:normAutofit/>
          </a:bodyPr>
          <a:lstStyle/>
          <a:p>
            <a:r>
              <a:rPr lang="en-US" dirty="0"/>
              <a:t>The reality is that ED is a natural part of ageing and that the prevalence increases with age. </a:t>
            </a:r>
          </a:p>
          <a:p>
            <a:endParaRPr lang="en-US" dirty="0"/>
          </a:p>
          <a:p>
            <a:r>
              <a:rPr lang="en-US" dirty="0"/>
              <a:t>The Massachusetts Male Aging Study (</a:t>
            </a:r>
            <a:r>
              <a:rPr lang="en-US" b="1" dirty="0"/>
              <a:t>MMAS</a:t>
            </a:r>
            <a:r>
              <a:rPr lang="en-US" dirty="0"/>
              <a:t>): </a:t>
            </a:r>
            <a:r>
              <a:rPr lang="en-US" b="1" dirty="0"/>
              <a:t>52%</a:t>
            </a:r>
            <a:r>
              <a:rPr lang="en-US" dirty="0"/>
              <a:t> of men aged </a:t>
            </a:r>
            <a:r>
              <a:rPr lang="en-US" b="1" dirty="0"/>
              <a:t>40- 70 years</a:t>
            </a:r>
            <a:r>
              <a:rPr lang="en-US" dirty="0"/>
              <a:t>: some form of erectile dysfunction (ED). </a:t>
            </a:r>
          </a:p>
          <a:p>
            <a:r>
              <a:rPr lang="en-US" dirty="0"/>
              <a:t>In the MMAS</a:t>
            </a:r>
          </a:p>
          <a:p>
            <a:pPr lvl="1"/>
            <a:r>
              <a:rPr lang="en-US" b="1" dirty="0"/>
              <a:t>50%</a:t>
            </a:r>
            <a:r>
              <a:rPr lang="en-US" dirty="0"/>
              <a:t> of men at </a:t>
            </a:r>
            <a:r>
              <a:rPr lang="en-US" b="1" dirty="0"/>
              <a:t>50</a:t>
            </a:r>
            <a:r>
              <a:rPr lang="en-US" dirty="0"/>
              <a:t> years old, </a:t>
            </a:r>
          </a:p>
          <a:p>
            <a:pPr lvl="1"/>
            <a:r>
              <a:rPr lang="en-US" b="1" dirty="0"/>
              <a:t>60% </a:t>
            </a:r>
            <a:r>
              <a:rPr lang="en-US" dirty="0"/>
              <a:t>of men at </a:t>
            </a:r>
            <a:r>
              <a:rPr lang="en-US" b="1" dirty="0"/>
              <a:t>60</a:t>
            </a:r>
            <a:r>
              <a:rPr lang="en-US" dirty="0"/>
              <a:t> years old</a:t>
            </a:r>
          </a:p>
          <a:p>
            <a:pPr lvl="1"/>
            <a:r>
              <a:rPr lang="en-US" b="1" dirty="0"/>
              <a:t>70%</a:t>
            </a:r>
            <a:r>
              <a:rPr lang="en-US" dirty="0"/>
              <a:t> of men at </a:t>
            </a:r>
            <a:r>
              <a:rPr lang="en-US" b="1" dirty="0"/>
              <a:t>70</a:t>
            </a:r>
            <a:r>
              <a:rPr lang="en-US" dirty="0"/>
              <a:t> years old had ED.</a:t>
            </a:r>
          </a:p>
        </p:txBody>
      </p:sp>
      <p:sp>
        <p:nvSpPr>
          <p:cNvPr id="4" name="TextBox 3">
            <a:extLst>
              <a:ext uri="{FF2B5EF4-FFF2-40B4-BE49-F238E27FC236}">
                <a16:creationId xmlns:a16="http://schemas.microsoft.com/office/drawing/2014/main" id="{3F15EAE6-7EEF-431D-B9D1-D9867B8FBD97}"/>
              </a:ext>
            </a:extLst>
          </p:cNvPr>
          <p:cNvSpPr txBox="1"/>
          <p:nvPr/>
        </p:nvSpPr>
        <p:spPr>
          <a:xfrm>
            <a:off x="695325" y="6267450"/>
            <a:ext cx="45719"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F9C3F815-29BE-4574-BDB5-88C99E37A8BF}"/>
              </a:ext>
            </a:extLst>
          </p:cNvPr>
          <p:cNvSpPr txBox="1"/>
          <p:nvPr/>
        </p:nvSpPr>
        <p:spPr>
          <a:xfrm>
            <a:off x="552450" y="6053138"/>
            <a:ext cx="11468100" cy="646331"/>
          </a:xfrm>
          <a:prstGeom prst="rect">
            <a:avLst/>
          </a:prstGeom>
          <a:noFill/>
        </p:spPr>
        <p:txBody>
          <a:bodyPr wrap="square" rtlCol="0">
            <a:spAutoFit/>
          </a:bodyPr>
          <a:lstStyle/>
          <a:p>
            <a:r>
              <a:rPr lang="en-US" dirty="0"/>
              <a:t>Feldman HA, Goldstein I, </a:t>
            </a:r>
            <a:r>
              <a:rPr lang="en-US" dirty="0" err="1"/>
              <a:t>Hatzichristou</a:t>
            </a:r>
            <a:r>
              <a:rPr lang="en-US" dirty="0"/>
              <a:t> DG, et al. Impotence and its medical and psychosocial correlates: results of the Massachusetts Male Aging Study. J Urol1994;151:54–61.</a:t>
            </a:r>
          </a:p>
        </p:txBody>
      </p:sp>
    </p:spTree>
    <p:extLst>
      <p:ext uri="{BB962C8B-B14F-4D97-AF65-F5344CB8AC3E}">
        <p14:creationId xmlns:p14="http://schemas.microsoft.com/office/powerpoint/2010/main" val="360809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F076-860E-44E2-B5C8-ECC478FC27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1E7D2D-C493-4BB7-82E7-A72B28FDD45E}"/>
              </a:ext>
            </a:extLst>
          </p:cNvPr>
          <p:cNvSpPr>
            <a:spLocks noGrp="1"/>
          </p:cNvSpPr>
          <p:nvPr>
            <p:ph idx="1"/>
          </p:nvPr>
        </p:nvSpPr>
        <p:spPr/>
        <p:txBody>
          <a:bodyPr>
            <a:normAutofit fontScale="92500" lnSpcReduction="10000"/>
          </a:bodyPr>
          <a:lstStyle/>
          <a:p>
            <a:pPr algn="just"/>
            <a:r>
              <a:rPr lang="en-US" dirty="0"/>
              <a:t>Two major subtypes: </a:t>
            </a:r>
          </a:p>
          <a:p>
            <a:pPr lvl="1" algn="just"/>
            <a:r>
              <a:rPr lang="en-US" sz="2800" b="1" i="1" dirty="0"/>
              <a:t>Lifelong</a:t>
            </a:r>
            <a:r>
              <a:rPr lang="en-US" sz="2800" b="1" dirty="0"/>
              <a:t>,</a:t>
            </a:r>
            <a:r>
              <a:rPr lang="en-US" sz="2800" dirty="0"/>
              <a:t> in which erection cannot be achieved from the outset of sexual desire</a:t>
            </a:r>
          </a:p>
          <a:p>
            <a:pPr lvl="1" algn="just"/>
            <a:r>
              <a:rPr lang="en-US" sz="2800" b="1" i="1" dirty="0"/>
              <a:t>Acquired</a:t>
            </a:r>
            <a:r>
              <a:rPr lang="en-US" sz="2800" b="1" dirty="0"/>
              <a:t>,</a:t>
            </a:r>
            <a:r>
              <a:rPr lang="en-US" sz="2800" dirty="0"/>
              <a:t> in which ED begins after a period of normal erectile and sexual activity. </a:t>
            </a:r>
          </a:p>
          <a:p>
            <a:pPr lvl="1" algn="just"/>
            <a:endParaRPr lang="en-US" sz="2800" dirty="0"/>
          </a:p>
          <a:p>
            <a:pPr lvl="1" algn="just"/>
            <a:r>
              <a:rPr lang="en-US" sz="2800" dirty="0"/>
              <a:t>Each of these subtypes can have either </a:t>
            </a:r>
          </a:p>
          <a:p>
            <a:pPr lvl="2" algn="just"/>
            <a:r>
              <a:rPr lang="en-US" sz="2800" b="1" dirty="0"/>
              <a:t>Psychogenic</a:t>
            </a:r>
          </a:p>
          <a:p>
            <a:pPr lvl="2" algn="just"/>
            <a:r>
              <a:rPr lang="en-US" sz="2800" b="1" dirty="0"/>
              <a:t>organic</a:t>
            </a:r>
            <a:r>
              <a:rPr lang="en-US" sz="2800" dirty="0"/>
              <a:t> contributors </a:t>
            </a:r>
          </a:p>
          <a:p>
            <a:pPr marL="914400" lvl="2" indent="0" algn="just">
              <a:buNone/>
            </a:pPr>
            <a:endParaRPr lang="en-US" sz="2800" dirty="0"/>
          </a:p>
          <a:p>
            <a:pPr marL="914400" lvl="2" indent="0" algn="just">
              <a:buNone/>
            </a:pPr>
            <a:r>
              <a:rPr lang="en-US" sz="2800" b="1" dirty="0"/>
              <a:t>ED etiology is often “mixed”.</a:t>
            </a:r>
          </a:p>
          <a:p>
            <a:pPr marL="914400" lvl="2" indent="0" algn="just">
              <a:buNone/>
            </a:pPr>
            <a:endParaRPr lang="en-US" sz="2800" dirty="0"/>
          </a:p>
          <a:p>
            <a:endParaRPr lang="en-US" dirty="0"/>
          </a:p>
        </p:txBody>
      </p:sp>
      <p:sp>
        <p:nvSpPr>
          <p:cNvPr id="4" name="TextBox 3">
            <a:extLst>
              <a:ext uri="{FF2B5EF4-FFF2-40B4-BE49-F238E27FC236}">
                <a16:creationId xmlns:a16="http://schemas.microsoft.com/office/drawing/2014/main" id="{86647136-7CE1-43C7-93A6-95A0BAC6C7BB}"/>
              </a:ext>
            </a:extLst>
          </p:cNvPr>
          <p:cNvSpPr txBox="1"/>
          <p:nvPr/>
        </p:nvSpPr>
        <p:spPr>
          <a:xfrm>
            <a:off x="504825" y="6257925"/>
            <a:ext cx="11201400" cy="369332"/>
          </a:xfrm>
          <a:prstGeom prst="rect">
            <a:avLst/>
          </a:prstGeom>
          <a:noFill/>
        </p:spPr>
        <p:txBody>
          <a:bodyPr wrap="square" rtlCol="0">
            <a:spAutoFit/>
          </a:bodyPr>
          <a:lstStyle/>
          <a:p>
            <a:r>
              <a:rPr lang="en-US" dirty="0"/>
              <a:t>NIH Consensus Conference. Impotence. NIH Consensus Development Panel on Impotence. JAMA. 1993; 270(1):83–90. </a:t>
            </a:r>
          </a:p>
        </p:txBody>
      </p:sp>
    </p:spTree>
    <p:extLst>
      <p:ext uri="{BB962C8B-B14F-4D97-AF65-F5344CB8AC3E}">
        <p14:creationId xmlns:p14="http://schemas.microsoft.com/office/powerpoint/2010/main" val="426057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3C04-6107-4E24-8A37-4F2655CA4482}"/>
              </a:ext>
            </a:extLst>
          </p:cNvPr>
          <p:cNvSpPr>
            <a:spLocks noGrp="1"/>
          </p:cNvSpPr>
          <p:nvPr>
            <p:ph type="title"/>
          </p:nvPr>
        </p:nvSpPr>
        <p:spPr/>
        <p:txBody>
          <a:bodyPr/>
          <a:lstStyle/>
          <a:p>
            <a:r>
              <a:rPr lang="en-US" b="1" dirty="0"/>
              <a:t>Psychogenic</a:t>
            </a:r>
          </a:p>
        </p:txBody>
      </p:sp>
      <p:sp>
        <p:nvSpPr>
          <p:cNvPr id="3" name="Content Placeholder 2">
            <a:extLst>
              <a:ext uri="{FF2B5EF4-FFF2-40B4-BE49-F238E27FC236}">
                <a16:creationId xmlns:a16="http://schemas.microsoft.com/office/drawing/2014/main" id="{FE3E261E-4E42-4090-833B-A676248A77D8}"/>
              </a:ext>
            </a:extLst>
          </p:cNvPr>
          <p:cNvSpPr>
            <a:spLocks noGrp="1"/>
          </p:cNvSpPr>
          <p:nvPr>
            <p:ph idx="1"/>
          </p:nvPr>
        </p:nvSpPr>
        <p:spPr/>
        <p:txBody>
          <a:bodyPr/>
          <a:lstStyle/>
          <a:p>
            <a:r>
              <a:rPr lang="en-US" dirty="0"/>
              <a:t>Stress, performance anxiety</a:t>
            </a:r>
          </a:p>
          <a:p>
            <a:r>
              <a:rPr lang="en-US" dirty="0"/>
              <a:t>Physical and mental health problems	</a:t>
            </a:r>
          </a:p>
          <a:p>
            <a:r>
              <a:rPr lang="en-US" dirty="0"/>
              <a:t>Psychological trauma</a:t>
            </a:r>
          </a:p>
          <a:p>
            <a:r>
              <a:rPr lang="en-US" dirty="0"/>
              <a:t>Relationship problems/partner dissatisfaction	</a:t>
            </a:r>
          </a:p>
          <a:p>
            <a:r>
              <a:rPr lang="en-US" dirty="0"/>
              <a:t>Family/social pressures	</a:t>
            </a:r>
          </a:p>
          <a:p>
            <a:r>
              <a:rPr lang="en-US" dirty="0"/>
              <a:t>Depression	</a:t>
            </a:r>
          </a:p>
          <a:p>
            <a:endParaRPr lang="en-US" dirty="0"/>
          </a:p>
        </p:txBody>
      </p:sp>
      <p:sp>
        <p:nvSpPr>
          <p:cNvPr id="4" name="TextBox 3">
            <a:extLst>
              <a:ext uri="{FF2B5EF4-FFF2-40B4-BE49-F238E27FC236}">
                <a16:creationId xmlns:a16="http://schemas.microsoft.com/office/drawing/2014/main" id="{C8856B94-033F-45B8-BE74-AC2EB3034D42}"/>
              </a:ext>
            </a:extLst>
          </p:cNvPr>
          <p:cNvSpPr txBox="1"/>
          <p:nvPr/>
        </p:nvSpPr>
        <p:spPr>
          <a:xfrm>
            <a:off x="552450" y="5838825"/>
            <a:ext cx="10925175" cy="646331"/>
          </a:xfrm>
          <a:prstGeom prst="rect">
            <a:avLst/>
          </a:prstGeom>
          <a:noFill/>
        </p:spPr>
        <p:txBody>
          <a:bodyPr wrap="square" rtlCol="0">
            <a:spAutoFit/>
          </a:bodyPr>
          <a:lstStyle/>
          <a:p>
            <a:r>
              <a:rPr lang="en-US" dirty="0"/>
              <a:t>Alexander W. </a:t>
            </a:r>
            <a:r>
              <a:rPr lang="en-US" dirty="0" err="1"/>
              <a:t>Pastuszak</a:t>
            </a:r>
            <a:r>
              <a:rPr lang="en-US" dirty="0"/>
              <a:t>. Current Diagnosis and Management of Erectile Dysfunction. </a:t>
            </a:r>
            <a:r>
              <a:rPr lang="en-US" dirty="0" err="1"/>
              <a:t>Curr</a:t>
            </a:r>
            <a:r>
              <a:rPr lang="en-US" dirty="0"/>
              <a:t> Sex Health Rep. 2014 September ; 6(3): 164–176. </a:t>
            </a:r>
          </a:p>
        </p:txBody>
      </p:sp>
    </p:spTree>
    <p:extLst>
      <p:ext uri="{BB962C8B-B14F-4D97-AF65-F5344CB8AC3E}">
        <p14:creationId xmlns:p14="http://schemas.microsoft.com/office/powerpoint/2010/main" val="347895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F67D-114A-4C81-9E5F-925F0EAFBDCC}"/>
              </a:ext>
            </a:extLst>
          </p:cNvPr>
          <p:cNvSpPr>
            <a:spLocks noGrp="1"/>
          </p:cNvSpPr>
          <p:nvPr>
            <p:ph type="title"/>
          </p:nvPr>
        </p:nvSpPr>
        <p:spPr/>
        <p:txBody>
          <a:bodyPr/>
          <a:lstStyle/>
          <a:p>
            <a:r>
              <a:rPr lang="en-US" b="1" dirty="0"/>
              <a:t>Organic	</a:t>
            </a:r>
          </a:p>
        </p:txBody>
      </p:sp>
      <p:sp>
        <p:nvSpPr>
          <p:cNvPr id="3" name="Content Placeholder 2">
            <a:extLst>
              <a:ext uri="{FF2B5EF4-FFF2-40B4-BE49-F238E27FC236}">
                <a16:creationId xmlns:a16="http://schemas.microsoft.com/office/drawing/2014/main" id="{FCAA2DBD-7C9D-48EF-A1D5-A23BA7A3702B}"/>
              </a:ext>
            </a:extLst>
          </p:cNvPr>
          <p:cNvSpPr>
            <a:spLocks noGrp="1"/>
          </p:cNvSpPr>
          <p:nvPr>
            <p:ph idx="1"/>
          </p:nvPr>
        </p:nvSpPr>
        <p:spPr/>
        <p:txBody>
          <a:bodyPr>
            <a:normAutofit/>
          </a:bodyPr>
          <a:lstStyle/>
          <a:p>
            <a:r>
              <a:rPr lang="en-US" sz="2400" b="1" dirty="0"/>
              <a:t>Neurologic</a:t>
            </a:r>
            <a:r>
              <a:rPr lang="en-US" sz="2400" dirty="0"/>
              <a:t>	</a:t>
            </a:r>
          </a:p>
          <a:p>
            <a:pPr lvl="1"/>
            <a:r>
              <a:rPr lang="en-US" b="1" dirty="0"/>
              <a:t>Brain disease: </a:t>
            </a:r>
            <a:r>
              <a:rPr lang="en-US" dirty="0" err="1"/>
              <a:t>Perkinsonism</a:t>
            </a:r>
            <a:r>
              <a:rPr lang="en-US" dirty="0"/>
              <a:t>, Neurodegenerative disorder, temporal lobe or limbic system disorder, vascular brain disorder, stroke</a:t>
            </a:r>
          </a:p>
          <a:p>
            <a:pPr lvl="1"/>
            <a:r>
              <a:rPr lang="en-US" b="1" dirty="0"/>
              <a:t>Spinal cord </a:t>
            </a:r>
            <a:r>
              <a:rPr lang="en-US" dirty="0"/>
              <a:t>: injury, multiple sclerosis, transverse myelitis, tumor, vascular compromise	</a:t>
            </a:r>
          </a:p>
          <a:p>
            <a:pPr lvl="1"/>
            <a:r>
              <a:rPr lang="en-US" b="1" dirty="0"/>
              <a:t>Peripheral nervous system</a:t>
            </a:r>
            <a:r>
              <a:rPr lang="en-US" dirty="0"/>
              <a:t>—</a:t>
            </a:r>
          </a:p>
          <a:p>
            <a:pPr lvl="2"/>
            <a:r>
              <a:rPr lang="en-US" sz="2400" b="1" dirty="0"/>
              <a:t>Diabetes</a:t>
            </a:r>
            <a:r>
              <a:rPr lang="en-US" sz="2400" dirty="0"/>
              <a:t>, other peripheral neuropathy(heavy metals/toxins renal failure, amyloidosis, vasculitis), </a:t>
            </a:r>
          </a:p>
          <a:p>
            <a:pPr lvl="2"/>
            <a:r>
              <a:rPr lang="en-US" sz="2400" dirty="0"/>
              <a:t>prostate/pelvic/retroperitoneal surgery or damage	</a:t>
            </a:r>
          </a:p>
          <a:p>
            <a:pPr marL="0" indent="0">
              <a:buNone/>
            </a:pPr>
            <a:endParaRPr lang="en-US" sz="2400" dirty="0"/>
          </a:p>
          <a:p>
            <a:pPr marL="457200" lvl="1" indent="0">
              <a:buNone/>
            </a:pPr>
            <a:endParaRPr lang="en-US" dirty="0"/>
          </a:p>
          <a:p>
            <a:endParaRPr lang="en-US" sz="2400" dirty="0"/>
          </a:p>
        </p:txBody>
      </p:sp>
      <p:sp>
        <p:nvSpPr>
          <p:cNvPr id="4" name="TextBox 3">
            <a:extLst>
              <a:ext uri="{FF2B5EF4-FFF2-40B4-BE49-F238E27FC236}">
                <a16:creationId xmlns:a16="http://schemas.microsoft.com/office/drawing/2014/main" id="{1BFD03E4-C40F-4D01-8B38-37DCA375179C}"/>
              </a:ext>
            </a:extLst>
          </p:cNvPr>
          <p:cNvSpPr txBox="1"/>
          <p:nvPr/>
        </p:nvSpPr>
        <p:spPr>
          <a:xfrm>
            <a:off x="552450" y="5838825"/>
            <a:ext cx="10925175" cy="646331"/>
          </a:xfrm>
          <a:prstGeom prst="rect">
            <a:avLst/>
          </a:prstGeom>
          <a:noFill/>
        </p:spPr>
        <p:txBody>
          <a:bodyPr wrap="square" rtlCol="0">
            <a:spAutoFit/>
          </a:bodyPr>
          <a:lstStyle/>
          <a:p>
            <a:r>
              <a:rPr lang="en-US" dirty="0"/>
              <a:t>Alexander W. </a:t>
            </a:r>
            <a:r>
              <a:rPr lang="en-US" dirty="0" err="1"/>
              <a:t>Pastuszak</a:t>
            </a:r>
            <a:r>
              <a:rPr lang="en-US" dirty="0"/>
              <a:t>. Current Diagnosis and Management of Erectile Dysfunction. </a:t>
            </a:r>
            <a:r>
              <a:rPr lang="en-US" dirty="0" err="1"/>
              <a:t>Curr</a:t>
            </a:r>
            <a:r>
              <a:rPr lang="en-US" dirty="0"/>
              <a:t> Sex Health Rep. 2014 September ; 6(3): 164–176. </a:t>
            </a:r>
          </a:p>
        </p:txBody>
      </p:sp>
    </p:spTree>
    <p:extLst>
      <p:ext uri="{BB962C8B-B14F-4D97-AF65-F5344CB8AC3E}">
        <p14:creationId xmlns:p14="http://schemas.microsoft.com/office/powerpoint/2010/main" val="99338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F07C-D781-42AC-8E7A-7B58DB1D72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63EA1F-2036-4501-AC2D-23037717779B}"/>
              </a:ext>
            </a:extLst>
          </p:cNvPr>
          <p:cNvSpPr>
            <a:spLocks noGrp="1"/>
          </p:cNvSpPr>
          <p:nvPr>
            <p:ph idx="1"/>
          </p:nvPr>
        </p:nvSpPr>
        <p:spPr/>
        <p:txBody>
          <a:bodyPr>
            <a:normAutofit/>
          </a:bodyPr>
          <a:lstStyle/>
          <a:p>
            <a:r>
              <a:rPr lang="en-US" sz="2400" b="1" dirty="0"/>
              <a:t>Vasculogenic	</a:t>
            </a:r>
          </a:p>
          <a:p>
            <a:pPr lvl="1"/>
            <a:r>
              <a:rPr lang="en-US" dirty="0"/>
              <a:t>Arterial insufficiency/peripheral arterial disease-</a:t>
            </a:r>
          </a:p>
          <a:p>
            <a:pPr lvl="2"/>
            <a:r>
              <a:rPr lang="en-US" sz="2400" b="1" dirty="0"/>
              <a:t>Diabetes</a:t>
            </a:r>
            <a:r>
              <a:rPr lang="en-US" sz="2400" dirty="0"/>
              <a:t>, HTN, CKD, smoking, aortoiliac atherosclerosis, trauma, surgery, vasculitis, 	</a:t>
            </a:r>
          </a:p>
          <a:p>
            <a:pPr lvl="1"/>
            <a:r>
              <a:rPr lang="en-US" dirty="0"/>
              <a:t>Venous incompetence	</a:t>
            </a:r>
          </a:p>
        </p:txBody>
      </p:sp>
      <p:sp>
        <p:nvSpPr>
          <p:cNvPr id="5" name="TextBox 4">
            <a:extLst>
              <a:ext uri="{FF2B5EF4-FFF2-40B4-BE49-F238E27FC236}">
                <a16:creationId xmlns:a16="http://schemas.microsoft.com/office/drawing/2014/main" id="{011CB232-CB6D-42B2-8A20-E1015D7F94DF}"/>
              </a:ext>
            </a:extLst>
          </p:cNvPr>
          <p:cNvSpPr txBox="1"/>
          <p:nvPr/>
        </p:nvSpPr>
        <p:spPr>
          <a:xfrm>
            <a:off x="552450" y="5846544"/>
            <a:ext cx="10925175" cy="646331"/>
          </a:xfrm>
          <a:prstGeom prst="rect">
            <a:avLst/>
          </a:prstGeom>
          <a:noFill/>
        </p:spPr>
        <p:txBody>
          <a:bodyPr wrap="square" rtlCol="0">
            <a:spAutoFit/>
          </a:bodyPr>
          <a:lstStyle/>
          <a:p>
            <a:r>
              <a:rPr lang="en-US" dirty="0"/>
              <a:t>Alexander W. </a:t>
            </a:r>
            <a:r>
              <a:rPr lang="en-US" dirty="0" err="1"/>
              <a:t>Pastuszak</a:t>
            </a:r>
            <a:r>
              <a:rPr lang="en-US" dirty="0"/>
              <a:t>. Current Diagnosis and Management of Erectile Dysfunction. </a:t>
            </a:r>
            <a:r>
              <a:rPr lang="en-US" dirty="0" err="1"/>
              <a:t>Curr</a:t>
            </a:r>
            <a:r>
              <a:rPr lang="en-US" dirty="0"/>
              <a:t> Sex Health Rep. 2014 September ; 6(3): 164–176. </a:t>
            </a:r>
          </a:p>
        </p:txBody>
      </p:sp>
    </p:spTree>
    <p:extLst>
      <p:ext uri="{BB962C8B-B14F-4D97-AF65-F5344CB8AC3E}">
        <p14:creationId xmlns:p14="http://schemas.microsoft.com/office/powerpoint/2010/main" val="1144566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BC6C-12E0-4271-AE63-4662438625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E7FEE9-4242-42F5-821D-E0BEED64CBCF}"/>
              </a:ext>
            </a:extLst>
          </p:cNvPr>
          <p:cNvSpPr>
            <a:spLocks noGrp="1"/>
          </p:cNvSpPr>
          <p:nvPr>
            <p:ph idx="1"/>
          </p:nvPr>
        </p:nvSpPr>
        <p:spPr/>
        <p:txBody>
          <a:bodyPr>
            <a:normAutofit fontScale="92500" lnSpcReduction="10000"/>
          </a:bodyPr>
          <a:lstStyle/>
          <a:p>
            <a:r>
              <a:rPr lang="en-US" b="1" dirty="0"/>
              <a:t>Drug-induced:</a:t>
            </a:r>
            <a:r>
              <a:rPr lang="en-US" dirty="0"/>
              <a:t>	</a:t>
            </a:r>
          </a:p>
          <a:p>
            <a:pPr lvl="1"/>
            <a:r>
              <a:rPr lang="en-US" dirty="0"/>
              <a:t>CNS active drugs: Alcohol, sedatives, hypnotics, narcotics, Antidepressants, anticonvulsants, antipsychotic</a:t>
            </a:r>
          </a:p>
          <a:p>
            <a:pPr lvl="1"/>
            <a:r>
              <a:rPr lang="en-US" b="1" dirty="0"/>
              <a:t>Antihypertensives: diuretics, ACE I, CCB, Beta antagonist</a:t>
            </a:r>
          </a:p>
          <a:p>
            <a:pPr marL="0" indent="0">
              <a:buNone/>
            </a:pPr>
            <a:endParaRPr lang="en-US" dirty="0"/>
          </a:p>
          <a:p>
            <a:r>
              <a:rPr lang="en-US" b="1" dirty="0"/>
              <a:t>Medical disorders</a:t>
            </a:r>
          </a:p>
          <a:p>
            <a:pPr lvl="1"/>
            <a:r>
              <a:rPr lang="en-US" dirty="0"/>
              <a:t>Hepatic insufficiency	</a:t>
            </a:r>
          </a:p>
          <a:p>
            <a:pPr lvl="1"/>
            <a:r>
              <a:rPr lang="en-US" b="1" dirty="0"/>
              <a:t>Dyslipidemia	</a:t>
            </a:r>
          </a:p>
          <a:p>
            <a:pPr lvl="1"/>
            <a:r>
              <a:rPr lang="en-US" dirty="0"/>
              <a:t>Renal insufficiency</a:t>
            </a:r>
          </a:p>
          <a:p>
            <a:pPr lvl="1"/>
            <a:r>
              <a:rPr lang="en-US" dirty="0"/>
              <a:t>Heart failure	</a:t>
            </a:r>
          </a:p>
          <a:p>
            <a:pPr lvl="1"/>
            <a:r>
              <a:rPr lang="en-US" dirty="0"/>
              <a:t>Chronic obstructive pulmonary disease	</a:t>
            </a:r>
          </a:p>
          <a:p>
            <a:pPr lvl="1"/>
            <a:r>
              <a:rPr lang="en-US" dirty="0"/>
              <a:t>Sleep apnea	</a:t>
            </a:r>
          </a:p>
          <a:p>
            <a:endParaRPr lang="en-US" dirty="0"/>
          </a:p>
        </p:txBody>
      </p:sp>
      <p:sp>
        <p:nvSpPr>
          <p:cNvPr id="4" name="TextBox 3">
            <a:extLst>
              <a:ext uri="{FF2B5EF4-FFF2-40B4-BE49-F238E27FC236}">
                <a16:creationId xmlns:a16="http://schemas.microsoft.com/office/drawing/2014/main" id="{2A7A1DB2-8F3D-4D7F-B994-AC4884E1C25D}"/>
              </a:ext>
            </a:extLst>
          </p:cNvPr>
          <p:cNvSpPr txBox="1"/>
          <p:nvPr/>
        </p:nvSpPr>
        <p:spPr>
          <a:xfrm>
            <a:off x="552450" y="6153150"/>
            <a:ext cx="10925175" cy="646331"/>
          </a:xfrm>
          <a:prstGeom prst="rect">
            <a:avLst/>
          </a:prstGeom>
          <a:noFill/>
        </p:spPr>
        <p:txBody>
          <a:bodyPr wrap="square" rtlCol="0">
            <a:spAutoFit/>
          </a:bodyPr>
          <a:lstStyle/>
          <a:p>
            <a:r>
              <a:rPr lang="en-US" dirty="0"/>
              <a:t>Alexander W. </a:t>
            </a:r>
            <a:r>
              <a:rPr lang="en-US" dirty="0" err="1"/>
              <a:t>Pastuszak</a:t>
            </a:r>
            <a:r>
              <a:rPr lang="en-US" dirty="0"/>
              <a:t>. Current Diagnosis and Management of Erectile Dysfunction. </a:t>
            </a:r>
            <a:r>
              <a:rPr lang="en-US" dirty="0" err="1"/>
              <a:t>Curr</a:t>
            </a:r>
            <a:r>
              <a:rPr lang="en-US" dirty="0"/>
              <a:t> Sex Health Rep. 2014 September ; 6(3): 164–176. </a:t>
            </a:r>
          </a:p>
        </p:txBody>
      </p:sp>
    </p:spTree>
    <p:extLst>
      <p:ext uri="{BB962C8B-B14F-4D97-AF65-F5344CB8AC3E}">
        <p14:creationId xmlns:p14="http://schemas.microsoft.com/office/powerpoint/2010/main" val="1830690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2613-2B36-4B97-8E0C-D7D96F1FA8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4297DC-50F2-4EAC-9827-CD6CC25B9652}"/>
              </a:ext>
            </a:extLst>
          </p:cNvPr>
          <p:cNvSpPr>
            <a:spLocks noGrp="1"/>
          </p:cNvSpPr>
          <p:nvPr>
            <p:ph idx="1"/>
          </p:nvPr>
        </p:nvSpPr>
        <p:spPr/>
        <p:txBody>
          <a:bodyPr/>
          <a:lstStyle/>
          <a:p>
            <a:r>
              <a:rPr lang="en-US" b="1" dirty="0"/>
              <a:t>Endocrine</a:t>
            </a:r>
            <a:r>
              <a:rPr lang="en-US" dirty="0"/>
              <a:t>	</a:t>
            </a:r>
          </a:p>
          <a:p>
            <a:pPr lvl="1"/>
            <a:r>
              <a:rPr lang="en-US" dirty="0"/>
              <a:t>Hyperprolactinemia</a:t>
            </a:r>
          </a:p>
          <a:p>
            <a:pPr lvl="1"/>
            <a:r>
              <a:rPr lang="en-US" dirty="0"/>
              <a:t>Hypogonadism</a:t>
            </a:r>
          </a:p>
          <a:p>
            <a:pPr lvl="1"/>
            <a:r>
              <a:rPr lang="en-US" b="1" dirty="0"/>
              <a:t>Diabetes mellitus	</a:t>
            </a:r>
          </a:p>
          <a:p>
            <a:pPr lvl="1"/>
            <a:r>
              <a:rPr lang="en-US" dirty="0"/>
              <a:t>Thyroid disorders</a:t>
            </a:r>
          </a:p>
          <a:p>
            <a:pPr lvl="1"/>
            <a:r>
              <a:rPr lang="en-US" dirty="0"/>
              <a:t>Cushing’s syndrome</a:t>
            </a:r>
          </a:p>
          <a:p>
            <a:endParaRPr lang="en-US" dirty="0"/>
          </a:p>
        </p:txBody>
      </p:sp>
      <p:sp>
        <p:nvSpPr>
          <p:cNvPr id="4" name="TextBox 3">
            <a:extLst>
              <a:ext uri="{FF2B5EF4-FFF2-40B4-BE49-F238E27FC236}">
                <a16:creationId xmlns:a16="http://schemas.microsoft.com/office/drawing/2014/main" id="{7D8629F5-1483-4F05-9BFF-52EB46A51DB9}"/>
              </a:ext>
            </a:extLst>
          </p:cNvPr>
          <p:cNvSpPr txBox="1"/>
          <p:nvPr/>
        </p:nvSpPr>
        <p:spPr>
          <a:xfrm>
            <a:off x="552450" y="6153150"/>
            <a:ext cx="10925175" cy="646331"/>
          </a:xfrm>
          <a:prstGeom prst="rect">
            <a:avLst/>
          </a:prstGeom>
          <a:noFill/>
        </p:spPr>
        <p:txBody>
          <a:bodyPr wrap="square" rtlCol="0">
            <a:spAutoFit/>
          </a:bodyPr>
          <a:lstStyle/>
          <a:p>
            <a:r>
              <a:rPr lang="en-US" dirty="0"/>
              <a:t>Alexander W. </a:t>
            </a:r>
            <a:r>
              <a:rPr lang="en-US" dirty="0" err="1"/>
              <a:t>Pastuszak</a:t>
            </a:r>
            <a:r>
              <a:rPr lang="en-US" dirty="0"/>
              <a:t>. Current Diagnosis and Management of Erectile Dysfunction. </a:t>
            </a:r>
            <a:r>
              <a:rPr lang="en-US" dirty="0" err="1"/>
              <a:t>Curr</a:t>
            </a:r>
            <a:r>
              <a:rPr lang="en-US" dirty="0"/>
              <a:t> Sex Health Rep. 2014 September ; 6(3): 164–176. </a:t>
            </a:r>
          </a:p>
        </p:txBody>
      </p:sp>
    </p:spTree>
    <p:extLst>
      <p:ext uri="{BB962C8B-B14F-4D97-AF65-F5344CB8AC3E}">
        <p14:creationId xmlns:p14="http://schemas.microsoft.com/office/powerpoint/2010/main" val="267869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3FDF-F1C3-4DC6-9E77-3F8BB85A7600}"/>
              </a:ext>
            </a:extLst>
          </p:cNvPr>
          <p:cNvSpPr>
            <a:spLocks noGrp="1"/>
          </p:cNvSpPr>
          <p:nvPr>
            <p:ph type="title"/>
          </p:nvPr>
        </p:nvSpPr>
        <p:spPr/>
        <p:txBody>
          <a:bodyPr/>
          <a:lstStyle/>
          <a:p>
            <a:r>
              <a:rPr lang="en-US" b="1" dirty="0"/>
              <a:t>Case 1:</a:t>
            </a:r>
          </a:p>
        </p:txBody>
      </p:sp>
      <p:sp>
        <p:nvSpPr>
          <p:cNvPr id="3" name="Content Placeholder 2">
            <a:extLst>
              <a:ext uri="{FF2B5EF4-FFF2-40B4-BE49-F238E27FC236}">
                <a16:creationId xmlns:a16="http://schemas.microsoft.com/office/drawing/2014/main" id="{DBB10824-1A31-4AA2-8AEC-54AD304CF173}"/>
              </a:ext>
            </a:extLst>
          </p:cNvPr>
          <p:cNvSpPr>
            <a:spLocks noGrp="1"/>
          </p:cNvSpPr>
          <p:nvPr>
            <p:ph idx="1"/>
          </p:nvPr>
        </p:nvSpPr>
        <p:spPr/>
        <p:txBody>
          <a:bodyPr>
            <a:normAutofit fontScale="92500"/>
          </a:bodyPr>
          <a:lstStyle/>
          <a:p>
            <a:r>
              <a:rPr lang="en-US" dirty="0"/>
              <a:t>A 45-year-old gentleman presented to Diabetes Clinic for his routine follow-up for diabetes and hypertension control.</a:t>
            </a:r>
          </a:p>
          <a:p>
            <a:r>
              <a:rPr lang="en-US" dirty="0"/>
              <a:t>He reported partial erection insufficient to intercourse that has progressed over the past 18 months causing </a:t>
            </a:r>
            <a:r>
              <a:rPr lang="en-US" b="1" dirty="0"/>
              <a:t>distress</a:t>
            </a:r>
            <a:r>
              <a:rPr lang="en-US" dirty="0"/>
              <a:t> to him and to his wife.</a:t>
            </a:r>
          </a:p>
          <a:p>
            <a:r>
              <a:rPr lang="en-US" dirty="0"/>
              <a:t>They would like to have sex twice a week.</a:t>
            </a:r>
          </a:p>
          <a:p>
            <a:r>
              <a:rPr lang="en-US" dirty="0"/>
              <a:t>Though there was no issue with sexual desire, stress, depression, discomfort or pain with ejaculation, premature ejaculation, outcome was not satisfactory during most of the attempts with adequate foreplay (moderate erectile dysfunction). </a:t>
            </a:r>
          </a:p>
          <a:p>
            <a:r>
              <a:rPr lang="en-US" dirty="0"/>
              <a:t>He has tried several alternative treatments.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9224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9094-DBF9-4581-9233-59D565A0B2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6F47B4-EDFE-4015-B286-2FF7434C75F5}"/>
              </a:ext>
            </a:extLst>
          </p:cNvPr>
          <p:cNvSpPr>
            <a:spLocks noGrp="1"/>
          </p:cNvSpPr>
          <p:nvPr>
            <p:ph idx="1"/>
          </p:nvPr>
        </p:nvSpPr>
        <p:spPr/>
        <p:txBody>
          <a:bodyPr>
            <a:normAutofit/>
          </a:bodyPr>
          <a:lstStyle/>
          <a:p>
            <a:r>
              <a:rPr lang="en-US" b="1" dirty="0"/>
              <a:t>Penile factors</a:t>
            </a:r>
            <a:r>
              <a:rPr lang="en-US" dirty="0"/>
              <a:t>	</a:t>
            </a:r>
          </a:p>
          <a:p>
            <a:pPr lvl="1"/>
            <a:r>
              <a:rPr lang="en-US" dirty="0"/>
              <a:t>Cavernous fibrosis	</a:t>
            </a:r>
          </a:p>
          <a:p>
            <a:pPr lvl="1"/>
            <a:r>
              <a:rPr lang="en-US" dirty="0" err="1"/>
              <a:t>Peyronie's</a:t>
            </a:r>
            <a:r>
              <a:rPr lang="en-US" dirty="0"/>
              <a:t> disease	</a:t>
            </a:r>
          </a:p>
          <a:p>
            <a:pPr lvl="1"/>
            <a:r>
              <a:rPr lang="en-US" dirty="0"/>
              <a:t>Trauma</a:t>
            </a:r>
          </a:p>
          <a:p>
            <a:pPr lvl="1"/>
            <a:r>
              <a:rPr lang="en-US" dirty="0"/>
              <a:t>Phimosis</a:t>
            </a:r>
          </a:p>
          <a:p>
            <a:pPr lvl="1"/>
            <a:r>
              <a:rPr lang="en-US" dirty="0"/>
              <a:t>Priapism	</a:t>
            </a:r>
          </a:p>
          <a:p>
            <a:r>
              <a:rPr lang="en-US" b="1" dirty="0"/>
              <a:t>Urologic disorders</a:t>
            </a:r>
            <a:r>
              <a:rPr lang="en-US" dirty="0"/>
              <a:t>	</a:t>
            </a:r>
          </a:p>
          <a:p>
            <a:pPr lvl="1"/>
            <a:r>
              <a:rPr lang="en-US" dirty="0"/>
              <a:t>Benign prostatic hypertrophy	</a:t>
            </a:r>
          </a:p>
          <a:p>
            <a:pPr lvl="1"/>
            <a:r>
              <a:rPr lang="en-US" dirty="0"/>
              <a:t>Lower urinary tract symptoms	</a:t>
            </a:r>
          </a:p>
          <a:p>
            <a:endParaRPr lang="en-US" dirty="0"/>
          </a:p>
        </p:txBody>
      </p:sp>
      <p:sp>
        <p:nvSpPr>
          <p:cNvPr id="4" name="TextBox 3">
            <a:extLst>
              <a:ext uri="{FF2B5EF4-FFF2-40B4-BE49-F238E27FC236}">
                <a16:creationId xmlns:a16="http://schemas.microsoft.com/office/drawing/2014/main" id="{5FF9DD54-FBFA-45A3-A1E6-7680707FD267}"/>
              </a:ext>
            </a:extLst>
          </p:cNvPr>
          <p:cNvSpPr txBox="1"/>
          <p:nvPr/>
        </p:nvSpPr>
        <p:spPr>
          <a:xfrm>
            <a:off x="552450" y="6096000"/>
            <a:ext cx="10925175" cy="646331"/>
          </a:xfrm>
          <a:prstGeom prst="rect">
            <a:avLst/>
          </a:prstGeom>
          <a:noFill/>
        </p:spPr>
        <p:txBody>
          <a:bodyPr wrap="square" rtlCol="0">
            <a:spAutoFit/>
          </a:bodyPr>
          <a:lstStyle/>
          <a:p>
            <a:r>
              <a:rPr lang="en-US" dirty="0"/>
              <a:t>Alexander W. </a:t>
            </a:r>
            <a:r>
              <a:rPr lang="en-US" dirty="0" err="1"/>
              <a:t>Pastuszak</a:t>
            </a:r>
            <a:r>
              <a:rPr lang="en-US" dirty="0"/>
              <a:t>. Current Diagnosis and Management of Erectile Dysfunction. </a:t>
            </a:r>
            <a:r>
              <a:rPr lang="en-US" dirty="0" err="1"/>
              <a:t>Curr</a:t>
            </a:r>
            <a:r>
              <a:rPr lang="en-US" dirty="0"/>
              <a:t> Sex Health Rep. 2014 September ; 6(3): 164–176. </a:t>
            </a:r>
          </a:p>
        </p:txBody>
      </p:sp>
    </p:spTree>
    <p:extLst>
      <p:ext uri="{BB962C8B-B14F-4D97-AF65-F5344CB8AC3E}">
        <p14:creationId xmlns:p14="http://schemas.microsoft.com/office/powerpoint/2010/main" val="1383257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CFCC-F221-452B-9AFB-B5F975C5C9EF}"/>
              </a:ext>
            </a:extLst>
          </p:cNvPr>
          <p:cNvSpPr>
            <a:spLocks noGrp="1"/>
          </p:cNvSpPr>
          <p:nvPr>
            <p:ph type="title"/>
          </p:nvPr>
        </p:nvSpPr>
        <p:spPr>
          <a:xfrm>
            <a:off x="1133475" y="174625"/>
            <a:ext cx="10515600" cy="1325563"/>
          </a:xfrm>
        </p:spPr>
        <p:txBody>
          <a:bodyPr/>
          <a:lstStyle/>
          <a:p>
            <a:r>
              <a:rPr lang="en-US" b="1" dirty="0"/>
              <a:t>ED risk factors</a:t>
            </a:r>
          </a:p>
        </p:txBody>
      </p:sp>
      <p:graphicFrame>
        <p:nvGraphicFramePr>
          <p:cNvPr id="4" name="Table 3">
            <a:extLst>
              <a:ext uri="{FF2B5EF4-FFF2-40B4-BE49-F238E27FC236}">
                <a16:creationId xmlns:a16="http://schemas.microsoft.com/office/drawing/2014/main" id="{ACA48F20-6834-4082-B0A1-33FB50B1774B}"/>
              </a:ext>
            </a:extLst>
          </p:cNvPr>
          <p:cNvGraphicFramePr>
            <a:graphicFrameLocks noGrp="1"/>
          </p:cNvGraphicFramePr>
          <p:nvPr>
            <p:extLst>
              <p:ext uri="{D42A27DB-BD31-4B8C-83A1-F6EECF244321}">
                <p14:modId xmlns:p14="http://schemas.microsoft.com/office/powerpoint/2010/main" val="2283859649"/>
              </p:ext>
            </p:extLst>
          </p:nvPr>
        </p:nvGraphicFramePr>
        <p:xfrm>
          <a:off x="1209674" y="1262591"/>
          <a:ext cx="10144126" cy="4785360"/>
        </p:xfrm>
        <a:graphic>
          <a:graphicData uri="http://schemas.openxmlformats.org/drawingml/2006/table">
            <a:tbl>
              <a:tblPr firstRow="1" bandRow="1">
                <a:tableStyleId>{5C22544A-7EE6-4342-B048-85BDC9FD1C3A}</a:tableStyleId>
              </a:tblPr>
              <a:tblGrid>
                <a:gridCol w="5072063">
                  <a:extLst>
                    <a:ext uri="{9D8B030D-6E8A-4147-A177-3AD203B41FA5}">
                      <a16:colId xmlns:a16="http://schemas.microsoft.com/office/drawing/2014/main" val="3706613574"/>
                    </a:ext>
                  </a:extLst>
                </a:gridCol>
                <a:gridCol w="5072063">
                  <a:extLst>
                    <a:ext uri="{9D8B030D-6E8A-4147-A177-3AD203B41FA5}">
                      <a16:colId xmlns:a16="http://schemas.microsoft.com/office/drawing/2014/main" val="3169129529"/>
                    </a:ext>
                  </a:extLst>
                </a:gridCol>
              </a:tblGrid>
              <a:tr h="4595284">
                <a:tc>
                  <a:txBody>
                    <a:bodyPr/>
                    <a:lstStyle/>
                    <a:p>
                      <a:r>
                        <a:rPr lang="en-US" sz="2800" b="0" dirty="0"/>
                        <a:t>Age	</a:t>
                      </a:r>
                    </a:p>
                    <a:p>
                      <a:r>
                        <a:rPr lang="en-US" sz="2800" b="0" dirty="0"/>
                        <a:t>Smoking	</a:t>
                      </a:r>
                    </a:p>
                    <a:p>
                      <a:r>
                        <a:rPr lang="en-US" sz="2800" b="0" dirty="0"/>
                        <a:t>Depression	</a:t>
                      </a:r>
                    </a:p>
                    <a:p>
                      <a:r>
                        <a:rPr lang="en-US" sz="2800" b="0" dirty="0"/>
                        <a:t>Alcohol and drug use	</a:t>
                      </a:r>
                    </a:p>
                    <a:p>
                      <a:r>
                        <a:rPr lang="en-US" sz="2800" b="0" dirty="0"/>
                        <a:t>Certain medications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FFFF00"/>
                          </a:solidFill>
                        </a:rPr>
                        <a:t>Diabetes mellitus</a:t>
                      </a:r>
                      <a:r>
                        <a:rPr lang="en-US" sz="2800" b="0" dirty="0"/>
                        <a:t>	</a:t>
                      </a:r>
                    </a:p>
                    <a:p>
                      <a:r>
                        <a:rPr lang="en-US" sz="2800" b="0" dirty="0"/>
                        <a:t>Coronary artery or peripheral vascular disease</a:t>
                      </a:r>
                    </a:p>
                    <a:p>
                      <a:r>
                        <a:rPr lang="en-US" sz="2800" b="0" dirty="0"/>
                        <a:t>Obesity/sedentary lifestyle	</a:t>
                      </a:r>
                    </a:p>
                    <a:p>
                      <a:r>
                        <a:rPr lang="en-US" sz="2800" b="0" dirty="0"/>
                        <a:t>Hyperlipidemia		</a:t>
                      </a:r>
                    </a:p>
                    <a:p>
                      <a:r>
                        <a:rPr lang="en-US" sz="2800" b="0" dirty="0"/>
                        <a:t>Hypertension	</a:t>
                      </a:r>
                    </a:p>
                  </a:txBody>
                  <a:tcPr/>
                </a:tc>
                <a:tc>
                  <a:txBody>
                    <a:bodyPr/>
                    <a:lstStyle/>
                    <a:p>
                      <a:r>
                        <a:rPr lang="en-US" sz="2800" b="0" dirty="0"/>
                        <a:t>Hypogonadism</a:t>
                      </a:r>
                    </a:p>
                    <a:p>
                      <a:r>
                        <a:rPr lang="en-US" sz="2800" b="0" dirty="0"/>
                        <a:t>Other Endocrine disorders</a:t>
                      </a:r>
                    </a:p>
                    <a:p>
                      <a:endParaRPr lang="en-US" sz="2800" b="0" dirty="0"/>
                    </a:p>
                    <a:p>
                      <a:r>
                        <a:rPr lang="en-US" sz="2800" b="0" dirty="0" err="1"/>
                        <a:t>Peyronie's</a:t>
                      </a:r>
                      <a:r>
                        <a:rPr lang="en-US" sz="2800" b="0" dirty="0"/>
                        <a:t> disease	</a:t>
                      </a:r>
                    </a:p>
                    <a:p>
                      <a:r>
                        <a:rPr lang="en-US" sz="2800" b="0" dirty="0"/>
                        <a:t>	</a:t>
                      </a:r>
                    </a:p>
                    <a:p>
                      <a:r>
                        <a:rPr lang="en-US" sz="2800" b="0" dirty="0"/>
                        <a:t>Benign prostatic hypertrophy	</a:t>
                      </a:r>
                    </a:p>
                    <a:p>
                      <a:r>
                        <a:rPr lang="en-US" sz="2800" b="0" dirty="0"/>
                        <a:t>Lower urinary tract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Trauma or surgery to the pelvis or spine	</a:t>
                      </a:r>
                    </a:p>
                    <a:p>
                      <a:r>
                        <a:rPr lang="en-US" sz="2800" b="0" dirty="0"/>
                        <a:t>	</a:t>
                      </a:r>
                    </a:p>
                    <a:p>
                      <a:endParaRPr lang="en-US" sz="2800" b="0" dirty="0"/>
                    </a:p>
                  </a:txBody>
                  <a:tcPr/>
                </a:tc>
                <a:extLst>
                  <a:ext uri="{0D108BD9-81ED-4DB2-BD59-A6C34878D82A}">
                    <a16:rowId xmlns:a16="http://schemas.microsoft.com/office/drawing/2014/main" val="198766175"/>
                  </a:ext>
                </a:extLst>
              </a:tr>
            </a:tbl>
          </a:graphicData>
        </a:graphic>
      </p:graphicFrame>
      <p:sp>
        <p:nvSpPr>
          <p:cNvPr id="7" name="TextBox 6">
            <a:extLst>
              <a:ext uri="{FF2B5EF4-FFF2-40B4-BE49-F238E27FC236}">
                <a16:creationId xmlns:a16="http://schemas.microsoft.com/office/drawing/2014/main" id="{C1610B4F-9F84-40FF-B880-BF552C467FA4}"/>
              </a:ext>
            </a:extLst>
          </p:cNvPr>
          <p:cNvSpPr txBox="1"/>
          <p:nvPr/>
        </p:nvSpPr>
        <p:spPr>
          <a:xfrm>
            <a:off x="552450" y="6096000"/>
            <a:ext cx="10925175" cy="646331"/>
          </a:xfrm>
          <a:prstGeom prst="rect">
            <a:avLst/>
          </a:prstGeom>
          <a:noFill/>
        </p:spPr>
        <p:txBody>
          <a:bodyPr wrap="square" rtlCol="0">
            <a:spAutoFit/>
          </a:bodyPr>
          <a:lstStyle/>
          <a:p>
            <a:r>
              <a:rPr lang="en-US" dirty="0"/>
              <a:t>Alexander W. </a:t>
            </a:r>
            <a:r>
              <a:rPr lang="en-US" dirty="0" err="1"/>
              <a:t>Pastuszak</a:t>
            </a:r>
            <a:r>
              <a:rPr lang="en-US" dirty="0"/>
              <a:t>. Current Diagnosis and Management of Erectile Dysfunction. </a:t>
            </a:r>
            <a:r>
              <a:rPr lang="en-US" dirty="0" err="1"/>
              <a:t>Curr</a:t>
            </a:r>
            <a:r>
              <a:rPr lang="en-US" dirty="0"/>
              <a:t> Sex Health Rep. 2014 September ; 6(3): 164–176. </a:t>
            </a:r>
          </a:p>
        </p:txBody>
      </p:sp>
    </p:spTree>
    <p:extLst>
      <p:ext uri="{BB962C8B-B14F-4D97-AF65-F5344CB8AC3E}">
        <p14:creationId xmlns:p14="http://schemas.microsoft.com/office/powerpoint/2010/main" val="2763660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B724-22F8-4232-9231-A090CA5B1CA4}"/>
              </a:ext>
            </a:extLst>
          </p:cNvPr>
          <p:cNvSpPr>
            <a:spLocks noGrp="1"/>
          </p:cNvSpPr>
          <p:nvPr>
            <p:ph type="title"/>
          </p:nvPr>
        </p:nvSpPr>
        <p:spPr/>
        <p:txBody>
          <a:bodyPr/>
          <a:lstStyle/>
          <a:p>
            <a:r>
              <a:rPr lang="en-US" b="1" dirty="0"/>
              <a:t>ED in DM</a:t>
            </a:r>
          </a:p>
        </p:txBody>
      </p:sp>
      <p:sp>
        <p:nvSpPr>
          <p:cNvPr id="3" name="Content Placeholder 2">
            <a:extLst>
              <a:ext uri="{FF2B5EF4-FFF2-40B4-BE49-F238E27FC236}">
                <a16:creationId xmlns:a16="http://schemas.microsoft.com/office/drawing/2014/main" id="{ECB4D7B5-6C34-4431-9FF1-EA629F1BCFE0}"/>
              </a:ext>
            </a:extLst>
          </p:cNvPr>
          <p:cNvSpPr>
            <a:spLocks noGrp="1"/>
          </p:cNvSpPr>
          <p:nvPr>
            <p:ph idx="1"/>
          </p:nvPr>
        </p:nvSpPr>
        <p:spPr/>
        <p:txBody>
          <a:bodyPr/>
          <a:lstStyle/>
          <a:p>
            <a:r>
              <a:rPr lang="en-US" dirty="0"/>
              <a:t>Diabetes is a </a:t>
            </a:r>
            <a:r>
              <a:rPr lang="en-US" b="1" dirty="0"/>
              <a:t>common</a:t>
            </a:r>
            <a:r>
              <a:rPr lang="en-US" dirty="0"/>
              <a:t> etiology</a:t>
            </a:r>
          </a:p>
          <a:p>
            <a:pPr lvl="1"/>
            <a:r>
              <a:rPr lang="en-US" b="1" dirty="0"/>
              <a:t>Affect blood vessels</a:t>
            </a:r>
          </a:p>
          <a:p>
            <a:pPr lvl="1"/>
            <a:r>
              <a:rPr lang="en-US" b="1" dirty="0"/>
              <a:t>Affects nerves that supply the penis and </a:t>
            </a:r>
          </a:p>
          <a:p>
            <a:pPr lvl="1"/>
            <a:r>
              <a:rPr lang="en-US" b="1" dirty="0"/>
              <a:t>Increased risk of having low testosterone</a:t>
            </a:r>
            <a:r>
              <a:rPr lang="en-US" dirty="0"/>
              <a:t>.</a:t>
            </a:r>
          </a:p>
          <a:p>
            <a:r>
              <a:rPr lang="en-US" dirty="0"/>
              <a:t>Most imp among chronic illness.</a:t>
            </a:r>
          </a:p>
          <a:p>
            <a:r>
              <a:rPr lang="en-US" b="1" dirty="0"/>
              <a:t>50%</a:t>
            </a:r>
            <a:r>
              <a:rPr lang="en-US" dirty="0"/>
              <a:t> 0f men with </a:t>
            </a:r>
            <a:r>
              <a:rPr lang="en-US" b="1" dirty="0"/>
              <a:t>DM</a:t>
            </a:r>
            <a:r>
              <a:rPr lang="en-US" dirty="0"/>
              <a:t> with suffer from </a:t>
            </a:r>
            <a:r>
              <a:rPr lang="en-US" b="1" dirty="0"/>
              <a:t>ED</a:t>
            </a:r>
            <a:r>
              <a:rPr lang="en-US" dirty="0"/>
              <a:t>.</a:t>
            </a:r>
          </a:p>
          <a:p>
            <a:r>
              <a:rPr lang="en-US" dirty="0"/>
              <a:t>Men with diabetes:  </a:t>
            </a:r>
            <a:r>
              <a:rPr lang="en-US" b="1" dirty="0"/>
              <a:t>4</a:t>
            </a:r>
            <a:r>
              <a:rPr lang="en-US" dirty="0"/>
              <a:t>  x more likely to experience ED</a:t>
            </a:r>
          </a:p>
          <a:p>
            <a:r>
              <a:rPr lang="en-US" b="1" dirty="0"/>
              <a:t>ED in DM: 15 years earlier</a:t>
            </a:r>
            <a:r>
              <a:rPr lang="en-US" dirty="0"/>
              <a:t> than men without diabetes.</a:t>
            </a:r>
          </a:p>
          <a:p>
            <a:pPr marL="0" indent="0">
              <a:buNone/>
            </a:pPr>
            <a:endParaRPr lang="en-US" dirty="0"/>
          </a:p>
          <a:p>
            <a:endParaRPr lang="en-US" dirty="0"/>
          </a:p>
        </p:txBody>
      </p:sp>
      <p:sp>
        <p:nvSpPr>
          <p:cNvPr id="4" name="TextBox 3">
            <a:extLst>
              <a:ext uri="{FF2B5EF4-FFF2-40B4-BE49-F238E27FC236}">
                <a16:creationId xmlns:a16="http://schemas.microsoft.com/office/drawing/2014/main" id="{055C21B6-624D-4A27-9166-B21B181FDF66}"/>
              </a:ext>
            </a:extLst>
          </p:cNvPr>
          <p:cNvSpPr txBox="1"/>
          <p:nvPr/>
        </p:nvSpPr>
        <p:spPr>
          <a:xfrm>
            <a:off x="485775" y="6105525"/>
            <a:ext cx="10963275" cy="646331"/>
          </a:xfrm>
          <a:prstGeom prst="rect">
            <a:avLst/>
          </a:prstGeom>
          <a:noFill/>
        </p:spPr>
        <p:txBody>
          <a:bodyPr wrap="square" rtlCol="0">
            <a:spAutoFit/>
          </a:bodyPr>
          <a:lstStyle/>
          <a:p>
            <a:r>
              <a:rPr lang="en-US" dirty="0"/>
              <a:t>Klein R, Klein BE, Lee KE, et al. Prevalence of self-reported erectile dysfunction in people with long-term IDDM. Diabetes Care 1996;19:135–41.</a:t>
            </a:r>
          </a:p>
        </p:txBody>
      </p:sp>
    </p:spTree>
    <p:extLst>
      <p:ext uri="{BB962C8B-B14F-4D97-AF65-F5344CB8AC3E}">
        <p14:creationId xmlns:p14="http://schemas.microsoft.com/office/powerpoint/2010/main" val="282158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B8A9-A904-4174-BED9-8A9CA7C74058}"/>
              </a:ext>
            </a:extLst>
          </p:cNvPr>
          <p:cNvSpPr>
            <a:spLocks noGrp="1"/>
          </p:cNvSpPr>
          <p:nvPr>
            <p:ph type="title"/>
          </p:nvPr>
        </p:nvSpPr>
        <p:spPr/>
        <p:txBody>
          <a:bodyPr/>
          <a:lstStyle/>
          <a:p>
            <a:r>
              <a:rPr lang="en-US" b="1" dirty="0"/>
              <a:t>ED in DM</a:t>
            </a:r>
          </a:p>
        </p:txBody>
      </p:sp>
      <p:sp>
        <p:nvSpPr>
          <p:cNvPr id="3" name="Content Placeholder 2">
            <a:extLst>
              <a:ext uri="{FF2B5EF4-FFF2-40B4-BE49-F238E27FC236}">
                <a16:creationId xmlns:a16="http://schemas.microsoft.com/office/drawing/2014/main" id="{0CCF1C62-48C8-4A7C-900F-9AC8E231D0DA}"/>
              </a:ext>
            </a:extLst>
          </p:cNvPr>
          <p:cNvSpPr>
            <a:spLocks noGrp="1"/>
          </p:cNvSpPr>
          <p:nvPr>
            <p:ph idx="1"/>
          </p:nvPr>
        </p:nvSpPr>
        <p:spPr/>
        <p:txBody>
          <a:bodyPr/>
          <a:lstStyle/>
          <a:p>
            <a:r>
              <a:rPr lang="en-US" dirty="0"/>
              <a:t>Both </a:t>
            </a:r>
            <a:r>
              <a:rPr lang="en-US" b="1" dirty="0"/>
              <a:t>psychogenic</a:t>
            </a:r>
            <a:r>
              <a:rPr lang="en-US" dirty="0"/>
              <a:t> and </a:t>
            </a:r>
            <a:r>
              <a:rPr lang="en-US" b="1" dirty="0"/>
              <a:t>organic contribution.</a:t>
            </a:r>
          </a:p>
          <a:p>
            <a:r>
              <a:rPr lang="en-US" dirty="0"/>
              <a:t>Lower scores for sexual desire, activity, arousal and satisfaction: variation of glycemic control, reduced energy, altered self image, inter-personal difficulties.</a:t>
            </a:r>
          </a:p>
          <a:p>
            <a:r>
              <a:rPr lang="en-US" dirty="0"/>
              <a:t>Increase risk of low testosterone.</a:t>
            </a:r>
          </a:p>
          <a:p>
            <a:r>
              <a:rPr lang="en-US" dirty="0" err="1"/>
              <a:t>Peyronie’s</a:t>
            </a:r>
            <a:r>
              <a:rPr lang="en-US" dirty="0"/>
              <a:t> disease in important comorbid condition in older diabetic men with ED.</a:t>
            </a:r>
          </a:p>
          <a:p>
            <a:r>
              <a:rPr lang="en-US" b="1" dirty="0"/>
              <a:t>ED in T2DM may signal silent cardiac ischemia</a:t>
            </a:r>
            <a:r>
              <a:rPr lang="en-US" dirty="0"/>
              <a:t>.</a:t>
            </a:r>
          </a:p>
          <a:p>
            <a:endParaRPr lang="en-US" dirty="0"/>
          </a:p>
        </p:txBody>
      </p:sp>
      <p:sp>
        <p:nvSpPr>
          <p:cNvPr id="4" name="TextBox 3">
            <a:extLst>
              <a:ext uri="{FF2B5EF4-FFF2-40B4-BE49-F238E27FC236}">
                <a16:creationId xmlns:a16="http://schemas.microsoft.com/office/drawing/2014/main" id="{094BC8A6-0CD5-4FA9-8069-4675F7B64C4B}"/>
              </a:ext>
            </a:extLst>
          </p:cNvPr>
          <p:cNvSpPr txBox="1"/>
          <p:nvPr/>
        </p:nvSpPr>
        <p:spPr>
          <a:xfrm>
            <a:off x="447675" y="6111875"/>
            <a:ext cx="11496993" cy="369332"/>
          </a:xfrm>
          <a:prstGeom prst="rect">
            <a:avLst/>
          </a:prstGeom>
          <a:noFill/>
        </p:spPr>
        <p:txBody>
          <a:bodyPr wrap="none" rtlCol="0">
            <a:spAutoFit/>
          </a:bodyPr>
          <a:lstStyle/>
          <a:p>
            <a:r>
              <a:rPr lang="en-US" dirty="0" err="1"/>
              <a:t>Bhasin</a:t>
            </a:r>
            <a:r>
              <a:rPr lang="en-US" dirty="0"/>
              <a:t> S, </a:t>
            </a:r>
            <a:r>
              <a:rPr lang="en-US" dirty="0" err="1"/>
              <a:t>Basson</a:t>
            </a:r>
            <a:r>
              <a:rPr lang="en-US" dirty="0"/>
              <a:t> R. Sexual dysfunction in men </a:t>
            </a:r>
            <a:r>
              <a:rPr lang="en-US" dirty="0" err="1"/>
              <a:t>ans</a:t>
            </a:r>
            <a:r>
              <a:rPr lang="en-US" dirty="0"/>
              <a:t> women. In Williams Textbook of Endocrinology 13e by </a:t>
            </a:r>
            <a:r>
              <a:rPr lang="en-US" dirty="0" err="1"/>
              <a:t>Melmed</a:t>
            </a:r>
            <a:r>
              <a:rPr lang="en-US" dirty="0"/>
              <a:t> S 2016.</a:t>
            </a:r>
          </a:p>
        </p:txBody>
      </p:sp>
    </p:spTree>
    <p:extLst>
      <p:ext uri="{BB962C8B-B14F-4D97-AF65-F5344CB8AC3E}">
        <p14:creationId xmlns:p14="http://schemas.microsoft.com/office/powerpoint/2010/main" val="152713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4A80-4C34-491D-8EF2-2F72CCF6DB4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E0931C4-6CB9-4609-9584-B47C8BCDA192}"/>
              </a:ext>
            </a:extLst>
          </p:cNvPr>
          <p:cNvPicPr>
            <a:picLocks noGrp="1" noChangeAspect="1"/>
          </p:cNvPicPr>
          <p:nvPr>
            <p:ph idx="1"/>
          </p:nvPr>
        </p:nvPicPr>
        <p:blipFill>
          <a:blip r:embed="rId2"/>
          <a:stretch>
            <a:fillRect/>
          </a:stretch>
        </p:blipFill>
        <p:spPr>
          <a:xfrm>
            <a:off x="1457325" y="538550"/>
            <a:ext cx="8820150" cy="5823382"/>
          </a:xfrm>
          <a:prstGeom prst="rect">
            <a:avLst/>
          </a:prstGeom>
        </p:spPr>
      </p:pic>
      <p:sp>
        <p:nvSpPr>
          <p:cNvPr id="5" name="TextBox 4">
            <a:extLst>
              <a:ext uri="{FF2B5EF4-FFF2-40B4-BE49-F238E27FC236}">
                <a16:creationId xmlns:a16="http://schemas.microsoft.com/office/drawing/2014/main" id="{C0BC39DB-CA9C-4FF6-9729-AB3C0CF79959}"/>
              </a:ext>
            </a:extLst>
          </p:cNvPr>
          <p:cNvSpPr txBox="1"/>
          <p:nvPr/>
        </p:nvSpPr>
        <p:spPr>
          <a:xfrm>
            <a:off x="419100" y="6378574"/>
            <a:ext cx="9858375" cy="369332"/>
          </a:xfrm>
          <a:prstGeom prst="rect">
            <a:avLst/>
          </a:prstGeom>
          <a:noFill/>
        </p:spPr>
        <p:txBody>
          <a:bodyPr wrap="square" rtlCol="0">
            <a:spAutoFit/>
          </a:bodyPr>
          <a:lstStyle/>
          <a:p>
            <a:r>
              <a:rPr lang="en-US"/>
              <a:t>Mobley DF, et al. Postgrad Med J 2017;</a:t>
            </a:r>
            <a:r>
              <a:rPr lang="en-US" b="1"/>
              <a:t>93</a:t>
            </a:r>
            <a:r>
              <a:rPr lang="en-US"/>
              <a:t>:679–685. doi:10.1136/postgradmedj-2016-134073</a:t>
            </a:r>
            <a:endParaRPr lang="en-US" dirty="0"/>
          </a:p>
        </p:txBody>
      </p:sp>
    </p:spTree>
    <p:extLst>
      <p:ext uri="{BB962C8B-B14F-4D97-AF65-F5344CB8AC3E}">
        <p14:creationId xmlns:p14="http://schemas.microsoft.com/office/powerpoint/2010/main" val="368796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9EA8-C580-4EBE-AEB9-0188874366F2}"/>
              </a:ext>
            </a:extLst>
          </p:cNvPr>
          <p:cNvSpPr>
            <a:spLocks noGrp="1"/>
          </p:cNvSpPr>
          <p:nvPr>
            <p:ph type="title"/>
          </p:nvPr>
        </p:nvSpPr>
        <p:spPr/>
        <p:txBody>
          <a:bodyPr/>
          <a:lstStyle/>
          <a:p>
            <a:r>
              <a:rPr lang="en-US" b="1" dirty="0"/>
              <a:t>DM with ED patients:</a:t>
            </a:r>
          </a:p>
        </p:txBody>
      </p:sp>
      <p:sp>
        <p:nvSpPr>
          <p:cNvPr id="3" name="Content Placeholder 2">
            <a:extLst>
              <a:ext uri="{FF2B5EF4-FFF2-40B4-BE49-F238E27FC236}">
                <a16:creationId xmlns:a16="http://schemas.microsoft.com/office/drawing/2014/main" id="{9F29DC16-4AFF-4980-8D61-119FA8501E03}"/>
              </a:ext>
            </a:extLst>
          </p:cNvPr>
          <p:cNvSpPr>
            <a:spLocks noGrp="1"/>
          </p:cNvSpPr>
          <p:nvPr>
            <p:ph idx="1"/>
          </p:nvPr>
        </p:nvSpPr>
        <p:spPr/>
        <p:txBody>
          <a:bodyPr>
            <a:normAutofit fontScale="85000" lnSpcReduction="20000"/>
          </a:bodyPr>
          <a:lstStyle/>
          <a:p>
            <a:r>
              <a:rPr lang="en-US" dirty="0"/>
              <a:t>Older smoker</a:t>
            </a:r>
          </a:p>
          <a:p>
            <a:r>
              <a:rPr lang="en-US" dirty="0"/>
              <a:t>Long duration of DM</a:t>
            </a:r>
          </a:p>
          <a:p>
            <a:r>
              <a:rPr lang="en-US" dirty="0"/>
              <a:t>Poor metabolic control (A1c, Dyslipidemia)</a:t>
            </a:r>
          </a:p>
          <a:p>
            <a:r>
              <a:rPr lang="en-US" dirty="0"/>
              <a:t>Untreated hypertension</a:t>
            </a:r>
          </a:p>
          <a:p>
            <a:r>
              <a:rPr lang="en-US" dirty="0"/>
              <a:t>Neuropathy, retinopathy</a:t>
            </a:r>
          </a:p>
          <a:p>
            <a:r>
              <a:rPr lang="en-US" dirty="0" err="1"/>
              <a:t>Microalbuminemia</a:t>
            </a:r>
            <a:endParaRPr lang="en-US" dirty="0"/>
          </a:p>
          <a:p>
            <a:r>
              <a:rPr lang="en-US" dirty="0" err="1"/>
              <a:t>Macroalbuminemia</a:t>
            </a:r>
            <a:endParaRPr lang="en-US" dirty="0"/>
          </a:p>
          <a:p>
            <a:r>
              <a:rPr lang="en-US" dirty="0"/>
              <a:t>CVD, PVD</a:t>
            </a:r>
          </a:p>
          <a:p>
            <a:r>
              <a:rPr lang="en-US" dirty="0"/>
              <a:t>Diuretics treatment</a:t>
            </a:r>
          </a:p>
          <a:p>
            <a:r>
              <a:rPr lang="en-US" dirty="0"/>
              <a:t>Low testosterone level</a:t>
            </a:r>
          </a:p>
          <a:p>
            <a:r>
              <a:rPr lang="en-US" dirty="0"/>
              <a:t>Psychological issues</a:t>
            </a:r>
          </a:p>
          <a:p>
            <a:endParaRPr lang="en-US" dirty="0"/>
          </a:p>
          <a:p>
            <a:endParaRPr lang="en-US" dirty="0"/>
          </a:p>
        </p:txBody>
      </p:sp>
      <p:sp>
        <p:nvSpPr>
          <p:cNvPr id="4" name="TextBox 3">
            <a:extLst>
              <a:ext uri="{FF2B5EF4-FFF2-40B4-BE49-F238E27FC236}">
                <a16:creationId xmlns:a16="http://schemas.microsoft.com/office/drawing/2014/main" id="{DC2CD85D-8D3F-4880-B35F-CA30F1346E29}"/>
              </a:ext>
            </a:extLst>
          </p:cNvPr>
          <p:cNvSpPr txBox="1"/>
          <p:nvPr/>
        </p:nvSpPr>
        <p:spPr>
          <a:xfrm>
            <a:off x="447675" y="6111875"/>
            <a:ext cx="11496993" cy="369332"/>
          </a:xfrm>
          <a:prstGeom prst="rect">
            <a:avLst/>
          </a:prstGeom>
          <a:noFill/>
        </p:spPr>
        <p:txBody>
          <a:bodyPr wrap="none" rtlCol="0">
            <a:spAutoFit/>
          </a:bodyPr>
          <a:lstStyle/>
          <a:p>
            <a:r>
              <a:rPr lang="en-US" dirty="0" err="1"/>
              <a:t>Bhasin</a:t>
            </a:r>
            <a:r>
              <a:rPr lang="en-US" dirty="0"/>
              <a:t> S, </a:t>
            </a:r>
            <a:r>
              <a:rPr lang="en-US" dirty="0" err="1"/>
              <a:t>Basson</a:t>
            </a:r>
            <a:r>
              <a:rPr lang="en-US" dirty="0"/>
              <a:t> R. Sexual dysfunction in men </a:t>
            </a:r>
            <a:r>
              <a:rPr lang="en-US" dirty="0" err="1"/>
              <a:t>ans</a:t>
            </a:r>
            <a:r>
              <a:rPr lang="en-US" dirty="0"/>
              <a:t> women. In Williams Textbook of Endocrinology 13e by </a:t>
            </a:r>
            <a:r>
              <a:rPr lang="en-US" dirty="0" err="1"/>
              <a:t>Melmed</a:t>
            </a:r>
            <a:r>
              <a:rPr lang="en-US" dirty="0"/>
              <a:t> S 2016.</a:t>
            </a:r>
          </a:p>
        </p:txBody>
      </p:sp>
    </p:spTree>
    <p:extLst>
      <p:ext uri="{BB962C8B-B14F-4D97-AF65-F5344CB8AC3E}">
        <p14:creationId xmlns:p14="http://schemas.microsoft.com/office/powerpoint/2010/main" val="3010388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E0C7-1683-4B6B-92F8-2493155EE225}"/>
              </a:ext>
            </a:extLst>
          </p:cNvPr>
          <p:cNvSpPr>
            <a:spLocks noGrp="1"/>
          </p:cNvSpPr>
          <p:nvPr>
            <p:ph type="title"/>
          </p:nvPr>
        </p:nvSpPr>
        <p:spPr>
          <a:xfrm>
            <a:off x="838200" y="298450"/>
            <a:ext cx="10515600" cy="1325563"/>
          </a:xfrm>
        </p:spPr>
        <p:txBody>
          <a:bodyPr/>
          <a:lstStyle/>
          <a:p>
            <a:r>
              <a:rPr lang="en-US" b="1" dirty="0"/>
              <a:t>Pathophysiology</a:t>
            </a:r>
          </a:p>
        </p:txBody>
      </p:sp>
      <p:sp>
        <p:nvSpPr>
          <p:cNvPr id="3" name="Content Placeholder 2">
            <a:extLst>
              <a:ext uri="{FF2B5EF4-FFF2-40B4-BE49-F238E27FC236}">
                <a16:creationId xmlns:a16="http://schemas.microsoft.com/office/drawing/2014/main" id="{C1412CD9-4929-494B-9DA1-9B791A2CC938}"/>
              </a:ext>
            </a:extLst>
          </p:cNvPr>
          <p:cNvSpPr>
            <a:spLocks noGrp="1"/>
          </p:cNvSpPr>
          <p:nvPr>
            <p:ph idx="1"/>
          </p:nvPr>
        </p:nvSpPr>
        <p:spPr/>
        <p:txBody>
          <a:bodyPr>
            <a:normAutofit fontScale="77500" lnSpcReduction="20000"/>
          </a:bodyPr>
          <a:lstStyle/>
          <a:p>
            <a:r>
              <a:rPr lang="en-US" b="1" dirty="0"/>
              <a:t>Endothelial dysfunction, </a:t>
            </a:r>
          </a:p>
          <a:p>
            <a:r>
              <a:rPr lang="en-US" b="1" dirty="0"/>
              <a:t>smooth muscle dysfunction, </a:t>
            </a:r>
          </a:p>
          <a:p>
            <a:r>
              <a:rPr lang="en-US" b="1" dirty="0"/>
              <a:t>autonomic neuropathy, </a:t>
            </a:r>
          </a:p>
          <a:p>
            <a:r>
              <a:rPr lang="en-US" b="1" dirty="0"/>
              <a:t>psychological issues.</a:t>
            </a:r>
          </a:p>
          <a:p>
            <a:r>
              <a:rPr lang="en-US" b="1" dirty="0"/>
              <a:t>Low testosterone level</a:t>
            </a:r>
          </a:p>
          <a:p>
            <a:r>
              <a:rPr lang="en-US" b="1" dirty="0"/>
              <a:t>Presence of other risk factors/ contributors.</a:t>
            </a:r>
          </a:p>
          <a:p>
            <a:pPr marL="0" indent="0">
              <a:buNone/>
            </a:pPr>
            <a:endParaRPr lang="en-US" dirty="0"/>
          </a:p>
          <a:p>
            <a:r>
              <a:rPr lang="en-US" dirty="0"/>
              <a:t>NOS is reduced. NADPH is reduced, ROS and AGEs are increased that reduced NO and attenuate K channel.&gt; impaired vasodilatation and smooth muscle relaxation.</a:t>
            </a:r>
          </a:p>
          <a:p>
            <a:r>
              <a:rPr lang="en-US" dirty="0"/>
              <a:t>Reduced NADPH is associated with increased DAG and Protein kinas C that caused increased smooth muscle contraction.</a:t>
            </a:r>
          </a:p>
          <a:p>
            <a:r>
              <a:rPr lang="en-US" dirty="0"/>
              <a:t>Increase activation of Rho/Rho kinase increases </a:t>
            </a:r>
            <a:r>
              <a:rPr lang="en-US" dirty="0" err="1"/>
              <a:t>cavernosus</a:t>
            </a:r>
            <a:r>
              <a:rPr lang="en-US" dirty="0"/>
              <a:t> smooth muscle sensitivity to Ca channel.</a:t>
            </a:r>
          </a:p>
          <a:p>
            <a:endParaRPr lang="en-US" dirty="0"/>
          </a:p>
        </p:txBody>
      </p:sp>
      <p:sp>
        <p:nvSpPr>
          <p:cNvPr id="4" name="TextBox 3">
            <a:extLst>
              <a:ext uri="{FF2B5EF4-FFF2-40B4-BE49-F238E27FC236}">
                <a16:creationId xmlns:a16="http://schemas.microsoft.com/office/drawing/2014/main" id="{B04CCE22-9007-419F-BFDA-03E426852E9F}"/>
              </a:ext>
            </a:extLst>
          </p:cNvPr>
          <p:cNvSpPr txBox="1"/>
          <p:nvPr/>
        </p:nvSpPr>
        <p:spPr>
          <a:xfrm>
            <a:off x="447675" y="6111875"/>
            <a:ext cx="11496993" cy="369332"/>
          </a:xfrm>
          <a:prstGeom prst="rect">
            <a:avLst/>
          </a:prstGeom>
          <a:noFill/>
        </p:spPr>
        <p:txBody>
          <a:bodyPr wrap="none" rtlCol="0">
            <a:spAutoFit/>
          </a:bodyPr>
          <a:lstStyle/>
          <a:p>
            <a:r>
              <a:rPr lang="en-US" dirty="0" err="1"/>
              <a:t>Bhasin</a:t>
            </a:r>
            <a:r>
              <a:rPr lang="en-US" dirty="0"/>
              <a:t> S, </a:t>
            </a:r>
            <a:r>
              <a:rPr lang="en-US" dirty="0" err="1"/>
              <a:t>Basson</a:t>
            </a:r>
            <a:r>
              <a:rPr lang="en-US" dirty="0"/>
              <a:t> R. Sexual dysfunction in men </a:t>
            </a:r>
            <a:r>
              <a:rPr lang="en-US" dirty="0" err="1"/>
              <a:t>ans</a:t>
            </a:r>
            <a:r>
              <a:rPr lang="en-US" dirty="0"/>
              <a:t> women. In Williams Textbook of Endocrinology 13e by </a:t>
            </a:r>
            <a:r>
              <a:rPr lang="en-US" dirty="0" err="1"/>
              <a:t>Melmed</a:t>
            </a:r>
            <a:r>
              <a:rPr lang="en-US" dirty="0"/>
              <a:t> S 2016.</a:t>
            </a:r>
          </a:p>
        </p:txBody>
      </p:sp>
    </p:spTree>
    <p:extLst>
      <p:ext uri="{BB962C8B-B14F-4D97-AF65-F5344CB8AC3E}">
        <p14:creationId xmlns:p14="http://schemas.microsoft.com/office/powerpoint/2010/main" val="1228702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3B43-15DD-47E5-A721-06E5458F4795}"/>
              </a:ext>
            </a:extLst>
          </p:cNvPr>
          <p:cNvSpPr>
            <a:spLocks noGrp="1"/>
          </p:cNvSpPr>
          <p:nvPr>
            <p:ph type="title"/>
          </p:nvPr>
        </p:nvSpPr>
        <p:spPr/>
        <p:txBody>
          <a:bodyPr>
            <a:normAutofit/>
          </a:bodyPr>
          <a:lstStyle/>
          <a:p>
            <a:r>
              <a:rPr lang="en-US" b="1" dirty="0"/>
              <a:t>Evaluation</a:t>
            </a:r>
            <a:endParaRPr lang="en-US" dirty="0"/>
          </a:p>
        </p:txBody>
      </p:sp>
      <p:sp>
        <p:nvSpPr>
          <p:cNvPr id="3" name="Content Placeholder 2">
            <a:extLst>
              <a:ext uri="{FF2B5EF4-FFF2-40B4-BE49-F238E27FC236}">
                <a16:creationId xmlns:a16="http://schemas.microsoft.com/office/drawing/2014/main" id="{D5162068-E7E1-4077-85CF-C297F6F25059}"/>
              </a:ext>
            </a:extLst>
          </p:cNvPr>
          <p:cNvSpPr>
            <a:spLocks noGrp="1"/>
          </p:cNvSpPr>
          <p:nvPr>
            <p:ph idx="1"/>
          </p:nvPr>
        </p:nvSpPr>
        <p:spPr/>
        <p:txBody>
          <a:bodyPr>
            <a:normAutofit/>
          </a:bodyPr>
          <a:lstStyle/>
          <a:p>
            <a:pPr marL="0" indent="0">
              <a:buNone/>
            </a:pPr>
            <a:r>
              <a:rPr lang="en-US" b="1" dirty="0"/>
              <a:t>History:</a:t>
            </a:r>
          </a:p>
          <a:p>
            <a:r>
              <a:rPr lang="en-US" dirty="0"/>
              <a:t>Ascertain </a:t>
            </a:r>
            <a:r>
              <a:rPr lang="en-US" b="1" dirty="0"/>
              <a:t>Psychosexual history.</a:t>
            </a:r>
          </a:p>
          <a:p>
            <a:r>
              <a:rPr lang="en-US" dirty="0"/>
              <a:t>Ascertain </a:t>
            </a:r>
            <a:r>
              <a:rPr lang="en-US" b="1" dirty="0"/>
              <a:t>Risk factors</a:t>
            </a:r>
            <a:r>
              <a:rPr lang="en-US" dirty="0"/>
              <a:t> and </a:t>
            </a:r>
            <a:r>
              <a:rPr lang="en-US" b="1" dirty="0"/>
              <a:t>factors that may affect choice of therapy.</a:t>
            </a:r>
          </a:p>
          <a:p>
            <a:endParaRPr lang="en-US" dirty="0"/>
          </a:p>
          <a:p>
            <a:pPr marL="0" indent="0">
              <a:buNone/>
            </a:pPr>
            <a:endParaRPr lang="en-US" dirty="0"/>
          </a:p>
        </p:txBody>
      </p:sp>
      <p:sp>
        <p:nvSpPr>
          <p:cNvPr id="4" name="TextBox 3">
            <a:extLst>
              <a:ext uri="{FF2B5EF4-FFF2-40B4-BE49-F238E27FC236}">
                <a16:creationId xmlns:a16="http://schemas.microsoft.com/office/drawing/2014/main" id="{E4E51D86-B019-43AF-B13F-0BE6AC01C1FA}"/>
              </a:ext>
            </a:extLst>
          </p:cNvPr>
          <p:cNvSpPr txBox="1"/>
          <p:nvPr/>
        </p:nvSpPr>
        <p:spPr>
          <a:xfrm>
            <a:off x="447675" y="6111875"/>
            <a:ext cx="11496993" cy="369332"/>
          </a:xfrm>
          <a:prstGeom prst="rect">
            <a:avLst/>
          </a:prstGeom>
          <a:noFill/>
        </p:spPr>
        <p:txBody>
          <a:bodyPr wrap="none" rtlCol="0">
            <a:spAutoFit/>
          </a:bodyPr>
          <a:lstStyle/>
          <a:p>
            <a:r>
              <a:rPr lang="en-US" dirty="0" err="1"/>
              <a:t>Bhasin</a:t>
            </a:r>
            <a:r>
              <a:rPr lang="en-US" dirty="0"/>
              <a:t> S, </a:t>
            </a:r>
            <a:r>
              <a:rPr lang="en-US" dirty="0" err="1"/>
              <a:t>Basson</a:t>
            </a:r>
            <a:r>
              <a:rPr lang="en-US" dirty="0"/>
              <a:t> R. Sexual dysfunction in men </a:t>
            </a:r>
            <a:r>
              <a:rPr lang="en-US" dirty="0" err="1"/>
              <a:t>ans</a:t>
            </a:r>
            <a:r>
              <a:rPr lang="en-US" dirty="0"/>
              <a:t> women. In Williams Textbook of Endocrinology 13e by </a:t>
            </a:r>
            <a:r>
              <a:rPr lang="en-US" dirty="0" err="1"/>
              <a:t>Melmed</a:t>
            </a:r>
            <a:r>
              <a:rPr lang="en-US" dirty="0"/>
              <a:t> S 2016.</a:t>
            </a:r>
          </a:p>
        </p:txBody>
      </p:sp>
    </p:spTree>
    <p:extLst>
      <p:ext uri="{BB962C8B-B14F-4D97-AF65-F5344CB8AC3E}">
        <p14:creationId xmlns:p14="http://schemas.microsoft.com/office/powerpoint/2010/main" val="3637280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5C3-D724-4854-A28C-54B4AFCAF1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1243D1-9452-47BA-853E-609FC2BE478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B3402C3-0135-435C-A106-D74794485CF2}"/>
              </a:ext>
            </a:extLst>
          </p:cNvPr>
          <p:cNvPicPr>
            <a:picLocks noChangeAspect="1"/>
          </p:cNvPicPr>
          <p:nvPr/>
        </p:nvPicPr>
        <p:blipFill>
          <a:blip r:embed="rId2"/>
          <a:stretch>
            <a:fillRect/>
          </a:stretch>
        </p:blipFill>
        <p:spPr>
          <a:xfrm>
            <a:off x="3476090" y="188226"/>
            <a:ext cx="5239820" cy="6481548"/>
          </a:xfrm>
          <a:prstGeom prst="rect">
            <a:avLst/>
          </a:prstGeom>
        </p:spPr>
      </p:pic>
    </p:spTree>
    <p:extLst>
      <p:ext uri="{BB962C8B-B14F-4D97-AF65-F5344CB8AC3E}">
        <p14:creationId xmlns:p14="http://schemas.microsoft.com/office/powerpoint/2010/main" val="792997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B847-75D6-464F-B599-F23F09AD24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9DF708-ABF2-4394-B992-92BF405AE0B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316C68E0-02EA-4176-AB01-1D94A3ACD628}"/>
              </a:ext>
            </a:extLst>
          </p:cNvPr>
          <p:cNvPicPr>
            <a:picLocks noChangeAspect="1"/>
          </p:cNvPicPr>
          <p:nvPr/>
        </p:nvPicPr>
        <p:blipFill>
          <a:blip r:embed="rId2"/>
          <a:stretch>
            <a:fillRect/>
          </a:stretch>
        </p:blipFill>
        <p:spPr>
          <a:xfrm>
            <a:off x="113017" y="663565"/>
            <a:ext cx="3475173" cy="5145584"/>
          </a:xfrm>
          <a:prstGeom prst="rect">
            <a:avLst/>
          </a:prstGeom>
        </p:spPr>
      </p:pic>
      <p:pic>
        <p:nvPicPr>
          <p:cNvPr id="5" name="Picture 4">
            <a:extLst>
              <a:ext uri="{FF2B5EF4-FFF2-40B4-BE49-F238E27FC236}">
                <a16:creationId xmlns:a16="http://schemas.microsoft.com/office/drawing/2014/main" id="{01DE044B-2327-40C6-8160-37438483B361}"/>
              </a:ext>
            </a:extLst>
          </p:cNvPr>
          <p:cNvPicPr>
            <a:picLocks noChangeAspect="1"/>
          </p:cNvPicPr>
          <p:nvPr/>
        </p:nvPicPr>
        <p:blipFill>
          <a:blip r:embed="rId3"/>
          <a:stretch>
            <a:fillRect/>
          </a:stretch>
        </p:blipFill>
        <p:spPr>
          <a:xfrm>
            <a:off x="3660114" y="734128"/>
            <a:ext cx="4049854" cy="4978788"/>
          </a:xfrm>
          <a:prstGeom prst="rect">
            <a:avLst/>
          </a:prstGeom>
        </p:spPr>
      </p:pic>
      <p:pic>
        <p:nvPicPr>
          <p:cNvPr id="7" name="Picture 6">
            <a:extLst>
              <a:ext uri="{FF2B5EF4-FFF2-40B4-BE49-F238E27FC236}">
                <a16:creationId xmlns:a16="http://schemas.microsoft.com/office/drawing/2014/main" id="{4BCA563C-3BC6-4EBF-9ADA-FC3E1288174C}"/>
              </a:ext>
            </a:extLst>
          </p:cNvPr>
          <p:cNvPicPr>
            <a:picLocks noChangeAspect="1"/>
          </p:cNvPicPr>
          <p:nvPr/>
        </p:nvPicPr>
        <p:blipFill>
          <a:blip r:embed="rId4"/>
          <a:stretch>
            <a:fillRect/>
          </a:stretch>
        </p:blipFill>
        <p:spPr>
          <a:xfrm>
            <a:off x="8003805" y="887306"/>
            <a:ext cx="3456661" cy="4717110"/>
          </a:xfrm>
          <a:prstGeom prst="rect">
            <a:avLst/>
          </a:prstGeom>
        </p:spPr>
      </p:pic>
    </p:spTree>
    <p:extLst>
      <p:ext uri="{BB962C8B-B14F-4D97-AF65-F5344CB8AC3E}">
        <p14:creationId xmlns:p14="http://schemas.microsoft.com/office/powerpoint/2010/main" val="2129545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C695-0CFA-4836-A56B-844BE99CEC57}"/>
              </a:ext>
            </a:extLst>
          </p:cNvPr>
          <p:cNvSpPr>
            <a:spLocks noGrp="1"/>
          </p:cNvSpPr>
          <p:nvPr>
            <p:ph type="title"/>
          </p:nvPr>
        </p:nvSpPr>
        <p:spPr/>
        <p:txBody>
          <a:bodyPr/>
          <a:lstStyle/>
          <a:p>
            <a:r>
              <a:rPr lang="en-US" dirty="0"/>
              <a:t>Clinical history</a:t>
            </a:r>
          </a:p>
        </p:txBody>
      </p:sp>
      <p:sp>
        <p:nvSpPr>
          <p:cNvPr id="3" name="Content Placeholder 2">
            <a:extLst>
              <a:ext uri="{FF2B5EF4-FFF2-40B4-BE49-F238E27FC236}">
                <a16:creationId xmlns:a16="http://schemas.microsoft.com/office/drawing/2014/main" id="{AA88DD0D-E965-4C65-88B7-2853F07C199A}"/>
              </a:ext>
            </a:extLst>
          </p:cNvPr>
          <p:cNvSpPr>
            <a:spLocks noGrp="1"/>
          </p:cNvSpPr>
          <p:nvPr>
            <p:ph idx="1"/>
          </p:nvPr>
        </p:nvSpPr>
        <p:spPr/>
        <p:txBody>
          <a:bodyPr>
            <a:normAutofit fontScale="92500" lnSpcReduction="10000"/>
          </a:bodyPr>
          <a:lstStyle/>
          <a:p>
            <a:r>
              <a:rPr lang="en-US" b="1" dirty="0"/>
              <a:t>T2DM for 7 years.</a:t>
            </a:r>
          </a:p>
          <a:p>
            <a:r>
              <a:rPr lang="en-US" b="1" dirty="0"/>
              <a:t>HTN for 8 years</a:t>
            </a:r>
            <a:r>
              <a:rPr lang="en-US" dirty="0"/>
              <a:t>.</a:t>
            </a:r>
          </a:p>
          <a:p>
            <a:r>
              <a:rPr lang="en-US" dirty="0"/>
              <a:t>No psychiatric illness.</a:t>
            </a:r>
          </a:p>
          <a:p>
            <a:r>
              <a:rPr lang="en-US" b="1" dirty="0"/>
              <a:t>No</a:t>
            </a:r>
            <a:r>
              <a:rPr lang="en-US" dirty="0"/>
              <a:t> complaints of recent weight loss, prolong fever, cough, chest pain, shortness of breath, dizziness or </a:t>
            </a:r>
            <a:r>
              <a:rPr lang="en-US" b="1" dirty="0"/>
              <a:t>LUTS</a:t>
            </a:r>
            <a:r>
              <a:rPr lang="en-US" dirty="0"/>
              <a:t>.</a:t>
            </a:r>
          </a:p>
          <a:p>
            <a:r>
              <a:rPr lang="en-US" dirty="0"/>
              <a:t>For the last few months, he has been suffering from </a:t>
            </a:r>
            <a:r>
              <a:rPr lang="en-US" b="1" dirty="0"/>
              <a:t>tingling and burning sensation</a:t>
            </a:r>
            <a:r>
              <a:rPr lang="en-US" dirty="0"/>
              <a:t> of both lower limbs</a:t>
            </a:r>
          </a:p>
          <a:p>
            <a:r>
              <a:rPr lang="en-US" b="1" dirty="0"/>
              <a:t>Smoker for past 25 years.</a:t>
            </a:r>
          </a:p>
          <a:p>
            <a:r>
              <a:rPr lang="en-US" b="1" dirty="0"/>
              <a:t>Alcohol intake: occasional</a:t>
            </a:r>
            <a:r>
              <a:rPr lang="en-US" dirty="0"/>
              <a:t>.</a:t>
            </a:r>
          </a:p>
          <a:p>
            <a:r>
              <a:rPr lang="en-US" dirty="0"/>
              <a:t>Recreational drug abuse: no</a:t>
            </a:r>
          </a:p>
        </p:txBody>
      </p:sp>
    </p:spTree>
    <p:extLst>
      <p:ext uri="{BB962C8B-B14F-4D97-AF65-F5344CB8AC3E}">
        <p14:creationId xmlns:p14="http://schemas.microsoft.com/office/powerpoint/2010/main" val="173323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DDD5-B801-4994-844E-BDA016EE27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3C5E80-16C7-43B2-BFD4-E5483C4A2C53}"/>
              </a:ext>
            </a:extLst>
          </p:cNvPr>
          <p:cNvSpPr>
            <a:spLocks noGrp="1"/>
          </p:cNvSpPr>
          <p:nvPr>
            <p:ph idx="1"/>
          </p:nvPr>
        </p:nvSpPr>
        <p:spPr/>
        <p:txBody>
          <a:bodyPr/>
          <a:lstStyle/>
          <a:p>
            <a:pPr marL="0" indent="0">
              <a:buNone/>
            </a:pPr>
            <a:r>
              <a:rPr lang="en-US" b="1" dirty="0"/>
              <a:t>Physical Examination:</a:t>
            </a:r>
          </a:p>
          <a:p>
            <a:r>
              <a:rPr lang="en-US" dirty="0"/>
              <a:t>Ascertain </a:t>
            </a:r>
            <a:r>
              <a:rPr lang="en-US" b="1" dirty="0"/>
              <a:t>signs of androgen deficiency</a:t>
            </a:r>
            <a:r>
              <a:rPr lang="en-US" dirty="0"/>
              <a:t>,</a:t>
            </a:r>
          </a:p>
          <a:p>
            <a:r>
              <a:rPr lang="en-US" dirty="0"/>
              <a:t>Genital and perineal sensation</a:t>
            </a:r>
          </a:p>
          <a:p>
            <a:r>
              <a:rPr lang="en-US" dirty="0"/>
              <a:t>Blood pressure and </a:t>
            </a:r>
            <a:r>
              <a:rPr lang="en-US" b="1" dirty="0"/>
              <a:t>postural change</a:t>
            </a:r>
          </a:p>
          <a:p>
            <a:r>
              <a:rPr lang="en-US" b="1" dirty="0"/>
              <a:t>Peripheral pulses</a:t>
            </a:r>
          </a:p>
          <a:p>
            <a:r>
              <a:rPr lang="en-US" dirty="0"/>
              <a:t>Penile/scrotal examination</a:t>
            </a:r>
          </a:p>
          <a:p>
            <a:pPr marL="0" indent="0">
              <a:buNone/>
            </a:pPr>
            <a:r>
              <a:rPr lang="en-US" b="1" dirty="0"/>
              <a:t>Basic laboratory test</a:t>
            </a:r>
          </a:p>
          <a:p>
            <a:endParaRPr lang="en-US" dirty="0"/>
          </a:p>
        </p:txBody>
      </p:sp>
    </p:spTree>
    <p:extLst>
      <p:ext uri="{BB962C8B-B14F-4D97-AF65-F5344CB8AC3E}">
        <p14:creationId xmlns:p14="http://schemas.microsoft.com/office/powerpoint/2010/main" val="981946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0D29-C646-4300-B8CB-06B4A283BCAC}"/>
              </a:ext>
            </a:extLst>
          </p:cNvPr>
          <p:cNvSpPr>
            <a:spLocks noGrp="1"/>
          </p:cNvSpPr>
          <p:nvPr>
            <p:ph type="title"/>
          </p:nvPr>
        </p:nvSpPr>
        <p:spPr/>
        <p:txBody>
          <a:bodyPr>
            <a:normAutofit/>
          </a:bodyPr>
          <a:lstStyle/>
          <a:p>
            <a:r>
              <a:rPr lang="en-US" sz="5400" b="1" dirty="0"/>
              <a:t>Investigations</a:t>
            </a:r>
          </a:p>
        </p:txBody>
      </p:sp>
      <p:graphicFrame>
        <p:nvGraphicFramePr>
          <p:cNvPr id="4" name="Table 3">
            <a:extLst>
              <a:ext uri="{FF2B5EF4-FFF2-40B4-BE49-F238E27FC236}">
                <a16:creationId xmlns:a16="http://schemas.microsoft.com/office/drawing/2014/main" id="{9804537B-3026-4D74-9D4D-BDA2D999ED7D}"/>
              </a:ext>
            </a:extLst>
          </p:cNvPr>
          <p:cNvGraphicFramePr>
            <a:graphicFrameLocks noGrp="1"/>
          </p:cNvGraphicFramePr>
          <p:nvPr>
            <p:extLst>
              <p:ext uri="{D42A27DB-BD31-4B8C-83A1-F6EECF244321}">
                <p14:modId xmlns:p14="http://schemas.microsoft.com/office/powerpoint/2010/main" val="2981724911"/>
              </p:ext>
            </p:extLst>
          </p:nvPr>
        </p:nvGraphicFramePr>
        <p:xfrm>
          <a:off x="838200" y="2110316"/>
          <a:ext cx="10515600" cy="3931920"/>
        </p:xfrm>
        <a:graphic>
          <a:graphicData uri="http://schemas.openxmlformats.org/drawingml/2006/table">
            <a:tbl>
              <a:tblPr firstRow="1" bandRow="1">
                <a:tableStyleId>{5C22544A-7EE6-4342-B048-85BDC9FD1C3A}</a:tableStyleId>
              </a:tblPr>
              <a:tblGrid>
                <a:gridCol w="6208550">
                  <a:extLst>
                    <a:ext uri="{9D8B030D-6E8A-4147-A177-3AD203B41FA5}">
                      <a16:colId xmlns:a16="http://schemas.microsoft.com/office/drawing/2014/main" val="3277760058"/>
                    </a:ext>
                  </a:extLst>
                </a:gridCol>
                <a:gridCol w="4307050">
                  <a:extLst>
                    <a:ext uri="{9D8B030D-6E8A-4147-A177-3AD203B41FA5}">
                      <a16:colId xmlns:a16="http://schemas.microsoft.com/office/drawing/2014/main" val="3008168512"/>
                    </a:ext>
                  </a:extLst>
                </a:gridCol>
              </a:tblGrid>
              <a:tr h="3757084">
                <a:tc>
                  <a:txBody>
                    <a:bodyPr/>
                    <a:lstStyle/>
                    <a:p>
                      <a:r>
                        <a:rPr lang="en-US" sz="2800" b="0" dirty="0"/>
                        <a:t>Hemoglobin A1C	</a:t>
                      </a:r>
                    </a:p>
                    <a:p>
                      <a:r>
                        <a:rPr lang="en-US" sz="2800" b="0" dirty="0"/>
                        <a:t>Hypothalamic-pituitary-gonadal axis evaluation 	</a:t>
                      </a:r>
                    </a:p>
                    <a:p>
                      <a:pPr marL="457200" indent="-457200">
                        <a:buFont typeface="Arial" panose="020B0604020202020204" pitchFamily="34" charset="0"/>
                        <a:buChar char="•"/>
                      </a:pPr>
                      <a:r>
                        <a:rPr lang="en-US" sz="2800" b="0" dirty="0"/>
                        <a:t>Testosterone:</a:t>
                      </a:r>
                    </a:p>
                    <a:p>
                      <a:pPr marL="457200" indent="-457200">
                        <a:buFont typeface="Arial" panose="020B0604020202020204" pitchFamily="34" charset="0"/>
                        <a:buChar char="•"/>
                      </a:pPr>
                      <a:r>
                        <a:rPr lang="en-US" sz="2800" b="0" dirty="0"/>
                        <a:t>Free testosterone	</a:t>
                      </a:r>
                    </a:p>
                    <a:p>
                      <a:pPr marL="457200" indent="-457200">
                        <a:buFont typeface="Arial" panose="020B0604020202020204" pitchFamily="34" charset="0"/>
                        <a:buChar char="•"/>
                      </a:pPr>
                      <a:r>
                        <a:rPr lang="en-US" sz="2800" b="0" dirty="0"/>
                        <a:t>Sex hormone-binding globulin	</a:t>
                      </a:r>
                    </a:p>
                    <a:p>
                      <a:pPr marL="457200" indent="-457200">
                        <a:buFont typeface="Arial" panose="020B0604020202020204" pitchFamily="34" charset="0"/>
                        <a:buChar char="•"/>
                      </a:pPr>
                      <a:r>
                        <a:rPr lang="en-US" sz="2800" b="0" dirty="0"/>
                        <a:t>Luteinizing hormone	</a:t>
                      </a:r>
                    </a:p>
                    <a:p>
                      <a:pPr marL="457200" indent="-457200">
                        <a:buFont typeface="Arial" panose="020B0604020202020204" pitchFamily="34" charset="0"/>
                        <a:buChar char="•"/>
                      </a:pPr>
                      <a:r>
                        <a:rPr lang="en-US" sz="2800" b="0" dirty="0"/>
                        <a:t>Follicle stimulating hormone</a:t>
                      </a:r>
                    </a:p>
                    <a:p>
                      <a:pPr marL="457200" indent="-457200">
                        <a:buFont typeface="Arial" panose="020B0604020202020204" pitchFamily="34" charset="0"/>
                        <a:buChar char="•"/>
                      </a:pPr>
                      <a:r>
                        <a:rPr lang="en-US" sz="2800" b="0" dirty="0"/>
                        <a:t>Prolactin</a:t>
                      </a:r>
                    </a:p>
                  </a:txBody>
                  <a:tcPr/>
                </a:tc>
                <a:tc>
                  <a:txBody>
                    <a:bodyPr/>
                    <a:lstStyle/>
                    <a:p>
                      <a:r>
                        <a:rPr lang="en-US" sz="2800" b="0" dirty="0"/>
                        <a:t>Lipid profile </a:t>
                      </a:r>
                    </a:p>
                    <a:p>
                      <a:r>
                        <a:rPr lang="en-US" sz="2800" b="0" dirty="0"/>
                        <a:t>Thyroid function tests 	</a:t>
                      </a:r>
                    </a:p>
                    <a:p>
                      <a:r>
                        <a:rPr lang="en-US" sz="2800" b="0" dirty="0"/>
                        <a:t>	</a:t>
                      </a:r>
                    </a:p>
                    <a:p>
                      <a:endParaRPr lang="en-US" sz="2800" b="0" dirty="0"/>
                    </a:p>
                  </a:txBody>
                  <a:tcPr/>
                </a:tc>
                <a:extLst>
                  <a:ext uri="{0D108BD9-81ED-4DB2-BD59-A6C34878D82A}">
                    <a16:rowId xmlns:a16="http://schemas.microsoft.com/office/drawing/2014/main" val="691758649"/>
                  </a:ext>
                </a:extLst>
              </a:tr>
            </a:tbl>
          </a:graphicData>
        </a:graphic>
      </p:graphicFrame>
      <p:sp>
        <p:nvSpPr>
          <p:cNvPr id="7" name="TextBox 6">
            <a:extLst>
              <a:ext uri="{FF2B5EF4-FFF2-40B4-BE49-F238E27FC236}">
                <a16:creationId xmlns:a16="http://schemas.microsoft.com/office/drawing/2014/main" id="{903756B8-DEAD-4329-9CCA-3C2F7CD5CDD6}"/>
              </a:ext>
            </a:extLst>
          </p:cNvPr>
          <p:cNvSpPr txBox="1"/>
          <p:nvPr/>
        </p:nvSpPr>
        <p:spPr>
          <a:xfrm>
            <a:off x="552450" y="6096000"/>
            <a:ext cx="10925175" cy="646331"/>
          </a:xfrm>
          <a:prstGeom prst="rect">
            <a:avLst/>
          </a:prstGeom>
          <a:noFill/>
        </p:spPr>
        <p:txBody>
          <a:bodyPr wrap="square" rtlCol="0">
            <a:spAutoFit/>
          </a:bodyPr>
          <a:lstStyle/>
          <a:p>
            <a:r>
              <a:rPr lang="en-US" dirty="0"/>
              <a:t>Alexander W. </a:t>
            </a:r>
            <a:r>
              <a:rPr lang="en-US" dirty="0" err="1"/>
              <a:t>Pastuszak</a:t>
            </a:r>
            <a:r>
              <a:rPr lang="en-US" dirty="0"/>
              <a:t>. Current Diagnosis and Management of Erectile Dysfunction. </a:t>
            </a:r>
            <a:r>
              <a:rPr lang="en-US" dirty="0" err="1"/>
              <a:t>Curr</a:t>
            </a:r>
            <a:r>
              <a:rPr lang="en-US" dirty="0"/>
              <a:t> Sex Health Rep. 2014 September ; 6(3): 164–176. </a:t>
            </a:r>
          </a:p>
        </p:txBody>
      </p:sp>
    </p:spTree>
    <p:extLst>
      <p:ext uri="{BB962C8B-B14F-4D97-AF65-F5344CB8AC3E}">
        <p14:creationId xmlns:p14="http://schemas.microsoft.com/office/powerpoint/2010/main" val="3882886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E5A7-9B30-4D8F-A258-3CD4715C1B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60C831-011E-4A8A-A30C-EEDBA614801C}"/>
              </a:ext>
            </a:extLst>
          </p:cNvPr>
          <p:cNvSpPr>
            <a:spLocks noGrp="1"/>
          </p:cNvSpPr>
          <p:nvPr>
            <p:ph idx="1"/>
          </p:nvPr>
        </p:nvSpPr>
        <p:spPr/>
        <p:txBody>
          <a:bodyPr/>
          <a:lstStyle/>
          <a:p>
            <a:r>
              <a:rPr lang="en-US" dirty="0"/>
              <a:t>SHBG is produced in liver, increased by estrogen and thyroid, decreased by insulin and androgens.</a:t>
            </a:r>
          </a:p>
          <a:p>
            <a:endParaRPr lang="en-US" dirty="0"/>
          </a:p>
        </p:txBody>
      </p:sp>
      <p:sp>
        <p:nvSpPr>
          <p:cNvPr id="4" name="TextBox 3">
            <a:extLst>
              <a:ext uri="{FF2B5EF4-FFF2-40B4-BE49-F238E27FC236}">
                <a16:creationId xmlns:a16="http://schemas.microsoft.com/office/drawing/2014/main" id="{C553FF78-5E52-4752-9924-CB4AB58C30A6}"/>
              </a:ext>
            </a:extLst>
          </p:cNvPr>
          <p:cNvSpPr txBox="1"/>
          <p:nvPr/>
        </p:nvSpPr>
        <p:spPr>
          <a:xfrm>
            <a:off x="447675" y="6111875"/>
            <a:ext cx="11496993" cy="369332"/>
          </a:xfrm>
          <a:prstGeom prst="rect">
            <a:avLst/>
          </a:prstGeom>
          <a:noFill/>
        </p:spPr>
        <p:txBody>
          <a:bodyPr wrap="none" rtlCol="0">
            <a:spAutoFit/>
          </a:bodyPr>
          <a:lstStyle/>
          <a:p>
            <a:r>
              <a:rPr lang="en-US" dirty="0" err="1"/>
              <a:t>Bhasin</a:t>
            </a:r>
            <a:r>
              <a:rPr lang="en-US" dirty="0"/>
              <a:t> S, </a:t>
            </a:r>
            <a:r>
              <a:rPr lang="en-US" dirty="0" err="1"/>
              <a:t>Basson</a:t>
            </a:r>
            <a:r>
              <a:rPr lang="en-US" dirty="0"/>
              <a:t> R. Sexual dysfunction in men </a:t>
            </a:r>
            <a:r>
              <a:rPr lang="en-US" dirty="0" err="1"/>
              <a:t>ans</a:t>
            </a:r>
            <a:r>
              <a:rPr lang="en-US" dirty="0"/>
              <a:t> women. In Williams Textbook of Endocrinology 13e by </a:t>
            </a:r>
            <a:r>
              <a:rPr lang="en-US" dirty="0" err="1"/>
              <a:t>Melmed</a:t>
            </a:r>
            <a:r>
              <a:rPr lang="en-US" dirty="0"/>
              <a:t> S 2016.</a:t>
            </a:r>
          </a:p>
        </p:txBody>
      </p:sp>
    </p:spTree>
    <p:extLst>
      <p:ext uri="{BB962C8B-B14F-4D97-AF65-F5344CB8AC3E}">
        <p14:creationId xmlns:p14="http://schemas.microsoft.com/office/powerpoint/2010/main" val="1337826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C15B-101D-4D0F-9CCE-03F5A0E127EE}"/>
              </a:ext>
            </a:extLst>
          </p:cNvPr>
          <p:cNvSpPr>
            <a:spLocks noGrp="1"/>
          </p:cNvSpPr>
          <p:nvPr>
            <p:ph type="title"/>
          </p:nvPr>
        </p:nvSpPr>
        <p:spPr/>
        <p:txBody>
          <a:bodyPr/>
          <a:lstStyle/>
          <a:p>
            <a:r>
              <a:rPr lang="en-US" b="1" dirty="0"/>
              <a:t>Treatment</a:t>
            </a:r>
          </a:p>
        </p:txBody>
      </p:sp>
      <p:sp>
        <p:nvSpPr>
          <p:cNvPr id="3" name="Content Placeholder 2">
            <a:extLst>
              <a:ext uri="{FF2B5EF4-FFF2-40B4-BE49-F238E27FC236}">
                <a16:creationId xmlns:a16="http://schemas.microsoft.com/office/drawing/2014/main" id="{7FD7CBF4-3E08-4947-9ACE-ACAE343C4DA6}"/>
              </a:ext>
            </a:extLst>
          </p:cNvPr>
          <p:cNvSpPr>
            <a:spLocks noGrp="1"/>
          </p:cNvSpPr>
          <p:nvPr>
            <p:ph idx="1"/>
          </p:nvPr>
        </p:nvSpPr>
        <p:spPr/>
        <p:txBody>
          <a:bodyPr>
            <a:normAutofit/>
          </a:bodyPr>
          <a:lstStyle/>
          <a:p>
            <a:r>
              <a:rPr lang="en-US" dirty="0"/>
              <a:t>Therapeutic modality should be based on </a:t>
            </a:r>
          </a:p>
          <a:p>
            <a:pPr lvl="1"/>
            <a:r>
              <a:rPr lang="en-US" dirty="0"/>
              <a:t>underlying cause(s), </a:t>
            </a:r>
          </a:p>
          <a:p>
            <a:pPr lvl="1"/>
            <a:r>
              <a:rPr lang="en-US" dirty="0"/>
              <a:t>patient preference, </a:t>
            </a:r>
          </a:p>
          <a:p>
            <a:pPr lvl="1"/>
            <a:r>
              <a:rPr lang="en-US" dirty="0"/>
              <a:t>nature and strength of relationship with sexual partner, </a:t>
            </a:r>
          </a:p>
          <a:p>
            <a:pPr lvl="1"/>
            <a:r>
              <a:rPr lang="en-US" dirty="0"/>
              <a:t>absence and presence of CVD and other comorbid conditions.</a:t>
            </a:r>
          </a:p>
          <a:p>
            <a:r>
              <a:rPr lang="en-US" b="1" dirty="0"/>
              <a:t>All patient with ED</a:t>
            </a:r>
            <a:r>
              <a:rPr lang="en-US" dirty="0"/>
              <a:t> is benefitted from </a:t>
            </a:r>
            <a:r>
              <a:rPr lang="en-US" b="1" dirty="0"/>
              <a:t>psychosexual counseling</a:t>
            </a:r>
            <a:r>
              <a:rPr lang="en-US" dirty="0"/>
              <a:t>. </a:t>
            </a:r>
          </a:p>
          <a:p>
            <a:endParaRPr lang="en-US" dirty="0"/>
          </a:p>
          <a:p>
            <a:r>
              <a:rPr lang="en-US" dirty="0"/>
              <a:t>Treatment of </a:t>
            </a:r>
            <a:r>
              <a:rPr lang="en-US" b="1" dirty="0"/>
              <a:t>all existing medical conditions/ risk factors</a:t>
            </a:r>
            <a:r>
              <a:rPr lang="en-US" dirty="0"/>
              <a:t> should be optimized.</a:t>
            </a:r>
          </a:p>
          <a:p>
            <a:pPr marL="0" indent="0">
              <a:buNone/>
            </a:pPr>
            <a:endParaRPr lang="en-US" dirty="0"/>
          </a:p>
          <a:p>
            <a:endParaRPr lang="en-US" dirty="0"/>
          </a:p>
        </p:txBody>
      </p:sp>
      <p:sp>
        <p:nvSpPr>
          <p:cNvPr id="4" name="TextBox 3">
            <a:extLst>
              <a:ext uri="{FF2B5EF4-FFF2-40B4-BE49-F238E27FC236}">
                <a16:creationId xmlns:a16="http://schemas.microsoft.com/office/drawing/2014/main" id="{91007F9E-BC02-4D9D-8F88-90ED638E6AD4}"/>
              </a:ext>
            </a:extLst>
          </p:cNvPr>
          <p:cNvSpPr txBox="1"/>
          <p:nvPr/>
        </p:nvSpPr>
        <p:spPr>
          <a:xfrm>
            <a:off x="447675" y="6111875"/>
            <a:ext cx="11496993" cy="369332"/>
          </a:xfrm>
          <a:prstGeom prst="rect">
            <a:avLst/>
          </a:prstGeom>
          <a:noFill/>
        </p:spPr>
        <p:txBody>
          <a:bodyPr wrap="none" rtlCol="0">
            <a:spAutoFit/>
          </a:bodyPr>
          <a:lstStyle/>
          <a:p>
            <a:r>
              <a:rPr lang="en-US" dirty="0" err="1"/>
              <a:t>Bhasin</a:t>
            </a:r>
            <a:r>
              <a:rPr lang="en-US" dirty="0"/>
              <a:t> S, </a:t>
            </a:r>
            <a:r>
              <a:rPr lang="en-US" dirty="0" err="1"/>
              <a:t>Basson</a:t>
            </a:r>
            <a:r>
              <a:rPr lang="en-US" dirty="0"/>
              <a:t> R. Sexual dysfunction in men </a:t>
            </a:r>
            <a:r>
              <a:rPr lang="en-US" dirty="0" err="1"/>
              <a:t>ans</a:t>
            </a:r>
            <a:r>
              <a:rPr lang="en-US" dirty="0"/>
              <a:t> women. In Williams Textbook of Endocrinology 13e by </a:t>
            </a:r>
            <a:r>
              <a:rPr lang="en-US" dirty="0" err="1"/>
              <a:t>Melmed</a:t>
            </a:r>
            <a:r>
              <a:rPr lang="en-US" dirty="0"/>
              <a:t> S 2016.</a:t>
            </a:r>
          </a:p>
        </p:txBody>
      </p:sp>
    </p:spTree>
    <p:extLst>
      <p:ext uri="{BB962C8B-B14F-4D97-AF65-F5344CB8AC3E}">
        <p14:creationId xmlns:p14="http://schemas.microsoft.com/office/powerpoint/2010/main" val="2490979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6A8D-2EB2-43B6-A55E-3C16121422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01157E-1E7F-45FF-8A0F-AF778F74F019}"/>
              </a:ext>
            </a:extLst>
          </p:cNvPr>
          <p:cNvSpPr>
            <a:spLocks noGrp="1"/>
          </p:cNvSpPr>
          <p:nvPr>
            <p:ph idx="1"/>
          </p:nvPr>
        </p:nvSpPr>
        <p:spPr/>
        <p:txBody>
          <a:bodyPr/>
          <a:lstStyle/>
          <a:p>
            <a:pPr marL="0" indent="0">
              <a:buNone/>
            </a:pPr>
            <a:r>
              <a:rPr lang="en-US" b="1" dirty="0"/>
              <a:t>1</a:t>
            </a:r>
            <a:r>
              <a:rPr lang="en-US" b="1" baseline="30000" dirty="0"/>
              <a:t>st</a:t>
            </a:r>
            <a:r>
              <a:rPr lang="en-US" b="1" dirty="0"/>
              <a:t> line therapy: </a:t>
            </a:r>
          </a:p>
          <a:p>
            <a:r>
              <a:rPr lang="en-US" dirty="0"/>
              <a:t>Psychosexual counseling, </a:t>
            </a:r>
          </a:p>
          <a:p>
            <a:r>
              <a:rPr lang="en-US" dirty="0"/>
              <a:t>optimizing medial conditions/risk factors/ life style:  (smoking, alcohol, sedentary life style, obesity……HTN….A1c, Lipid..)</a:t>
            </a:r>
          </a:p>
          <a:p>
            <a:r>
              <a:rPr lang="en-US" dirty="0"/>
              <a:t>PDEs 5 inhibitors</a:t>
            </a:r>
          </a:p>
          <a:p>
            <a:endParaRPr lang="en-US" dirty="0"/>
          </a:p>
        </p:txBody>
      </p:sp>
    </p:spTree>
    <p:extLst>
      <p:ext uri="{BB962C8B-B14F-4D97-AF65-F5344CB8AC3E}">
        <p14:creationId xmlns:p14="http://schemas.microsoft.com/office/powerpoint/2010/main" val="3821519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B939-3826-4BB5-B643-FD5FA2DBD6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BFCDD0-7191-49EE-A7D6-CE1B04918C17}"/>
              </a:ext>
            </a:extLst>
          </p:cNvPr>
          <p:cNvSpPr>
            <a:spLocks noGrp="1"/>
          </p:cNvSpPr>
          <p:nvPr>
            <p:ph idx="1"/>
          </p:nvPr>
        </p:nvSpPr>
        <p:spPr/>
        <p:txBody>
          <a:bodyPr/>
          <a:lstStyle/>
          <a:p>
            <a:r>
              <a:rPr lang="en-US" b="1" dirty="0"/>
              <a:t>2</a:t>
            </a:r>
            <a:r>
              <a:rPr lang="en-US" b="1" baseline="30000" dirty="0"/>
              <a:t>nd</a:t>
            </a:r>
            <a:r>
              <a:rPr lang="en-US" b="1" dirty="0"/>
              <a:t> line therapy:</a:t>
            </a:r>
          </a:p>
          <a:p>
            <a:pPr lvl="1"/>
            <a:r>
              <a:rPr lang="en-US" dirty="0"/>
              <a:t>Vacuum device for erection (VDE)</a:t>
            </a:r>
          </a:p>
          <a:p>
            <a:pPr lvl="1"/>
            <a:r>
              <a:rPr lang="en-US" dirty="0"/>
              <a:t>Intraurethral therapy: MUSE (Medicated Urethral System for Erection, Alprostadil)</a:t>
            </a:r>
          </a:p>
          <a:p>
            <a:pPr lvl="1"/>
            <a:r>
              <a:rPr lang="en-US" dirty="0"/>
              <a:t>Intra-</a:t>
            </a:r>
            <a:r>
              <a:rPr lang="en-US" dirty="0" err="1"/>
              <a:t>cavernosal</a:t>
            </a:r>
            <a:r>
              <a:rPr lang="en-US" dirty="0"/>
              <a:t> injection of vasoactive substance: Alprostadil.</a:t>
            </a:r>
          </a:p>
          <a:p>
            <a:pPr lvl="1"/>
            <a:endParaRPr lang="en-US" dirty="0"/>
          </a:p>
          <a:p>
            <a:pPr lvl="1"/>
            <a:endParaRPr lang="en-US" dirty="0"/>
          </a:p>
          <a:p>
            <a:r>
              <a:rPr lang="en-US" b="1" dirty="0"/>
              <a:t>3</a:t>
            </a:r>
            <a:r>
              <a:rPr lang="en-US" b="1" baseline="30000" dirty="0"/>
              <a:t>rd</a:t>
            </a:r>
            <a:r>
              <a:rPr lang="en-US" b="1" dirty="0"/>
              <a:t> line: penile prosthesis</a:t>
            </a:r>
            <a:r>
              <a:rPr lang="en-US" dirty="0"/>
              <a:t>.</a:t>
            </a:r>
          </a:p>
          <a:p>
            <a:r>
              <a:rPr lang="en-US" dirty="0"/>
              <a:t>Others: T replacement, Surgical, Gene therapy, Stem cell therapy</a:t>
            </a:r>
          </a:p>
        </p:txBody>
      </p:sp>
      <p:sp>
        <p:nvSpPr>
          <p:cNvPr id="4" name="TextBox 3">
            <a:extLst>
              <a:ext uri="{FF2B5EF4-FFF2-40B4-BE49-F238E27FC236}">
                <a16:creationId xmlns:a16="http://schemas.microsoft.com/office/drawing/2014/main" id="{C5364C2E-0BDC-4A15-A690-6D7FF88552FA}"/>
              </a:ext>
            </a:extLst>
          </p:cNvPr>
          <p:cNvSpPr txBox="1"/>
          <p:nvPr/>
        </p:nvSpPr>
        <p:spPr>
          <a:xfrm>
            <a:off x="447675" y="6111875"/>
            <a:ext cx="11496993" cy="369332"/>
          </a:xfrm>
          <a:prstGeom prst="rect">
            <a:avLst/>
          </a:prstGeom>
          <a:noFill/>
        </p:spPr>
        <p:txBody>
          <a:bodyPr wrap="none" rtlCol="0">
            <a:spAutoFit/>
          </a:bodyPr>
          <a:lstStyle/>
          <a:p>
            <a:r>
              <a:rPr lang="en-US" dirty="0" err="1"/>
              <a:t>Bhasin</a:t>
            </a:r>
            <a:r>
              <a:rPr lang="en-US" dirty="0"/>
              <a:t> S, </a:t>
            </a:r>
            <a:r>
              <a:rPr lang="en-US" dirty="0" err="1"/>
              <a:t>Basson</a:t>
            </a:r>
            <a:r>
              <a:rPr lang="en-US" dirty="0"/>
              <a:t> R. Sexual dysfunction in men </a:t>
            </a:r>
            <a:r>
              <a:rPr lang="en-US" dirty="0" err="1"/>
              <a:t>ans</a:t>
            </a:r>
            <a:r>
              <a:rPr lang="en-US" dirty="0"/>
              <a:t> women. In Williams Textbook of Endocrinology 13e by </a:t>
            </a:r>
            <a:r>
              <a:rPr lang="en-US" dirty="0" err="1"/>
              <a:t>Melmed</a:t>
            </a:r>
            <a:r>
              <a:rPr lang="en-US" dirty="0"/>
              <a:t> S 2016.</a:t>
            </a:r>
          </a:p>
        </p:txBody>
      </p:sp>
    </p:spTree>
    <p:extLst>
      <p:ext uri="{BB962C8B-B14F-4D97-AF65-F5344CB8AC3E}">
        <p14:creationId xmlns:p14="http://schemas.microsoft.com/office/powerpoint/2010/main" val="407462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3FDF-F1C3-4DC6-9E77-3F8BB85A7600}"/>
              </a:ext>
            </a:extLst>
          </p:cNvPr>
          <p:cNvSpPr>
            <a:spLocks noGrp="1"/>
          </p:cNvSpPr>
          <p:nvPr>
            <p:ph type="title"/>
          </p:nvPr>
        </p:nvSpPr>
        <p:spPr/>
        <p:txBody>
          <a:bodyPr/>
          <a:lstStyle/>
          <a:p>
            <a:r>
              <a:rPr lang="en-US" b="1" dirty="0"/>
              <a:t>Case 2:</a:t>
            </a:r>
          </a:p>
        </p:txBody>
      </p:sp>
      <p:sp>
        <p:nvSpPr>
          <p:cNvPr id="3" name="Content Placeholder 2">
            <a:extLst>
              <a:ext uri="{FF2B5EF4-FFF2-40B4-BE49-F238E27FC236}">
                <a16:creationId xmlns:a16="http://schemas.microsoft.com/office/drawing/2014/main" id="{DBB10824-1A31-4AA2-8AEC-54AD304CF173}"/>
              </a:ext>
            </a:extLst>
          </p:cNvPr>
          <p:cNvSpPr>
            <a:spLocks noGrp="1"/>
          </p:cNvSpPr>
          <p:nvPr>
            <p:ph idx="1"/>
          </p:nvPr>
        </p:nvSpPr>
        <p:spPr/>
        <p:txBody>
          <a:bodyPr>
            <a:normAutofit fontScale="92500" lnSpcReduction="20000"/>
          </a:bodyPr>
          <a:lstStyle/>
          <a:p>
            <a:r>
              <a:rPr lang="en-US" dirty="0"/>
              <a:t>A 32-year-old gentleman presented to Diabetes Clinic for his routine follow-up for diabetes control.</a:t>
            </a:r>
          </a:p>
          <a:p>
            <a:r>
              <a:rPr lang="en-US" b="1" dirty="0"/>
              <a:t>Recently, he got married who was not his girlfriend. He stays at Dhaka for job, while his wife stays at his hometown and he visits her for 3-4 days every 2 or 3 months interval.</a:t>
            </a:r>
          </a:p>
          <a:p>
            <a:r>
              <a:rPr lang="en-US" dirty="0"/>
              <a:t>Before marriage, </a:t>
            </a:r>
            <a:r>
              <a:rPr lang="en-US" b="1" dirty="0"/>
              <a:t>he did not disclose about having DM </a:t>
            </a:r>
            <a:r>
              <a:rPr lang="en-US" dirty="0"/>
              <a:t>and now having </a:t>
            </a:r>
            <a:r>
              <a:rPr lang="en-US" b="1" dirty="0"/>
              <a:t>stress</a:t>
            </a:r>
            <a:r>
              <a:rPr lang="en-US" dirty="0"/>
              <a:t> over it. </a:t>
            </a:r>
          </a:p>
          <a:p>
            <a:r>
              <a:rPr lang="en-US" dirty="0"/>
              <a:t>Soon after marriage, his sexual activity was ok for around first 2 months. Thereafter, he has been suffering from erectile dysfunction that has progressed over the past 8 months causing </a:t>
            </a:r>
            <a:r>
              <a:rPr lang="en-US" b="1" dirty="0"/>
              <a:t>distress to both</a:t>
            </a:r>
            <a:r>
              <a:rPr lang="en-US" dirty="0"/>
              <a:t>. </a:t>
            </a:r>
          </a:p>
          <a:p>
            <a:endParaRPr lang="en-US" dirty="0"/>
          </a:p>
          <a:p>
            <a:r>
              <a:rPr lang="en-US" dirty="0"/>
              <a:t>There is issue of </a:t>
            </a:r>
            <a:r>
              <a:rPr lang="en-US" b="1" dirty="0"/>
              <a:t>stress and depression, Foreplay is no more there</a:t>
            </a:r>
            <a:r>
              <a:rPr lang="en-US" dirty="0"/>
              <a: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83777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C695-0CFA-4836-A56B-844BE99CEC57}"/>
              </a:ext>
            </a:extLst>
          </p:cNvPr>
          <p:cNvSpPr>
            <a:spLocks noGrp="1"/>
          </p:cNvSpPr>
          <p:nvPr>
            <p:ph type="title"/>
          </p:nvPr>
        </p:nvSpPr>
        <p:spPr/>
        <p:txBody>
          <a:bodyPr/>
          <a:lstStyle/>
          <a:p>
            <a:r>
              <a:rPr lang="en-US" dirty="0"/>
              <a:t>Clinical history</a:t>
            </a:r>
          </a:p>
        </p:txBody>
      </p:sp>
      <p:sp>
        <p:nvSpPr>
          <p:cNvPr id="3" name="Content Placeholder 2">
            <a:extLst>
              <a:ext uri="{FF2B5EF4-FFF2-40B4-BE49-F238E27FC236}">
                <a16:creationId xmlns:a16="http://schemas.microsoft.com/office/drawing/2014/main" id="{AA88DD0D-E965-4C65-88B7-2853F07C199A}"/>
              </a:ext>
            </a:extLst>
          </p:cNvPr>
          <p:cNvSpPr>
            <a:spLocks noGrp="1"/>
          </p:cNvSpPr>
          <p:nvPr>
            <p:ph idx="1"/>
          </p:nvPr>
        </p:nvSpPr>
        <p:spPr/>
        <p:txBody>
          <a:bodyPr>
            <a:normAutofit/>
          </a:bodyPr>
          <a:lstStyle/>
          <a:p>
            <a:r>
              <a:rPr lang="en-US" b="1" dirty="0"/>
              <a:t>T2DM for 4 years.</a:t>
            </a:r>
          </a:p>
          <a:p>
            <a:r>
              <a:rPr lang="en-US" b="1" dirty="0"/>
              <a:t>Having depression over marriage and having diabetes</a:t>
            </a:r>
            <a:r>
              <a:rPr lang="en-US" dirty="0"/>
              <a:t>.</a:t>
            </a:r>
          </a:p>
          <a:p>
            <a:r>
              <a:rPr lang="en-US" dirty="0"/>
              <a:t>No other physical complaints.</a:t>
            </a:r>
          </a:p>
          <a:p>
            <a:r>
              <a:rPr lang="en-US" dirty="0"/>
              <a:t>Smoker: no</a:t>
            </a:r>
          </a:p>
          <a:p>
            <a:r>
              <a:rPr lang="en-US" dirty="0"/>
              <a:t>Alcohol intake: no</a:t>
            </a:r>
          </a:p>
          <a:p>
            <a:r>
              <a:rPr lang="en-US" dirty="0"/>
              <a:t>Recreational drug abuse: no</a:t>
            </a:r>
          </a:p>
        </p:txBody>
      </p:sp>
    </p:spTree>
    <p:extLst>
      <p:ext uri="{BB962C8B-B14F-4D97-AF65-F5344CB8AC3E}">
        <p14:creationId xmlns:p14="http://schemas.microsoft.com/office/powerpoint/2010/main" val="2208798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2DD0F-0EF0-4137-93A6-074FE7E6FF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EC575F-443E-4E73-805C-7635F698CE2B}"/>
              </a:ext>
            </a:extLst>
          </p:cNvPr>
          <p:cNvSpPr>
            <a:spLocks noGrp="1"/>
          </p:cNvSpPr>
          <p:nvPr>
            <p:ph idx="1"/>
          </p:nvPr>
        </p:nvSpPr>
        <p:spPr/>
        <p:txBody>
          <a:bodyPr>
            <a:normAutofit fontScale="77500" lnSpcReduction="20000"/>
          </a:bodyPr>
          <a:lstStyle/>
          <a:p>
            <a:r>
              <a:rPr lang="en-US" dirty="0"/>
              <a:t>Occupation: Service, </a:t>
            </a:r>
            <a:r>
              <a:rPr lang="en-US" b="1" dirty="0"/>
              <a:t>stressed with job</a:t>
            </a:r>
            <a:r>
              <a:rPr lang="en-US" dirty="0"/>
              <a:t>.</a:t>
            </a:r>
          </a:p>
          <a:p>
            <a:r>
              <a:rPr lang="en-US" dirty="0"/>
              <a:t>Father &amp; Mother Alive: DM, HTN.</a:t>
            </a:r>
          </a:p>
          <a:p>
            <a:r>
              <a:rPr lang="en-US" dirty="0"/>
              <a:t>Sibling: 1 Sister.</a:t>
            </a:r>
          </a:p>
          <a:p>
            <a:r>
              <a:rPr lang="en-US" dirty="0"/>
              <a:t>Children: none</a:t>
            </a:r>
          </a:p>
          <a:p>
            <a:r>
              <a:rPr lang="en-US" dirty="0"/>
              <a:t>Married for around 1 year, </a:t>
            </a:r>
            <a:r>
              <a:rPr lang="en-US" b="1" dirty="0"/>
              <a:t>lives apart from spouse</a:t>
            </a:r>
            <a:r>
              <a:rPr lang="en-US" dirty="0"/>
              <a:t>.</a:t>
            </a:r>
          </a:p>
          <a:p>
            <a:r>
              <a:rPr lang="en-US" dirty="0"/>
              <a:t>Had sexual exposure with girlfriend.</a:t>
            </a:r>
          </a:p>
          <a:p>
            <a:r>
              <a:rPr lang="en-US" dirty="0"/>
              <a:t>Morning erection ok.</a:t>
            </a:r>
          </a:p>
          <a:p>
            <a:r>
              <a:rPr lang="en-US" dirty="0"/>
              <a:t>No history of STD.</a:t>
            </a:r>
          </a:p>
          <a:p>
            <a:endParaRPr lang="en-US" dirty="0"/>
          </a:p>
          <a:p>
            <a:r>
              <a:rPr lang="en-US" b="1" dirty="0"/>
              <a:t>Sedentary lifestyle</a:t>
            </a:r>
            <a:r>
              <a:rPr lang="en-US" dirty="0"/>
              <a:t>.</a:t>
            </a:r>
          </a:p>
          <a:p>
            <a:r>
              <a:rPr lang="en-US" b="1" dirty="0"/>
              <a:t>Not strict with diet plan as prescribed by dietitian.</a:t>
            </a:r>
          </a:p>
          <a:p>
            <a:r>
              <a:rPr lang="en-US" b="1" dirty="0"/>
              <a:t>Stressed with performance anxiety</a:t>
            </a:r>
            <a:r>
              <a:rPr lang="en-US" dirty="0"/>
              <a:t>.</a:t>
            </a:r>
          </a:p>
          <a:p>
            <a:endParaRPr lang="en-US" dirty="0"/>
          </a:p>
        </p:txBody>
      </p:sp>
    </p:spTree>
    <p:extLst>
      <p:ext uri="{BB962C8B-B14F-4D97-AF65-F5344CB8AC3E}">
        <p14:creationId xmlns:p14="http://schemas.microsoft.com/office/powerpoint/2010/main" val="1209825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C59A-919E-4A8F-8F64-652F9099EF77}"/>
              </a:ext>
            </a:extLst>
          </p:cNvPr>
          <p:cNvSpPr>
            <a:spLocks noGrp="1"/>
          </p:cNvSpPr>
          <p:nvPr>
            <p:ph type="title"/>
          </p:nvPr>
        </p:nvSpPr>
        <p:spPr/>
        <p:txBody>
          <a:bodyPr/>
          <a:lstStyle/>
          <a:p>
            <a:r>
              <a:rPr lang="en-US" dirty="0"/>
              <a:t>Medications</a:t>
            </a:r>
          </a:p>
        </p:txBody>
      </p:sp>
      <p:sp>
        <p:nvSpPr>
          <p:cNvPr id="3" name="Content Placeholder 2">
            <a:extLst>
              <a:ext uri="{FF2B5EF4-FFF2-40B4-BE49-F238E27FC236}">
                <a16:creationId xmlns:a16="http://schemas.microsoft.com/office/drawing/2014/main" id="{338CDC01-1EA3-4CFD-98ED-17CA9CE1C51F}"/>
              </a:ext>
            </a:extLst>
          </p:cNvPr>
          <p:cNvSpPr>
            <a:spLocks noGrp="1"/>
          </p:cNvSpPr>
          <p:nvPr>
            <p:ph idx="1"/>
          </p:nvPr>
        </p:nvSpPr>
        <p:spPr/>
        <p:txBody>
          <a:bodyPr/>
          <a:lstStyle/>
          <a:p>
            <a:r>
              <a:rPr lang="en-US" dirty="0"/>
              <a:t>Metformin: 1000 mg bid.</a:t>
            </a:r>
          </a:p>
          <a:p>
            <a:r>
              <a:rPr lang="en-US" dirty="0"/>
              <a:t>Pre-mixed insulin twice daily.</a:t>
            </a:r>
          </a:p>
        </p:txBody>
      </p:sp>
    </p:spTree>
    <p:extLst>
      <p:ext uri="{BB962C8B-B14F-4D97-AF65-F5344CB8AC3E}">
        <p14:creationId xmlns:p14="http://schemas.microsoft.com/office/powerpoint/2010/main" val="293372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2DD0F-0EF0-4137-93A6-074FE7E6FF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EC575F-443E-4E73-805C-7635F698CE2B}"/>
              </a:ext>
            </a:extLst>
          </p:cNvPr>
          <p:cNvSpPr>
            <a:spLocks noGrp="1"/>
          </p:cNvSpPr>
          <p:nvPr>
            <p:ph idx="1"/>
          </p:nvPr>
        </p:nvSpPr>
        <p:spPr/>
        <p:txBody>
          <a:bodyPr>
            <a:normAutofit fontScale="77500" lnSpcReduction="20000"/>
          </a:bodyPr>
          <a:lstStyle/>
          <a:p>
            <a:r>
              <a:rPr lang="en-US" dirty="0"/>
              <a:t>Occupation: Service, not stressed with job.</a:t>
            </a:r>
          </a:p>
          <a:p>
            <a:r>
              <a:rPr lang="en-US" dirty="0"/>
              <a:t>Father &amp; Mother Alive: DM, HTN, Father (CAD)</a:t>
            </a:r>
          </a:p>
          <a:p>
            <a:r>
              <a:rPr lang="en-US" dirty="0"/>
              <a:t>Sibling: 1 brother (T2DM), 1 Sister.</a:t>
            </a:r>
          </a:p>
          <a:p>
            <a:r>
              <a:rPr lang="en-US" dirty="0"/>
              <a:t>Children: 2</a:t>
            </a:r>
          </a:p>
          <a:p>
            <a:r>
              <a:rPr lang="en-US" dirty="0"/>
              <a:t>Married for 15 years, lives at home with spouse.</a:t>
            </a:r>
          </a:p>
          <a:p>
            <a:r>
              <a:rPr lang="en-US" dirty="0"/>
              <a:t>No extra-marital relation or sexual exposure other than wife.</a:t>
            </a:r>
          </a:p>
          <a:p>
            <a:r>
              <a:rPr lang="en-US" b="1" dirty="0"/>
              <a:t>Not having morning erection for last couple of months</a:t>
            </a:r>
            <a:r>
              <a:rPr lang="en-US" dirty="0"/>
              <a:t>.</a:t>
            </a:r>
          </a:p>
          <a:p>
            <a:r>
              <a:rPr lang="en-US" dirty="0"/>
              <a:t>No history of STD.</a:t>
            </a:r>
          </a:p>
          <a:p>
            <a:endParaRPr lang="en-US" dirty="0"/>
          </a:p>
          <a:p>
            <a:r>
              <a:rPr lang="en-US" b="1" dirty="0"/>
              <a:t>Sedentary lifestyle.</a:t>
            </a:r>
          </a:p>
          <a:p>
            <a:r>
              <a:rPr lang="en-US" b="1" dirty="0"/>
              <a:t>Not strict with diet plan as prescribed by dietitian</a:t>
            </a:r>
            <a:r>
              <a:rPr lang="en-US" dirty="0"/>
              <a:t>.</a:t>
            </a:r>
          </a:p>
          <a:p>
            <a:r>
              <a:rPr lang="en-US" dirty="0"/>
              <a:t>Not stressed other than </a:t>
            </a:r>
            <a:r>
              <a:rPr lang="en-US" b="1" dirty="0"/>
              <a:t>performance anxiety</a:t>
            </a:r>
            <a:r>
              <a:rPr lang="en-US" dirty="0"/>
              <a:t>.</a:t>
            </a:r>
          </a:p>
          <a:p>
            <a:endParaRPr lang="en-US" dirty="0"/>
          </a:p>
        </p:txBody>
      </p:sp>
    </p:spTree>
    <p:extLst>
      <p:ext uri="{BB962C8B-B14F-4D97-AF65-F5344CB8AC3E}">
        <p14:creationId xmlns:p14="http://schemas.microsoft.com/office/powerpoint/2010/main" val="1004993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5621-C8EE-46E7-8A1D-5A5177144B70}"/>
              </a:ext>
            </a:extLst>
          </p:cNvPr>
          <p:cNvSpPr>
            <a:spLocks noGrp="1"/>
          </p:cNvSpPr>
          <p:nvPr>
            <p:ph type="title"/>
          </p:nvPr>
        </p:nvSpPr>
        <p:spPr/>
        <p:txBody>
          <a:bodyPr/>
          <a:lstStyle/>
          <a:p>
            <a:r>
              <a:rPr lang="en-US" dirty="0"/>
              <a:t>Clinical Examinations</a:t>
            </a:r>
          </a:p>
        </p:txBody>
      </p:sp>
      <p:sp>
        <p:nvSpPr>
          <p:cNvPr id="3" name="Content Placeholder 2">
            <a:extLst>
              <a:ext uri="{FF2B5EF4-FFF2-40B4-BE49-F238E27FC236}">
                <a16:creationId xmlns:a16="http://schemas.microsoft.com/office/drawing/2014/main" id="{707A1CA6-3F4F-4A2E-9D0E-51C3A812BA5E}"/>
              </a:ext>
            </a:extLst>
          </p:cNvPr>
          <p:cNvSpPr>
            <a:spLocks noGrp="1"/>
          </p:cNvSpPr>
          <p:nvPr>
            <p:ph idx="1"/>
          </p:nvPr>
        </p:nvSpPr>
        <p:spPr/>
        <p:txBody>
          <a:bodyPr>
            <a:normAutofit lnSpcReduction="10000"/>
          </a:bodyPr>
          <a:lstStyle/>
          <a:p>
            <a:r>
              <a:rPr lang="en-US" dirty="0"/>
              <a:t>Well alert.</a:t>
            </a:r>
          </a:p>
          <a:p>
            <a:r>
              <a:rPr lang="en-US" dirty="0"/>
              <a:t>Height: 168 cm</a:t>
            </a:r>
          </a:p>
          <a:p>
            <a:r>
              <a:rPr lang="en-US" dirty="0"/>
              <a:t>Weight: 82 kg</a:t>
            </a:r>
          </a:p>
          <a:p>
            <a:r>
              <a:rPr lang="en-US" b="1" dirty="0"/>
              <a:t>BMI: 29 kg/m2</a:t>
            </a:r>
          </a:p>
          <a:p>
            <a:r>
              <a:rPr lang="en-US" dirty="0"/>
              <a:t>Waist: 95 cm</a:t>
            </a:r>
          </a:p>
          <a:p>
            <a:r>
              <a:rPr lang="en-US" dirty="0"/>
              <a:t>SBP: 120 mmHg</a:t>
            </a:r>
          </a:p>
          <a:p>
            <a:r>
              <a:rPr lang="en-US" dirty="0"/>
              <a:t>DBP: 80 mmHg</a:t>
            </a:r>
          </a:p>
          <a:p>
            <a:r>
              <a:rPr lang="en-US" dirty="0"/>
              <a:t>Pulse: 84 bpm regular</a:t>
            </a:r>
          </a:p>
          <a:p>
            <a:r>
              <a:rPr lang="en-US" dirty="0"/>
              <a:t>Hair distribution: normal</a:t>
            </a:r>
          </a:p>
          <a:p>
            <a:endParaRPr lang="en-US" dirty="0"/>
          </a:p>
        </p:txBody>
      </p:sp>
    </p:spTree>
    <p:extLst>
      <p:ext uri="{BB962C8B-B14F-4D97-AF65-F5344CB8AC3E}">
        <p14:creationId xmlns:p14="http://schemas.microsoft.com/office/powerpoint/2010/main" val="1586543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5001-8556-4C62-A8B1-805F889AA1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A26F8-736F-455E-96B3-B50E2B913BC1}"/>
              </a:ext>
            </a:extLst>
          </p:cNvPr>
          <p:cNvSpPr>
            <a:spLocks noGrp="1"/>
          </p:cNvSpPr>
          <p:nvPr>
            <p:ph idx="1"/>
          </p:nvPr>
        </p:nvSpPr>
        <p:spPr/>
        <p:txBody>
          <a:bodyPr>
            <a:normAutofit fontScale="92500" lnSpcReduction="20000"/>
          </a:bodyPr>
          <a:lstStyle/>
          <a:p>
            <a:r>
              <a:rPr lang="en-US" dirty="0"/>
              <a:t>Gynecomastia: Absent</a:t>
            </a:r>
          </a:p>
          <a:p>
            <a:r>
              <a:rPr lang="en-US" dirty="0"/>
              <a:t>Penis, Scrotum &amp; Testes: normal. No scar, plaque, nodule, deformity.</a:t>
            </a:r>
          </a:p>
          <a:p>
            <a:r>
              <a:rPr lang="en-US" dirty="0"/>
              <a:t>DRE: normal</a:t>
            </a:r>
          </a:p>
          <a:p>
            <a:r>
              <a:rPr lang="en-US" dirty="0"/>
              <a:t>Fundoscopy: Normal</a:t>
            </a:r>
          </a:p>
          <a:p>
            <a:r>
              <a:rPr lang="en-US" dirty="0"/>
              <a:t>Peripheral pulses: intact</a:t>
            </a:r>
          </a:p>
          <a:p>
            <a:r>
              <a:rPr lang="en-US" dirty="0"/>
              <a:t>Muscle strength : 5/5</a:t>
            </a:r>
          </a:p>
          <a:p>
            <a:r>
              <a:rPr lang="en-US" dirty="0"/>
              <a:t>Cranial, Sensory: intact</a:t>
            </a:r>
          </a:p>
          <a:p>
            <a:r>
              <a:rPr lang="en-US" dirty="0"/>
              <a:t>No thyromegaly.</a:t>
            </a:r>
          </a:p>
          <a:p>
            <a:r>
              <a:rPr lang="en-US" dirty="0"/>
              <a:t>No carotid bruit.</a:t>
            </a:r>
          </a:p>
          <a:p>
            <a:r>
              <a:rPr lang="en-US" dirty="0"/>
              <a:t>No murmur, no additional sounds, abdomen: NAD</a:t>
            </a:r>
          </a:p>
          <a:p>
            <a:endParaRPr lang="en-US" dirty="0"/>
          </a:p>
        </p:txBody>
      </p:sp>
    </p:spTree>
    <p:extLst>
      <p:ext uri="{BB962C8B-B14F-4D97-AF65-F5344CB8AC3E}">
        <p14:creationId xmlns:p14="http://schemas.microsoft.com/office/powerpoint/2010/main" val="2075667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CEE7-5990-48A4-85B1-B5E5A005037E}"/>
              </a:ext>
            </a:extLst>
          </p:cNvPr>
          <p:cNvSpPr>
            <a:spLocks noGrp="1"/>
          </p:cNvSpPr>
          <p:nvPr>
            <p:ph type="title"/>
          </p:nvPr>
        </p:nvSpPr>
        <p:spPr/>
        <p:txBody>
          <a:bodyPr/>
          <a:lstStyle/>
          <a:p>
            <a:r>
              <a:rPr lang="en-US" dirty="0"/>
              <a:t>Initial Lab results:</a:t>
            </a:r>
          </a:p>
        </p:txBody>
      </p:sp>
      <p:graphicFrame>
        <p:nvGraphicFramePr>
          <p:cNvPr id="7" name="Content Placeholder 6">
            <a:extLst>
              <a:ext uri="{FF2B5EF4-FFF2-40B4-BE49-F238E27FC236}">
                <a16:creationId xmlns:a16="http://schemas.microsoft.com/office/drawing/2014/main" id="{1B7885DA-7F78-4F1F-B2C4-65888FA8A70A}"/>
              </a:ext>
            </a:extLst>
          </p:cNvPr>
          <p:cNvGraphicFramePr>
            <a:graphicFrameLocks noGrp="1"/>
          </p:cNvGraphicFramePr>
          <p:nvPr>
            <p:ph idx="1"/>
            <p:extLst>
              <p:ext uri="{D42A27DB-BD31-4B8C-83A1-F6EECF244321}">
                <p14:modId xmlns:p14="http://schemas.microsoft.com/office/powerpoint/2010/main" val="1094628758"/>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968533875"/>
                    </a:ext>
                  </a:extLst>
                </a:gridCol>
                <a:gridCol w="2628900">
                  <a:extLst>
                    <a:ext uri="{9D8B030D-6E8A-4147-A177-3AD203B41FA5}">
                      <a16:colId xmlns:a16="http://schemas.microsoft.com/office/drawing/2014/main" val="2013803058"/>
                    </a:ext>
                  </a:extLst>
                </a:gridCol>
                <a:gridCol w="2628900">
                  <a:extLst>
                    <a:ext uri="{9D8B030D-6E8A-4147-A177-3AD203B41FA5}">
                      <a16:colId xmlns:a16="http://schemas.microsoft.com/office/drawing/2014/main" val="4059576153"/>
                    </a:ext>
                  </a:extLst>
                </a:gridCol>
                <a:gridCol w="2628900">
                  <a:extLst>
                    <a:ext uri="{9D8B030D-6E8A-4147-A177-3AD203B41FA5}">
                      <a16:colId xmlns:a16="http://schemas.microsoft.com/office/drawing/2014/main" val="2507549866"/>
                    </a:ext>
                  </a:extLst>
                </a:gridCol>
              </a:tblGrid>
              <a:tr h="943793">
                <a:tc>
                  <a:txBody>
                    <a:bodyPr/>
                    <a:lstStyle/>
                    <a:p>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2073355676"/>
                  </a:ext>
                </a:extLst>
              </a:tr>
              <a:tr h="3723458">
                <a:tc>
                  <a:txBody>
                    <a:bodyPr/>
                    <a:lstStyle/>
                    <a:p>
                      <a:r>
                        <a:rPr lang="en-US" sz="2400" dirty="0"/>
                        <a:t>Hb: 14.1 gm/dl</a:t>
                      </a:r>
                    </a:p>
                    <a:p>
                      <a:r>
                        <a:rPr lang="en-US" sz="2400" dirty="0"/>
                        <a:t>ESR: 11 mm in 1</a:t>
                      </a:r>
                      <a:r>
                        <a:rPr lang="en-US" sz="2400" baseline="30000" dirty="0"/>
                        <a:t>st</a:t>
                      </a:r>
                      <a:r>
                        <a:rPr lang="en-US" sz="2400" dirty="0"/>
                        <a:t> Hour</a:t>
                      </a:r>
                    </a:p>
                    <a:p>
                      <a:r>
                        <a:rPr lang="en-US" sz="2400" dirty="0"/>
                        <a:t>TC of WBC: 7800/</a:t>
                      </a:r>
                      <a:r>
                        <a:rPr lang="en-US" sz="2400" dirty="0" err="1"/>
                        <a:t>cmm</a:t>
                      </a:r>
                      <a:endParaRPr lang="en-US" sz="2400" dirty="0"/>
                    </a:p>
                    <a:p>
                      <a:r>
                        <a:rPr lang="en-US" sz="2400" dirty="0"/>
                        <a:t>Creatinine: 0.8 mg/dl</a:t>
                      </a:r>
                    </a:p>
                    <a:p>
                      <a:r>
                        <a:rPr lang="en-US" sz="2400" dirty="0"/>
                        <a:t>ACR: 15 mg/g</a:t>
                      </a:r>
                    </a:p>
                  </a:txBody>
                  <a:tcPr/>
                </a:tc>
                <a:tc>
                  <a:txBody>
                    <a:bodyPr/>
                    <a:lstStyle/>
                    <a:p>
                      <a:r>
                        <a:rPr lang="en-US" sz="2400" b="1" dirty="0"/>
                        <a:t>Chol: 221 mg/dl</a:t>
                      </a:r>
                    </a:p>
                    <a:p>
                      <a:r>
                        <a:rPr lang="en-US" sz="2400" b="1" dirty="0"/>
                        <a:t>HDL: 32 mg/dl</a:t>
                      </a:r>
                    </a:p>
                    <a:p>
                      <a:r>
                        <a:rPr lang="en-US" sz="2400" b="1" dirty="0"/>
                        <a:t>LDL: 125 mg/dl</a:t>
                      </a:r>
                    </a:p>
                    <a:p>
                      <a:r>
                        <a:rPr lang="en-US" sz="2400" b="1" dirty="0"/>
                        <a:t>TG: 165 mg/dl</a:t>
                      </a:r>
                    </a:p>
                    <a:p>
                      <a:r>
                        <a:rPr lang="en-US" sz="2400" dirty="0"/>
                        <a:t>ALT: 27 U/L</a:t>
                      </a:r>
                    </a:p>
                  </a:txBody>
                  <a:tcPr/>
                </a:tc>
                <a:tc>
                  <a:txBody>
                    <a:bodyPr/>
                    <a:lstStyle/>
                    <a:p>
                      <a:r>
                        <a:rPr lang="en-US" sz="2400" b="1" dirty="0"/>
                        <a:t>HbA1c: 9.2%</a:t>
                      </a:r>
                    </a:p>
                    <a:p>
                      <a:r>
                        <a:rPr lang="en-US" sz="2400" dirty="0"/>
                        <a:t>USG W/A: Fatty liver G I</a:t>
                      </a:r>
                    </a:p>
                    <a:p>
                      <a:r>
                        <a:rPr lang="en-US" sz="2400" dirty="0"/>
                        <a:t>Na: 142</a:t>
                      </a:r>
                    </a:p>
                    <a:p>
                      <a:r>
                        <a:rPr lang="en-US" sz="2400" dirty="0"/>
                        <a:t>K: 4.1</a:t>
                      </a:r>
                    </a:p>
                    <a:p>
                      <a:r>
                        <a:rPr lang="en-US" sz="2400" dirty="0"/>
                        <a:t>Urine RME: Normal</a:t>
                      </a: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Testosterone: 17 nmol/L</a:t>
                      </a:r>
                    </a:p>
                    <a:p>
                      <a:r>
                        <a:rPr lang="en-US" sz="2400" dirty="0"/>
                        <a:t>TSH: 3.2 u/L</a:t>
                      </a:r>
                    </a:p>
                    <a:p>
                      <a:r>
                        <a:rPr lang="en-US" sz="2400" dirty="0"/>
                        <a:t>Prolactin: 14 ng/ml</a:t>
                      </a:r>
                    </a:p>
                    <a:p>
                      <a:endParaRPr lang="en-US" sz="2400" dirty="0"/>
                    </a:p>
                  </a:txBody>
                  <a:tcPr/>
                </a:tc>
                <a:extLst>
                  <a:ext uri="{0D108BD9-81ED-4DB2-BD59-A6C34878D82A}">
                    <a16:rowId xmlns:a16="http://schemas.microsoft.com/office/drawing/2014/main" val="3371387047"/>
                  </a:ext>
                </a:extLst>
              </a:tr>
            </a:tbl>
          </a:graphicData>
        </a:graphic>
      </p:graphicFrame>
    </p:spTree>
    <p:extLst>
      <p:ext uri="{BB962C8B-B14F-4D97-AF65-F5344CB8AC3E}">
        <p14:creationId xmlns:p14="http://schemas.microsoft.com/office/powerpoint/2010/main" val="3546144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B550-67AF-4F43-9BEF-16F6F1A2565F}"/>
              </a:ext>
            </a:extLst>
          </p:cNvPr>
          <p:cNvSpPr>
            <a:spLocks noGrp="1"/>
          </p:cNvSpPr>
          <p:nvPr>
            <p:ph type="title"/>
          </p:nvPr>
        </p:nvSpPr>
        <p:spPr/>
        <p:txBody>
          <a:bodyPr/>
          <a:lstStyle/>
          <a:p>
            <a:r>
              <a:rPr lang="en-US" b="1" dirty="0"/>
              <a:t>Questions?</a:t>
            </a:r>
          </a:p>
        </p:txBody>
      </p:sp>
      <p:sp>
        <p:nvSpPr>
          <p:cNvPr id="3" name="Content Placeholder 2">
            <a:extLst>
              <a:ext uri="{FF2B5EF4-FFF2-40B4-BE49-F238E27FC236}">
                <a16:creationId xmlns:a16="http://schemas.microsoft.com/office/drawing/2014/main" id="{3670AD6F-D9AC-47DF-BD8B-5B1EF788E0C9}"/>
              </a:ext>
            </a:extLst>
          </p:cNvPr>
          <p:cNvSpPr>
            <a:spLocks noGrp="1"/>
          </p:cNvSpPr>
          <p:nvPr>
            <p:ph idx="1"/>
          </p:nvPr>
        </p:nvSpPr>
        <p:spPr/>
        <p:txBody>
          <a:bodyPr/>
          <a:lstStyle/>
          <a:p>
            <a:r>
              <a:rPr lang="en-US" dirty="0"/>
              <a:t>Q1: What is type of ED in this case: Life long or Acquired?</a:t>
            </a:r>
          </a:p>
          <a:p>
            <a:r>
              <a:rPr lang="en-US" dirty="0"/>
              <a:t>Q2. Is it Psychogenic or Organic?</a:t>
            </a:r>
          </a:p>
          <a:p>
            <a:r>
              <a:rPr lang="en-US" dirty="0"/>
              <a:t>Q3. What are the risk factors associated with ED in this case?</a:t>
            </a:r>
          </a:p>
          <a:p>
            <a:r>
              <a:rPr lang="en-US" dirty="0"/>
              <a:t>Q4. Is underlying pathophysiology multifactorial for this case? If so, what are those?</a:t>
            </a:r>
          </a:p>
          <a:p>
            <a:r>
              <a:rPr lang="en-US" dirty="0"/>
              <a:t>Q5. How would you like to further investigate the case?</a:t>
            </a:r>
          </a:p>
          <a:p>
            <a:r>
              <a:rPr lang="en-US" dirty="0"/>
              <a:t>Q6. How would you treat the case?</a:t>
            </a:r>
          </a:p>
          <a:p>
            <a:endParaRPr lang="en-US" dirty="0"/>
          </a:p>
        </p:txBody>
      </p:sp>
    </p:spTree>
    <p:extLst>
      <p:ext uri="{BB962C8B-B14F-4D97-AF65-F5344CB8AC3E}">
        <p14:creationId xmlns:p14="http://schemas.microsoft.com/office/powerpoint/2010/main" val="4281538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0237-556D-4F93-94A6-75A836A290D1}"/>
              </a:ext>
            </a:extLst>
          </p:cNvPr>
          <p:cNvSpPr>
            <a:spLocks noGrp="1"/>
          </p:cNvSpPr>
          <p:nvPr>
            <p:ph type="title"/>
          </p:nvPr>
        </p:nvSpPr>
        <p:spPr/>
        <p:txBody>
          <a:bodyPr/>
          <a:lstStyle/>
          <a:p>
            <a:r>
              <a:rPr lang="en-US" dirty="0"/>
              <a:t>Issues with the case</a:t>
            </a:r>
          </a:p>
        </p:txBody>
      </p:sp>
      <p:sp>
        <p:nvSpPr>
          <p:cNvPr id="3" name="Content Placeholder 2">
            <a:extLst>
              <a:ext uri="{FF2B5EF4-FFF2-40B4-BE49-F238E27FC236}">
                <a16:creationId xmlns:a16="http://schemas.microsoft.com/office/drawing/2014/main" id="{17EAC541-9065-4412-BC03-24B21E6C4E09}"/>
              </a:ext>
            </a:extLst>
          </p:cNvPr>
          <p:cNvSpPr>
            <a:spLocks noGrp="1"/>
          </p:cNvSpPr>
          <p:nvPr>
            <p:ph idx="1"/>
          </p:nvPr>
        </p:nvSpPr>
        <p:spPr/>
        <p:txBody>
          <a:bodyPr>
            <a:normAutofit fontScale="70000" lnSpcReduction="20000"/>
          </a:bodyPr>
          <a:lstStyle/>
          <a:p>
            <a:r>
              <a:rPr lang="en-US" b="1" dirty="0"/>
              <a:t>Stress and depression, lives apart from spouse, performance anxiety, Foreplay is no more there.</a:t>
            </a:r>
          </a:p>
          <a:p>
            <a:r>
              <a:rPr lang="en-US" b="1" dirty="0"/>
              <a:t>Sedentary lifestyle</a:t>
            </a:r>
            <a:r>
              <a:rPr lang="en-US" dirty="0"/>
              <a:t>.</a:t>
            </a:r>
          </a:p>
          <a:p>
            <a:r>
              <a:rPr lang="en-US" b="1" dirty="0"/>
              <a:t>Not strict with diet plan as prescribed by dietitian.</a:t>
            </a:r>
            <a:endParaRPr lang="en-US" dirty="0"/>
          </a:p>
          <a:p>
            <a:endParaRPr lang="en-US" b="1" dirty="0"/>
          </a:p>
          <a:p>
            <a:r>
              <a:rPr lang="en-US" b="1" dirty="0"/>
              <a:t>T2DM for 4 years.</a:t>
            </a:r>
          </a:p>
          <a:p>
            <a:r>
              <a:rPr lang="en-US" b="1" dirty="0"/>
              <a:t>Having depression over marriage and having diabetes.</a:t>
            </a:r>
          </a:p>
          <a:p>
            <a:r>
              <a:rPr lang="en-US" b="1" dirty="0"/>
              <a:t>BMI: 29 kg/m2</a:t>
            </a:r>
          </a:p>
          <a:p>
            <a:r>
              <a:rPr lang="en-US" b="1" dirty="0"/>
              <a:t>HbA1c: 9.2%</a:t>
            </a:r>
          </a:p>
          <a:p>
            <a:r>
              <a:rPr lang="en-US" b="1" dirty="0"/>
              <a:t>Chol: 221 mg/dl</a:t>
            </a:r>
          </a:p>
          <a:p>
            <a:r>
              <a:rPr lang="en-US" b="1" dirty="0"/>
              <a:t>HDL: 32 mg/dl</a:t>
            </a:r>
          </a:p>
          <a:p>
            <a:r>
              <a:rPr lang="en-US" b="1" dirty="0"/>
              <a:t>LDL: 125 mg/dl</a:t>
            </a:r>
          </a:p>
          <a:p>
            <a:r>
              <a:rPr lang="en-US" b="1" dirty="0"/>
              <a:t>TG: 165 mg/dl</a:t>
            </a:r>
          </a:p>
          <a:p>
            <a:endParaRPr lang="en-US" b="1" dirty="0"/>
          </a:p>
          <a:p>
            <a:endParaRPr lang="en-US" dirty="0"/>
          </a:p>
        </p:txBody>
      </p:sp>
    </p:spTree>
    <p:extLst>
      <p:ext uri="{BB962C8B-B14F-4D97-AF65-F5344CB8AC3E}">
        <p14:creationId xmlns:p14="http://schemas.microsoft.com/office/powerpoint/2010/main" val="1009616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9475-C020-449E-B78A-02330D808601}"/>
              </a:ext>
            </a:extLst>
          </p:cNvPr>
          <p:cNvSpPr>
            <a:spLocks noGrp="1"/>
          </p:cNvSpPr>
          <p:nvPr>
            <p:ph type="title"/>
          </p:nvPr>
        </p:nvSpPr>
        <p:spPr>
          <a:xfrm>
            <a:off x="457200" y="365125"/>
            <a:ext cx="11372850" cy="3663950"/>
          </a:xfrm>
        </p:spPr>
        <p:txBody>
          <a:bodyPr>
            <a:normAutofit/>
          </a:bodyPr>
          <a:lstStyle/>
          <a:p>
            <a:pPr algn="ctr"/>
            <a:r>
              <a:rPr lang="en-US" b="1" dirty="0">
                <a:solidFill>
                  <a:schemeClr val="accent5">
                    <a:lumMod val="50000"/>
                  </a:schemeClr>
                </a:solidFill>
              </a:rPr>
              <a:t>Thank you for attending </a:t>
            </a:r>
            <a:br>
              <a:rPr lang="en-US" b="1" dirty="0">
                <a:solidFill>
                  <a:schemeClr val="accent5">
                    <a:lumMod val="50000"/>
                  </a:schemeClr>
                </a:solidFill>
              </a:rPr>
            </a:br>
            <a:r>
              <a:rPr lang="en-US" b="1" dirty="0">
                <a:solidFill>
                  <a:schemeClr val="accent5">
                    <a:lumMod val="50000"/>
                  </a:schemeClr>
                </a:solidFill>
              </a:rPr>
              <a:t>1</a:t>
            </a:r>
            <a:r>
              <a:rPr lang="en-US" b="1" baseline="30000" dirty="0">
                <a:solidFill>
                  <a:schemeClr val="accent5">
                    <a:lumMod val="50000"/>
                  </a:schemeClr>
                </a:solidFill>
              </a:rPr>
              <a:t>st</a:t>
            </a:r>
            <a:r>
              <a:rPr lang="en-US" b="1" dirty="0">
                <a:solidFill>
                  <a:schemeClr val="accent5">
                    <a:lumMod val="50000"/>
                  </a:schemeClr>
                </a:solidFill>
              </a:rPr>
              <a:t> BES MAYO Advanced Course in Endocrinology</a:t>
            </a:r>
            <a:br>
              <a:rPr lang="en-US" b="1" dirty="0">
                <a:solidFill>
                  <a:schemeClr val="accent5">
                    <a:lumMod val="50000"/>
                  </a:schemeClr>
                </a:solidFill>
              </a:rPr>
            </a:br>
            <a:r>
              <a:rPr lang="en-US" b="1" dirty="0">
                <a:solidFill>
                  <a:schemeClr val="accent5">
                    <a:lumMod val="50000"/>
                  </a:schemeClr>
                </a:solidFill>
              </a:rPr>
              <a:t>2019</a:t>
            </a:r>
            <a:br>
              <a:rPr lang="en-US" b="1" dirty="0">
                <a:solidFill>
                  <a:schemeClr val="accent5">
                    <a:lumMod val="50000"/>
                  </a:schemeClr>
                </a:solidFill>
              </a:rPr>
            </a:br>
            <a:r>
              <a:rPr lang="en-US" b="1" dirty="0">
                <a:solidFill>
                  <a:schemeClr val="accent5">
                    <a:lumMod val="50000"/>
                  </a:schemeClr>
                </a:solidFill>
              </a:rPr>
              <a:t>Dhaka, Bangladesh</a:t>
            </a:r>
          </a:p>
        </p:txBody>
      </p:sp>
    </p:spTree>
    <p:extLst>
      <p:ext uri="{BB962C8B-B14F-4D97-AF65-F5344CB8AC3E}">
        <p14:creationId xmlns:p14="http://schemas.microsoft.com/office/powerpoint/2010/main" val="368521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C59A-919E-4A8F-8F64-652F9099EF77}"/>
              </a:ext>
            </a:extLst>
          </p:cNvPr>
          <p:cNvSpPr>
            <a:spLocks noGrp="1"/>
          </p:cNvSpPr>
          <p:nvPr>
            <p:ph type="title"/>
          </p:nvPr>
        </p:nvSpPr>
        <p:spPr/>
        <p:txBody>
          <a:bodyPr/>
          <a:lstStyle/>
          <a:p>
            <a:r>
              <a:rPr lang="en-US" dirty="0"/>
              <a:t>Medications</a:t>
            </a:r>
          </a:p>
        </p:txBody>
      </p:sp>
      <p:sp>
        <p:nvSpPr>
          <p:cNvPr id="3" name="Content Placeholder 2">
            <a:extLst>
              <a:ext uri="{FF2B5EF4-FFF2-40B4-BE49-F238E27FC236}">
                <a16:creationId xmlns:a16="http://schemas.microsoft.com/office/drawing/2014/main" id="{338CDC01-1EA3-4CFD-98ED-17CA9CE1C51F}"/>
              </a:ext>
            </a:extLst>
          </p:cNvPr>
          <p:cNvSpPr>
            <a:spLocks noGrp="1"/>
          </p:cNvSpPr>
          <p:nvPr>
            <p:ph idx="1"/>
          </p:nvPr>
        </p:nvSpPr>
        <p:spPr/>
        <p:txBody>
          <a:bodyPr/>
          <a:lstStyle/>
          <a:p>
            <a:r>
              <a:rPr lang="en-US" dirty="0"/>
              <a:t>Metformin: 850 mg bid.</a:t>
            </a:r>
          </a:p>
          <a:p>
            <a:r>
              <a:rPr lang="en-US" dirty="0"/>
              <a:t>Gliclazide: 80 mg OD</a:t>
            </a:r>
          </a:p>
          <a:p>
            <a:r>
              <a:rPr lang="en-US" b="1" dirty="0"/>
              <a:t>Atenolol: 50 mg OD</a:t>
            </a:r>
          </a:p>
          <a:p>
            <a:r>
              <a:rPr lang="en-US" b="1" dirty="0"/>
              <a:t>Amlodipine: 5 mg OD</a:t>
            </a:r>
          </a:p>
        </p:txBody>
      </p:sp>
    </p:spTree>
    <p:extLst>
      <p:ext uri="{BB962C8B-B14F-4D97-AF65-F5344CB8AC3E}">
        <p14:creationId xmlns:p14="http://schemas.microsoft.com/office/powerpoint/2010/main" val="344283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5621-C8EE-46E7-8A1D-5A5177144B70}"/>
              </a:ext>
            </a:extLst>
          </p:cNvPr>
          <p:cNvSpPr>
            <a:spLocks noGrp="1"/>
          </p:cNvSpPr>
          <p:nvPr>
            <p:ph type="title"/>
          </p:nvPr>
        </p:nvSpPr>
        <p:spPr/>
        <p:txBody>
          <a:bodyPr/>
          <a:lstStyle/>
          <a:p>
            <a:r>
              <a:rPr lang="en-US" dirty="0"/>
              <a:t>Clinical Examinations</a:t>
            </a:r>
          </a:p>
        </p:txBody>
      </p:sp>
      <p:sp>
        <p:nvSpPr>
          <p:cNvPr id="3" name="Content Placeholder 2">
            <a:extLst>
              <a:ext uri="{FF2B5EF4-FFF2-40B4-BE49-F238E27FC236}">
                <a16:creationId xmlns:a16="http://schemas.microsoft.com/office/drawing/2014/main" id="{707A1CA6-3F4F-4A2E-9D0E-51C3A812BA5E}"/>
              </a:ext>
            </a:extLst>
          </p:cNvPr>
          <p:cNvSpPr>
            <a:spLocks noGrp="1"/>
          </p:cNvSpPr>
          <p:nvPr>
            <p:ph idx="1"/>
          </p:nvPr>
        </p:nvSpPr>
        <p:spPr/>
        <p:txBody>
          <a:bodyPr>
            <a:normAutofit fontScale="85000" lnSpcReduction="20000"/>
          </a:bodyPr>
          <a:lstStyle/>
          <a:p>
            <a:r>
              <a:rPr lang="en-US" dirty="0"/>
              <a:t>Well alert.</a:t>
            </a:r>
          </a:p>
          <a:p>
            <a:r>
              <a:rPr lang="en-US" dirty="0"/>
              <a:t>Height: 172 cm</a:t>
            </a:r>
          </a:p>
          <a:p>
            <a:r>
              <a:rPr lang="en-US" dirty="0"/>
              <a:t>Weight: 90 kg</a:t>
            </a:r>
          </a:p>
          <a:p>
            <a:r>
              <a:rPr lang="en-US" b="1" dirty="0"/>
              <a:t>BMI: 30.4 kg/m2</a:t>
            </a:r>
          </a:p>
          <a:p>
            <a:r>
              <a:rPr lang="en-US" dirty="0"/>
              <a:t>Waist: 107 cm</a:t>
            </a:r>
          </a:p>
          <a:p>
            <a:r>
              <a:rPr lang="en-US" b="1" dirty="0"/>
              <a:t>SBP: 150 mmHg</a:t>
            </a:r>
          </a:p>
          <a:p>
            <a:r>
              <a:rPr lang="en-US" dirty="0"/>
              <a:t>DBP: 80 mmHg</a:t>
            </a:r>
          </a:p>
          <a:p>
            <a:r>
              <a:rPr lang="en-US" dirty="0"/>
              <a:t>Pulse: 84 bpm regular</a:t>
            </a:r>
          </a:p>
          <a:p>
            <a:r>
              <a:rPr lang="en-US" dirty="0"/>
              <a:t>Skin: normal turgor, color.</a:t>
            </a:r>
          </a:p>
          <a:p>
            <a:r>
              <a:rPr lang="en-US" dirty="0"/>
              <a:t>Nail bed: normal</a:t>
            </a:r>
          </a:p>
          <a:p>
            <a:r>
              <a:rPr lang="en-US" dirty="0"/>
              <a:t>Hair distribution: normal</a:t>
            </a:r>
          </a:p>
          <a:p>
            <a:endParaRPr lang="en-US" dirty="0"/>
          </a:p>
        </p:txBody>
      </p:sp>
    </p:spTree>
    <p:extLst>
      <p:ext uri="{BB962C8B-B14F-4D97-AF65-F5344CB8AC3E}">
        <p14:creationId xmlns:p14="http://schemas.microsoft.com/office/powerpoint/2010/main" val="406163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5001-8556-4C62-A8B1-805F889AA1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A26F8-736F-455E-96B3-B50E2B913BC1}"/>
              </a:ext>
            </a:extLst>
          </p:cNvPr>
          <p:cNvSpPr>
            <a:spLocks noGrp="1"/>
          </p:cNvSpPr>
          <p:nvPr>
            <p:ph idx="1"/>
          </p:nvPr>
        </p:nvSpPr>
        <p:spPr/>
        <p:txBody>
          <a:bodyPr>
            <a:normAutofit fontScale="92500" lnSpcReduction="20000"/>
          </a:bodyPr>
          <a:lstStyle/>
          <a:p>
            <a:r>
              <a:rPr lang="en-US" dirty="0"/>
              <a:t>Gynecomastia: Absent</a:t>
            </a:r>
          </a:p>
          <a:p>
            <a:r>
              <a:rPr lang="en-US" dirty="0"/>
              <a:t>Fundoscopy: </a:t>
            </a:r>
            <a:r>
              <a:rPr lang="en-US" b="1" dirty="0"/>
              <a:t>NPDR</a:t>
            </a:r>
          </a:p>
          <a:p>
            <a:r>
              <a:rPr lang="en-US" dirty="0"/>
              <a:t>Penis, Scrotum &amp; Testes: normal. No scar, plaque, nodule, deformity.</a:t>
            </a:r>
          </a:p>
          <a:p>
            <a:r>
              <a:rPr lang="en-US" dirty="0"/>
              <a:t>DRE: normal</a:t>
            </a:r>
          </a:p>
          <a:p>
            <a:r>
              <a:rPr lang="en-US" dirty="0"/>
              <a:t>Peripheral pulses: intact</a:t>
            </a:r>
          </a:p>
          <a:p>
            <a:r>
              <a:rPr lang="en-US" dirty="0"/>
              <a:t>Muscle strength : 5/5</a:t>
            </a:r>
          </a:p>
          <a:p>
            <a:r>
              <a:rPr lang="en-US" dirty="0"/>
              <a:t>Cranial, Sensory: intact</a:t>
            </a:r>
          </a:p>
          <a:p>
            <a:r>
              <a:rPr lang="en-US" dirty="0"/>
              <a:t>No thyromegaly.</a:t>
            </a:r>
          </a:p>
          <a:p>
            <a:r>
              <a:rPr lang="en-US" dirty="0"/>
              <a:t>No carotid bruit.</a:t>
            </a:r>
          </a:p>
          <a:p>
            <a:r>
              <a:rPr lang="en-US" dirty="0"/>
              <a:t>No murmur, no additional sounds, abdomen: NAD</a:t>
            </a:r>
          </a:p>
          <a:p>
            <a:endParaRPr lang="en-US" dirty="0"/>
          </a:p>
        </p:txBody>
      </p:sp>
    </p:spTree>
    <p:extLst>
      <p:ext uri="{BB962C8B-B14F-4D97-AF65-F5344CB8AC3E}">
        <p14:creationId xmlns:p14="http://schemas.microsoft.com/office/powerpoint/2010/main" val="206619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CEE7-5990-48A4-85B1-B5E5A005037E}"/>
              </a:ext>
            </a:extLst>
          </p:cNvPr>
          <p:cNvSpPr>
            <a:spLocks noGrp="1"/>
          </p:cNvSpPr>
          <p:nvPr>
            <p:ph type="title"/>
          </p:nvPr>
        </p:nvSpPr>
        <p:spPr/>
        <p:txBody>
          <a:bodyPr/>
          <a:lstStyle/>
          <a:p>
            <a:r>
              <a:rPr lang="en-US" dirty="0"/>
              <a:t>Initial Lab results:</a:t>
            </a:r>
          </a:p>
        </p:txBody>
      </p:sp>
      <p:graphicFrame>
        <p:nvGraphicFramePr>
          <p:cNvPr id="7" name="Content Placeholder 6">
            <a:extLst>
              <a:ext uri="{FF2B5EF4-FFF2-40B4-BE49-F238E27FC236}">
                <a16:creationId xmlns:a16="http://schemas.microsoft.com/office/drawing/2014/main" id="{1B7885DA-7F78-4F1F-B2C4-65888FA8A70A}"/>
              </a:ext>
            </a:extLst>
          </p:cNvPr>
          <p:cNvGraphicFramePr>
            <a:graphicFrameLocks noGrp="1"/>
          </p:cNvGraphicFramePr>
          <p:nvPr>
            <p:ph idx="1"/>
            <p:extLst>
              <p:ext uri="{D42A27DB-BD31-4B8C-83A1-F6EECF244321}">
                <p14:modId xmlns:p14="http://schemas.microsoft.com/office/powerpoint/2010/main" val="1712561652"/>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968533875"/>
                    </a:ext>
                  </a:extLst>
                </a:gridCol>
                <a:gridCol w="2628900">
                  <a:extLst>
                    <a:ext uri="{9D8B030D-6E8A-4147-A177-3AD203B41FA5}">
                      <a16:colId xmlns:a16="http://schemas.microsoft.com/office/drawing/2014/main" val="2013803058"/>
                    </a:ext>
                  </a:extLst>
                </a:gridCol>
                <a:gridCol w="2628900">
                  <a:extLst>
                    <a:ext uri="{9D8B030D-6E8A-4147-A177-3AD203B41FA5}">
                      <a16:colId xmlns:a16="http://schemas.microsoft.com/office/drawing/2014/main" val="4059576153"/>
                    </a:ext>
                  </a:extLst>
                </a:gridCol>
                <a:gridCol w="2628900">
                  <a:extLst>
                    <a:ext uri="{9D8B030D-6E8A-4147-A177-3AD203B41FA5}">
                      <a16:colId xmlns:a16="http://schemas.microsoft.com/office/drawing/2014/main" val="2507549866"/>
                    </a:ext>
                  </a:extLst>
                </a:gridCol>
              </a:tblGrid>
              <a:tr h="943793">
                <a:tc>
                  <a:txBody>
                    <a:bodyPr/>
                    <a:lstStyle/>
                    <a:p>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2073355676"/>
                  </a:ext>
                </a:extLst>
              </a:tr>
              <a:tr h="3723458">
                <a:tc>
                  <a:txBody>
                    <a:bodyPr/>
                    <a:lstStyle/>
                    <a:p>
                      <a:r>
                        <a:rPr lang="en-US" sz="2400" dirty="0"/>
                        <a:t>Hb: 13.2 gm/dl</a:t>
                      </a:r>
                    </a:p>
                    <a:p>
                      <a:r>
                        <a:rPr lang="en-US" sz="2400" dirty="0"/>
                        <a:t>ESR: 14 mm in 1</a:t>
                      </a:r>
                      <a:r>
                        <a:rPr lang="en-US" sz="2400" baseline="30000" dirty="0"/>
                        <a:t>st</a:t>
                      </a:r>
                      <a:r>
                        <a:rPr lang="en-US" sz="2400" dirty="0"/>
                        <a:t> Hour</a:t>
                      </a:r>
                    </a:p>
                    <a:p>
                      <a:r>
                        <a:rPr lang="en-US" sz="2400" dirty="0"/>
                        <a:t>TC of WBC: 8000/</a:t>
                      </a:r>
                      <a:r>
                        <a:rPr lang="en-US" sz="2400" dirty="0" err="1"/>
                        <a:t>cmm</a:t>
                      </a:r>
                      <a:endParaRPr lang="en-US" sz="2400" dirty="0"/>
                    </a:p>
                    <a:p>
                      <a:r>
                        <a:rPr lang="en-US" sz="2400" dirty="0"/>
                        <a:t>Creatinine: 1.1 mg/dl</a:t>
                      </a:r>
                    </a:p>
                    <a:p>
                      <a:r>
                        <a:rPr lang="en-US" sz="2400" b="1" dirty="0"/>
                        <a:t>ACR: 150 mg/g</a:t>
                      </a:r>
                    </a:p>
                  </a:txBody>
                  <a:tcPr/>
                </a:tc>
                <a:tc>
                  <a:txBody>
                    <a:bodyPr/>
                    <a:lstStyle/>
                    <a:p>
                      <a:r>
                        <a:rPr lang="en-US" sz="2400" b="1" dirty="0"/>
                        <a:t>Chol: 265 mg/dl</a:t>
                      </a:r>
                    </a:p>
                    <a:p>
                      <a:r>
                        <a:rPr lang="en-US" sz="2400" b="1" dirty="0"/>
                        <a:t>HDL: 35 mg/dl</a:t>
                      </a:r>
                    </a:p>
                    <a:p>
                      <a:r>
                        <a:rPr lang="en-US" sz="2400" b="1" dirty="0"/>
                        <a:t>LDL: 165 mg/dl</a:t>
                      </a:r>
                    </a:p>
                    <a:p>
                      <a:r>
                        <a:rPr lang="en-US" sz="2400" b="1" dirty="0"/>
                        <a:t>TG: 195 mg/dl</a:t>
                      </a:r>
                    </a:p>
                    <a:p>
                      <a:r>
                        <a:rPr lang="en-US" sz="2400" dirty="0"/>
                        <a:t>ALT: 67 U/L</a:t>
                      </a:r>
                    </a:p>
                  </a:txBody>
                  <a:tcPr/>
                </a:tc>
                <a:tc>
                  <a:txBody>
                    <a:bodyPr/>
                    <a:lstStyle/>
                    <a:p>
                      <a:r>
                        <a:rPr lang="en-US" sz="2400" b="1" dirty="0"/>
                        <a:t>HbA1c: 10.2%</a:t>
                      </a:r>
                    </a:p>
                    <a:p>
                      <a:r>
                        <a:rPr lang="en-US" sz="2400" dirty="0"/>
                        <a:t>USG W/A: Fatty liver G I-II</a:t>
                      </a:r>
                    </a:p>
                    <a:p>
                      <a:r>
                        <a:rPr lang="en-US" sz="2400" dirty="0"/>
                        <a:t>Na: 139</a:t>
                      </a:r>
                    </a:p>
                    <a:p>
                      <a:r>
                        <a:rPr lang="en-US" sz="2400" dirty="0"/>
                        <a:t>K: 3.8</a:t>
                      </a:r>
                    </a:p>
                    <a:p>
                      <a:r>
                        <a:rPr lang="en-US" sz="2400" dirty="0"/>
                        <a:t>Urine RME: Protein trace</a:t>
                      </a:r>
                    </a:p>
                    <a:p>
                      <a:endParaRPr lang="en-US" sz="2400" dirty="0"/>
                    </a:p>
                  </a:txBody>
                  <a:tcPr/>
                </a:tc>
                <a:tc>
                  <a:txBody>
                    <a:bodyPr/>
                    <a:lstStyle/>
                    <a:p>
                      <a:r>
                        <a:rPr lang="en-US" sz="2400" dirty="0"/>
                        <a:t>PSA: 3.5 ng/dl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Testosterone: 14 nmol/L</a:t>
                      </a:r>
                    </a:p>
                    <a:p>
                      <a:r>
                        <a:rPr lang="en-US" sz="2400" dirty="0"/>
                        <a:t>TSH: 2.2 u/L</a:t>
                      </a:r>
                    </a:p>
                    <a:p>
                      <a:r>
                        <a:rPr lang="en-US" sz="2400" dirty="0"/>
                        <a:t>Prolactin: 8 ng/ml</a:t>
                      </a:r>
                    </a:p>
                    <a:p>
                      <a:endParaRPr lang="en-US" sz="2400" dirty="0"/>
                    </a:p>
                  </a:txBody>
                  <a:tcPr/>
                </a:tc>
                <a:extLst>
                  <a:ext uri="{0D108BD9-81ED-4DB2-BD59-A6C34878D82A}">
                    <a16:rowId xmlns:a16="http://schemas.microsoft.com/office/drawing/2014/main" val="3371387047"/>
                  </a:ext>
                </a:extLst>
              </a:tr>
            </a:tbl>
          </a:graphicData>
        </a:graphic>
      </p:graphicFrame>
    </p:spTree>
    <p:extLst>
      <p:ext uri="{BB962C8B-B14F-4D97-AF65-F5344CB8AC3E}">
        <p14:creationId xmlns:p14="http://schemas.microsoft.com/office/powerpoint/2010/main" val="3331584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B550-67AF-4F43-9BEF-16F6F1A2565F}"/>
              </a:ext>
            </a:extLst>
          </p:cNvPr>
          <p:cNvSpPr>
            <a:spLocks noGrp="1"/>
          </p:cNvSpPr>
          <p:nvPr>
            <p:ph type="title"/>
          </p:nvPr>
        </p:nvSpPr>
        <p:spPr/>
        <p:txBody>
          <a:bodyPr/>
          <a:lstStyle/>
          <a:p>
            <a:r>
              <a:rPr lang="en-US" b="1" dirty="0"/>
              <a:t>Questions?</a:t>
            </a:r>
          </a:p>
        </p:txBody>
      </p:sp>
      <p:sp>
        <p:nvSpPr>
          <p:cNvPr id="3" name="Content Placeholder 2">
            <a:extLst>
              <a:ext uri="{FF2B5EF4-FFF2-40B4-BE49-F238E27FC236}">
                <a16:creationId xmlns:a16="http://schemas.microsoft.com/office/drawing/2014/main" id="{3670AD6F-D9AC-47DF-BD8B-5B1EF788E0C9}"/>
              </a:ext>
            </a:extLst>
          </p:cNvPr>
          <p:cNvSpPr>
            <a:spLocks noGrp="1"/>
          </p:cNvSpPr>
          <p:nvPr>
            <p:ph idx="1"/>
          </p:nvPr>
        </p:nvSpPr>
        <p:spPr/>
        <p:txBody>
          <a:bodyPr/>
          <a:lstStyle/>
          <a:p>
            <a:r>
              <a:rPr lang="en-US" dirty="0"/>
              <a:t>Q1: What is type of ED in this case: Life long or Acquired?</a:t>
            </a:r>
          </a:p>
          <a:p>
            <a:r>
              <a:rPr lang="en-US" dirty="0"/>
              <a:t>Q2. Is it Psychogenic or Organic?</a:t>
            </a:r>
          </a:p>
          <a:p>
            <a:r>
              <a:rPr lang="en-US" dirty="0"/>
              <a:t>Q3. What are the risk factors associated with ED in this case?</a:t>
            </a:r>
          </a:p>
          <a:p>
            <a:r>
              <a:rPr lang="en-US" dirty="0"/>
              <a:t>Q4. Is underlying pathophysiology multifactorial for this case? If so, what are those?</a:t>
            </a:r>
          </a:p>
          <a:p>
            <a:r>
              <a:rPr lang="en-US" dirty="0"/>
              <a:t>Q5. How would you like to further investigate the case?</a:t>
            </a:r>
          </a:p>
          <a:p>
            <a:r>
              <a:rPr lang="en-US" dirty="0"/>
              <a:t>Q6. How would you treat the case?</a:t>
            </a:r>
          </a:p>
          <a:p>
            <a:endParaRPr lang="en-US" dirty="0"/>
          </a:p>
        </p:txBody>
      </p:sp>
    </p:spTree>
    <p:extLst>
      <p:ext uri="{BB962C8B-B14F-4D97-AF65-F5344CB8AC3E}">
        <p14:creationId xmlns:p14="http://schemas.microsoft.com/office/powerpoint/2010/main" val="1059556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2475</Words>
  <Application>Microsoft Office PowerPoint</Application>
  <PresentationFormat>Widescreen</PresentationFormat>
  <Paragraphs>394</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Erectile Dysfunction(ED) in Diabetes Mellitus Case-based Discussion</vt:lpstr>
      <vt:lpstr>Case 1:</vt:lpstr>
      <vt:lpstr>Clinical history</vt:lpstr>
      <vt:lpstr>PowerPoint Presentation</vt:lpstr>
      <vt:lpstr>Medications</vt:lpstr>
      <vt:lpstr>Clinical Examinations</vt:lpstr>
      <vt:lpstr>PowerPoint Presentation</vt:lpstr>
      <vt:lpstr>Initial Lab results:</vt:lpstr>
      <vt:lpstr>Questions?</vt:lpstr>
      <vt:lpstr>Issues with the case</vt:lpstr>
      <vt:lpstr>Issues with case</vt:lpstr>
      <vt:lpstr>Erectile Dysfunction (ED)</vt:lpstr>
      <vt:lpstr>PowerPoint Presentation</vt:lpstr>
      <vt:lpstr>PowerPoint Presentation</vt:lpstr>
      <vt:lpstr>Psychogenic</vt:lpstr>
      <vt:lpstr>Organic </vt:lpstr>
      <vt:lpstr>PowerPoint Presentation</vt:lpstr>
      <vt:lpstr>PowerPoint Presentation</vt:lpstr>
      <vt:lpstr>PowerPoint Presentation</vt:lpstr>
      <vt:lpstr>PowerPoint Presentation</vt:lpstr>
      <vt:lpstr>ED risk factors</vt:lpstr>
      <vt:lpstr>ED in DM</vt:lpstr>
      <vt:lpstr>ED in DM</vt:lpstr>
      <vt:lpstr>PowerPoint Presentation</vt:lpstr>
      <vt:lpstr>DM with ED patients:</vt:lpstr>
      <vt:lpstr>Pathophysiology</vt:lpstr>
      <vt:lpstr>Evaluation</vt:lpstr>
      <vt:lpstr>PowerPoint Presentation</vt:lpstr>
      <vt:lpstr>PowerPoint Presentation</vt:lpstr>
      <vt:lpstr>PowerPoint Presentation</vt:lpstr>
      <vt:lpstr>Investigations</vt:lpstr>
      <vt:lpstr>PowerPoint Presentation</vt:lpstr>
      <vt:lpstr>Treatment</vt:lpstr>
      <vt:lpstr>PowerPoint Presentation</vt:lpstr>
      <vt:lpstr>PowerPoint Presentation</vt:lpstr>
      <vt:lpstr>Case 2:</vt:lpstr>
      <vt:lpstr>Clinical history</vt:lpstr>
      <vt:lpstr>PowerPoint Presentation</vt:lpstr>
      <vt:lpstr>Medications</vt:lpstr>
      <vt:lpstr>Clinical Examinations</vt:lpstr>
      <vt:lpstr>PowerPoint Presentation</vt:lpstr>
      <vt:lpstr>Initial Lab results:</vt:lpstr>
      <vt:lpstr>Questions?</vt:lpstr>
      <vt:lpstr>Issues with the case</vt:lpstr>
      <vt:lpstr>Thank you for attending  1st BES MAYO Advanced Course in Endocrinology 2019 Dhaka, Bangladesh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Erectile dysfunction in Diabetes Mellitus</dc:title>
  <dc:creator>ASUS</dc:creator>
  <cp:lastModifiedBy>ASUS</cp:lastModifiedBy>
  <cp:revision>96</cp:revision>
  <dcterms:created xsi:type="dcterms:W3CDTF">2018-12-06T06:00:33Z</dcterms:created>
  <dcterms:modified xsi:type="dcterms:W3CDTF">2019-01-25T05:30:54Z</dcterms:modified>
</cp:coreProperties>
</file>