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sldIdLst>
    <p:sldId id="256" r:id="rId2"/>
    <p:sldId id="293" r:id="rId3"/>
    <p:sldId id="268" r:id="rId4"/>
    <p:sldId id="294" r:id="rId5"/>
    <p:sldId id="292" r:id="rId6"/>
    <p:sldId id="291" r:id="rId7"/>
    <p:sldId id="269" r:id="rId8"/>
    <p:sldId id="308" r:id="rId9"/>
    <p:sldId id="270" r:id="rId10"/>
    <p:sldId id="260" r:id="rId11"/>
    <p:sldId id="261" r:id="rId12"/>
    <p:sldId id="309" r:id="rId13"/>
    <p:sldId id="278" r:id="rId14"/>
    <p:sldId id="279" r:id="rId15"/>
    <p:sldId id="310" r:id="rId16"/>
    <p:sldId id="311" r:id="rId17"/>
    <p:sldId id="312" r:id="rId18"/>
    <p:sldId id="313" r:id="rId19"/>
    <p:sldId id="262" r:id="rId20"/>
    <p:sldId id="263" r:id="rId21"/>
    <p:sldId id="271" r:id="rId22"/>
    <p:sldId id="272" r:id="rId23"/>
    <p:sldId id="280" r:id="rId24"/>
    <p:sldId id="285" r:id="rId25"/>
    <p:sldId id="305" r:id="rId26"/>
    <p:sldId id="307" r:id="rId27"/>
    <p:sldId id="306" r:id="rId28"/>
    <p:sldId id="304" r:id="rId29"/>
    <p:sldId id="290" r:id="rId30"/>
    <p:sldId id="295" r:id="rId31"/>
    <p:sldId id="296" r:id="rId32"/>
    <p:sldId id="297" r:id="rId33"/>
    <p:sldId id="298" r:id="rId34"/>
    <p:sldId id="273" r:id="rId35"/>
    <p:sldId id="274" r:id="rId36"/>
    <p:sldId id="275" r:id="rId37"/>
    <p:sldId id="314" r:id="rId38"/>
    <p:sldId id="315" r:id="rId39"/>
    <p:sldId id="316" r:id="rId40"/>
    <p:sldId id="30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sorterViewPr>
    <p:cViewPr>
      <p:scale>
        <a:sx n="100" d="100"/>
        <a:sy n="100" d="100"/>
      </p:scale>
      <p:origin x="0" y="-9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6180511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14A87-B079-4587-B4ED-0C8A4A407483}"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35278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242059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88687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155994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4248142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343170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03414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253574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423098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108914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14A87-B079-4587-B4ED-0C8A4A407483}"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112320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14A87-B079-4587-B4ED-0C8A4A407483}"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338027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170841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98326570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AA14A87-B079-4587-B4ED-0C8A4A407483}" type="datetimeFigureOut">
              <a:rPr lang="en-US" smtClean="0"/>
              <a:t>5/13/2020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5495931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14A87-B079-4587-B4ED-0C8A4A407483}"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B3C4D-13D8-4841-B6A3-7F7D3AB621EC}" type="slidenum">
              <a:rPr lang="en-US" smtClean="0"/>
              <a:t>‹#›</a:t>
            </a:fld>
            <a:endParaRPr lang="en-US"/>
          </a:p>
        </p:txBody>
      </p:sp>
    </p:spTree>
    <p:extLst>
      <p:ext uri="{BB962C8B-B14F-4D97-AF65-F5344CB8AC3E}">
        <p14:creationId xmlns:p14="http://schemas.microsoft.com/office/powerpoint/2010/main" val="319108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A14A87-B079-4587-B4ED-0C8A4A407483}" type="datetimeFigureOut">
              <a:rPr lang="en-US" smtClean="0"/>
              <a:t>5/13/2020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4FB3C4D-13D8-4841-B6A3-7F7D3AB621EC}" type="slidenum">
              <a:rPr lang="en-US" smtClean="0"/>
              <a:t>‹#›</a:t>
            </a:fld>
            <a:endParaRPr lang="en-US"/>
          </a:p>
        </p:txBody>
      </p:sp>
    </p:spTree>
    <p:extLst>
      <p:ext uri="{BB962C8B-B14F-4D97-AF65-F5344CB8AC3E}">
        <p14:creationId xmlns:p14="http://schemas.microsoft.com/office/powerpoint/2010/main" val="708349868"/>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cdc.gov/coronavirus/2019-ncov/daily-life-coping/children.html#Children" TargetMode="External"/><Relationship Id="rId1" Type="http://schemas.openxmlformats.org/officeDocument/2006/relationships/slideLayout" Target="../slideLayouts/slideLayout2.xml"/><Relationship Id="rId4" Type="http://schemas.openxmlformats.org/officeDocument/2006/relationships/hyperlink" Target="https://www.cdc.gov/coronavirus/2019-ncov/symptoms-testing/symptom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jamanetwork.com/journals/jama/fullarticle/2761044?guestAccessKey=f61bd430-07d8-4b86-a749-bec05bfffb65"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aily.com/releases/2020/04/200413132809.htm" TargetMode="External"/><Relationship Id="rId2" Type="http://schemas.openxmlformats.org/officeDocument/2006/relationships/hyperlink" Target="https://edition.cnn.com/2020/04/22/health/strokes-coronavirus-young-adults/index.html"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iflscience.com/health-and-medicine/foot-lesions-reported-as-symptom-of-covid19-in-children-some-adul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scientificamerican.com/article/heart-damage-in-covid-19-patients-puzzles-doctor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cut.com/2020/05/is-kawasaki-disease-linked-to-coronavirus.html" TargetMode="External"/><Relationship Id="rId2" Type="http://schemas.openxmlformats.org/officeDocument/2006/relationships/hyperlink" Target="https://www1.nyc.gov/assets/doh/downloads/pdf/han/alert/2020/covid-19-pediatric-multi-system-inflammatory-syndrome.pdf"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fda.gov/medical-devices/emergency-situations-medical-devices/emergency-use-authorizations#covid19ivd" TargetMode="External"/><Relationship Id="rId1" Type="http://schemas.openxmlformats.org/officeDocument/2006/relationships/slideLayout" Target="../slideLayouts/slideLayout2.xml"/><Relationship Id="rId4" Type="http://schemas.openxmlformats.org/officeDocument/2006/relationships/hyperlink" Target="https://www.goodrx.com/blog/coronavirus-covid-19-testing-updates-methods-cost-availability/"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prnewswire.com/news-releases/mesa-biotech-receives-emergency-use-authorization-from-fda-for-a-30-minute-point-of-care-molecular-covid-19-test-301028687.html" TargetMode="External"/><Relationship Id="rId7" Type="http://schemas.openxmlformats.org/officeDocument/2006/relationships/hyperlink" Target="https://www.goodrx.com/blog/coronavirus-covid-19-testing-updates-methods-cost-availability/" TargetMode="External"/><Relationship Id="rId2" Type="http://schemas.openxmlformats.org/officeDocument/2006/relationships/hyperlink" Target="https://abbott.mediaroom.com/2020-03-27-Abbott-Launches-Molecular-Point-of-Care-Test-to-Detect-Novel-Coronavirus-in-as-Little-as-Five-Minutes" TargetMode="External"/><Relationship Id="rId1" Type="http://schemas.openxmlformats.org/officeDocument/2006/relationships/slideLayout" Target="../slideLayouts/slideLayout2.xml"/><Relationship Id="rId6" Type="http://schemas.openxmlformats.org/officeDocument/2006/relationships/hyperlink" Target="https://www.fiercebiotech.com/medtech/labcorp-s-at-home-coronavirus-testing-kit-authorized-by-fda" TargetMode="External"/><Relationship Id="rId5" Type="http://schemas.openxmlformats.org/officeDocument/2006/relationships/hyperlink" Target="https://www.fiercebiotech.com/medtech/rutgers-saliva-based-test-nets-fda-greenlight-for-covid-19" TargetMode="External"/><Relationship Id="rId4" Type="http://schemas.openxmlformats.org/officeDocument/2006/relationships/hyperlink" Target="http://cepheid.mediaroom.com/2020-03-21-Cepheid-Receives-Emergency-Use-Authorization-from-FDA-for-Rapid-SARS-CoV-2-Tes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nytimes.com/2020/04/02/health/coronavirus-antibody-test.html"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s://www.goodrx.com/blog/coronavirus-covid-19-testing-updates-methods-cost-availabili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n.wikipedia.org/wiki/RNA-dependent_RNA_polymeras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avi.org/vaccineswork/covid-19-vaccine-ra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ebm.net/covid-19/diabetes-and-risks-from-covid-19/" TargetMode="External"/><Relationship Id="rId2" Type="http://schemas.openxmlformats.org/officeDocument/2006/relationships/hyperlink" Target="https://jamanetwork.com/journals/jama/article-abstract/2762130"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hyperlink" Target="https://www.cebm.net/covid-19/diabetes-and-risks-from-covid-19/" TargetMode="External"/><Relationship Id="rId2" Type="http://schemas.openxmlformats.org/officeDocument/2006/relationships/hyperlink" Target="https://erj.ersjournals.com/content/early/2020/03/17/13993003.00547-2020"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mp.com/news/china/science/article/3083211/coronavirus-may-have-jumped-humans-early-october-study-says" TargetMode="External"/><Relationship Id="rId2" Type="http://schemas.openxmlformats.org/officeDocument/2006/relationships/hyperlink" Target="https://edition.cnn.com/2020/05/04/health/france-coronavirus-december-death-intl/index.html"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E5AE-69D2-41DA-8283-C653BEF70075}"/>
              </a:ext>
            </a:extLst>
          </p:cNvPr>
          <p:cNvSpPr>
            <a:spLocks noGrp="1"/>
          </p:cNvSpPr>
          <p:nvPr>
            <p:ph type="ctrTitle"/>
          </p:nvPr>
        </p:nvSpPr>
        <p:spPr>
          <a:xfrm>
            <a:off x="1070237" y="1107164"/>
            <a:ext cx="10051525" cy="2125621"/>
          </a:xfrm>
        </p:spPr>
        <p:txBody>
          <a:bodyPr/>
          <a:lstStyle/>
          <a:p>
            <a:r>
              <a:rPr lang="en-US" b="1" dirty="0"/>
              <a:t>Covid-19 &amp; Diabetes</a:t>
            </a:r>
            <a:br>
              <a:rPr lang="en-US" b="1" dirty="0"/>
            </a:br>
            <a:endParaRPr lang="en-US" b="1" dirty="0"/>
          </a:p>
        </p:txBody>
      </p:sp>
      <p:pic>
        <p:nvPicPr>
          <p:cNvPr id="5" name="Picture 4">
            <a:extLst>
              <a:ext uri="{FF2B5EF4-FFF2-40B4-BE49-F238E27FC236}">
                <a16:creationId xmlns:a16="http://schemas.microsoft.com/office/drawing/2014/main" id="{9F7850FC-BBF1-4D43-A083-3A5F1FA35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227" y="2343785"/>
            <a:ext cx="1607114" cy="1497330"/>
          </a:xfrm>
          <a:prstGeom prst="rect">
            <a:avLst/>
          </a:prstGeom>
        </p:spPr>
      </p:pic>
      <p:sp>
        <p:nvSpPr>
          <p:cNvPr id="6" name="Subtitle 5">
            <a:extLst>
              <a:ext uri="{FF2B5EF4-FFF2-40B4-BE49-F238E27FC236}">
                <a16:creationId xmlns:a16="http://schemas.microsoft.com/office/drawing/2014/main" id="{8A413BFB-5B36-49CE-AC12-494E9BEBBC6A}"/>
              </a:ext>
            </a:extLst>
          </p:cNvPr>
          <p:cNvSpPr>
            <a:spLocks noGrp="1"/>
          </p:cNvSpPr>
          <p:nvPr>
            <p:ph type="subTitle" idx="1"/>
          </p:nvPr>
        </p:nvSpPr>
        <p:spPr>
          <a:xfrm>
            <a:off x="1154955" y="4210050"/>
            <a:ext cx="8825658" cy="1428750"/>
          </a:xfrm>
        </p:spPr>
        <p:txBody>
          <a:bodyPr>
            <a:normAutofit fontScale="77500" lnSpcReduction="20000"/>
          </a:bodyPr>
          <a:lstStyle/>
          <a:p>
            <a:pPr algn="ctr"/>
            <a:r>
              <a:rPr lang="en-US" sz="4400" b="1" dirty="0">
                <a:solidFill>
                  <a:srgbClr val="FFC000"/>
                </a:solidFill>
              </a:rPr>
              <a:t>BES Webinar</a:t>
            </a:r>
          </a:p>
          <a:p>
            <a:pPr algn="ctr"/>
            <a:r>
              <a:rPr lang="en-US" sz="4400" b="1" dirty="0">
                <a:solidFill>
                  <a:srgbClr val="FFC000"/>
                </a:solidFill>
              </a:rPr>
              <a:t>11 may 2020</a:t>
            </a:r>
          </a:p>
          <a:p>
            <a:pPr algn="ctr"/>
            <a:r>
              <a:rPr lang="en-US" sz="2400" b="1" dirty="0">
                <a:solidFill>
                  <a:srgbClr val="FFC000"/>
                </a:solidFill>
              </a:rPr>
              <a:t>Scientific partner: </a:t>
            </a:r>
            <a:r>
              <a:rPr lang="en-US" sz="2400" b="1" dirty="0" err="1">
                <a:solidFill>
                  <a:srgbClr val="FFC000"/>
                </a:solidFill>
              </a:rPr>
              <a:t>Nuvista</a:t>
            </a:r>
            <a:r>
              <a:rPr lang="en-US" sz="2400" b="1" dirty="0">
                <a:solidFill>
                  <a:srgbClr val="FFC000"/>
                </a:solidFill>
              </a:rPr>
              <a:t> pharma</a:t>
            </a:r>
          </a:p>
        </p:txBody>
      </p:sp>
    </p:spTree>
    <p:extLst>
      <p:ext uri="{BB962C8B-B14F-4D97-AF65-F5344CB8AC3E}">
        <p14:creationId xmlns:p14="http://schemas.microsoft.com/office/powerpoint/2010/main" val="174532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159E78EB-6D1C-4A93-98CE-8816A5806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20320"/>
            <a:ext cx="1607114" cy="1497330"/>
          </a:xfrm>
          <a:prstGeom prst="rect">
            <a:avLst/>
          </a:prstGeom>
        </p:spPr>
      </p:pic>
      <p:pic>
        <p:nvPicPr>
          <p:cNvPr id="4" name="Picture 3">
            <a:extLst>
              <a:ext uri="{FF2B5EF4-FFF2-40B4-BE49-F238E27FC236}">
                <a16:creationId xmlns:a16="http://schemas.microsoft.com/office/drawing/2014/main" id="{B386062A-A199-4B90-936A-DB39DEE6031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513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r>
              <a:rPr lang="en-US" dirty="0">
                <a:solidFill>
                  <a:srgbClr val="FFC000"/>
                </a:solidFill>
              </a:rPr>
              <a:t>Bangladesh Update</a:t>
            </a:r>
          </a:p>
        </p:txBody>
      </p:sp>
      <p:graphicFrame>
        <p:nvGraphicFramePr>
          <p:cNvPr id="4" name="Table 5">
            <a:extLst>
              <a:ext uri="{FF2B5EF4-FFF2-40B4-BE49-F238E27FC236}">
                <a16:creationId xmlns:a16="http://schemas.microsoft.com/office/drawing/2014/main" id="{6C17D674-AC52-44FB-8EE8-1A34307E30D3}"/>
              </a:ext>
            </a:extLst>
          </p:cNvPr>
          <p:cNvGraphicFramePr>
            <a:graphicFrameLocks noGrp="1"/>
          </p:cNvGraphicFramePr>
          <p:nvPr>
            <p:ph idx="1"/>
            <p:extLst>
              <p:ext uri="{D42A27DB-BD31-4B8C-83A1-F6EECF244321}">
                <p14:modId xmlns:p14="http://schemas.microsoft.com/office/powerpoint/2010/main" val="414448252"/>
              </p:ext>
            </p:extLst>
          </p:nvPr>
        </p:nvGraphicFramePr>
        <p:xfrm>
          <a:off x="645738" y="2052637"/>
          <a:ext cx="9404724" cy="3313476"/>
        </p:xfrm>
        <a:graphic>
          <a:graphicData uri="http://schemas.openxmlformats.org/drawingml/2006/table">
            <a:tbl>
              <a:tblPr firstRow="1" bandRow="1">
                <a:tableStyleId>{5C22544A-7EE6-4342-B048-85BDC9FD1C3A}</a:tableStyleId>
              </a:tblPr>
              <a:tblGrid>
                <a:gridCol w="2351181">
                  <a:extLst>
                    <a:ext uri="{9D8B030D-6E8A-4147-A177-3AD203B41FA5}">
                      <a16:colId xmlns:a16="http://schemas.microsoft.com/office/drawing/2014/main" val="3429265753"/>
                    </a:ext>
                  </a:extLst>
                </a:gridCol>
                <a:gridCol w="2351181">
                  <a:extLst>
                    <a:ext uri="{9D8B030D-6E8A-4147-A177-3AD203B41FA5}">
                      <a16:colId xmlns:a16="http://schemas.microsoft.com/office/drawing/2014/main" val="1956296026"/>
                    </a:ext>
                  </a:extLst>
                </a:gridCol>
                <a:gridCol w="2351181">
                  <a:extLst>
                    <a:ext uri="{9D8B030D-6E8A-4147-A177-3AD203B41FA5}">
                      <a16:colId xmlns:a16="http://schemas.microsoft.com/office/drawing/2014/main" val="3276519243"/>
                    </a:ext>
                  </a:extLst>
                </a:gridCol>
                <a:gridCol w="2351181">
                  <a:extLst>
                    <a:ext uri="{9D8B030D-6E8A-4147-A177-3AD203B41FA5}">
                      <a16:colId xmlns:a16="http://schemas.microsoft.com/office/drawing/2014/main" val="475757496"/>
                    </a:ext>
                  </a:extLst>
                </a:gridCol>
              </a:tblGrid>
              <a:tr h="570276">
                <a:tc gridSpan="4">
                  <a:txBody>
                    <a:bodyPr/>
                    <a:lstStyle/>
                    <a:p>
                      <a:pPr algn="ctr"/>
                      <a:r>
                        <a:rPr lang="en-US" sz="2400" dirty="0"/>
                        <a:t>Bangladesh: DGHS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4067690"/>
                  </a:ext>
                </a:extLst>
              </a:tr>
              <a:tr h="1406161">
                <a:tc>
                  <a:txBody>
                    <a:bodyPr/>
                    <a:lstStyle/>
                    <a:p>
                      <a:pPr algn="ctr"/>
                      <a:r>
                        <a:rPr lang="en-US" sz="2400" b="1" i="0" kern="1200" dirty="0">
                          <a:solidFill>
                            <a:schemeClr val="dk1"/>
                          </a:solidFill>
                          <a:effectLst/>
                          <a:latin typeface="+mn-lt"/>
                          <a:ea typeface="+mn-ea"/>
                          <a:cs typeface="+mn-cs"/>
                        </a:rPr>
                        <a:t>Confirmed cases:</a:t>
                      </a:r>
                    </a:p>
                    <a:p>
                      <a:pPr algn="ctr"/>
                      <a:endParaRPr lang="en-US" sz="2400" b="1" i="0" kern="1200" dirty="0">
                        <a:solidFill>
                          <a:schemeClr val="dk1"/>
                        </a:solidFill>
                        <a:effectLst/>
                        <a:latin typeface="+mn-lt"/>
                        <a:ea typeface="+mn-ea"/>
                        <a:cs typeface="+mn-cs"/>
                      </a:endParaRPr>
                    </a:p>
                    <a:p>
                      <a:pPr algn="ctr"/>
                      <a:r>
                        <a:rPr lang="en-US" sz="2400" b="1" i="0" kern="1200" dirty="0">
                          <a:solidFill>
                            <a:schemeClr val="dk1"/>
                          </a:solidFill>
                          <a:effectLst/>
                          <a:latin typeface="+mn-lt"/>
                          <a:ea typeface="+mn-ea"/>
                          <a:cs typeface="+mn-cs"/>
                        </a:rPr>
                        <a:t>14,657</a:t>
                      </a:r>
                    </a:p>
                  </a:txBody>
                  <a:tcPr/>
                </a:tc>
                <a:tc>
                  <a:txBody>
                    <a:bodyPr/>
                    <a:lstStyle/>
                    <a:p>
                      <a:pPr algn="ctr"/>
                      <a:r>
                        <a:rPr lang="en-US" sz="2400" b="1" i="0" kern="1200" dirty="0">
                          <a:solidFill>
                            <a:schemeClr val="dk1"/>
                          </a:solidFill>
                          <a:effectLst/>
                          <a:latin typeface="+mn-lt"/>
                          <a:ea typeface="+mn-ea"/>
                          <a:cs typeface="+mn-cs"/>
                        </a:rPr>
                        <a:t>Deaths:</a:t>
                      </a:r>
                    </a:p>
                    <a:p>
                      <a:pPr algn="ctr"/>
                      <a:r>
                        <a:rPr lang="en-US" sz="2400" b="1" i="0" kern="1200" dirty="0">
                          <a:solidFill>
                            <a:schemeClr val="dk1"/>
                          </a:solidFill>
                          <a:effectLst/>
                          <a:latin typeface="+mn-lt"/>
                          <a:ea typeface="+mn-ea"/>
                          <a:cs typeface="+mn-cs"/>
                        </a:rPr>
                        <a:t>228</a:t>
                      </a:r>
                    </a:p>
                  </a:txBody>
                  <a:tcPr/>
                </a:tc>
                <a:tc>
                  <a:txBody>
                    <a:bodyPr/>
                    <a:lstStyle/>
                    <a:p>
                      <a:pPr algn="ctr"/>
                      <a:r>
                        <a:rPr lang="en-US" sz="2400" b="1" i="0" kern="1200" dirty="0">
                          <a:solidFill>
                            <a:schemeClr val="dk1"/>
                          </a:solidFill>
                          <a:effectLst/>
                          <a:latin typeface="+mn-lt"/>
                          <a:ea typeface="+mn-ea"/>
                          <a:cs typeface="+mn-cs"/>
                        </a:rPr>
                        <a:t>Recovered:</a:t>
                      </a:r>
                    </a:p>
                    <a:p>
                      <a:pPr algn="ctr"/>
                      <a:r>
                        <a:rPr lang="en-US" sz="2400" b="1" i="0" kern="1200" dirty="0">
                          <a:solidFill>
                            <a:schemeClr val="dk1"/>
                          </a:solidFill>
                          <a:effectLst/>
                          <a:latin typeface="+mn-lt"/>
                          <a:ea typeface="+mn-ea"/>
                          <a:cs typeface="+mn-cs"/>
                        </a:rPr>
                        <a:t>2,650</a:t>
                      </a:r>
                      <a:endParaRPr lang="en-US" sz="2400" b="1" dirty="0"/>
                    </a:p>
                  </a:txBody>
                  <a:tcPr/>
                </a:tc>
                <a:tc>
                  <a:txBody>
                    <a:bodyPr/>
                    <a:lstStyle/>
                    <a:p>
                      <a:pPr algn="ctr"/>
                      <a:r>
                        <a:rPr lang="en-US" sz="2400" b="1" dirty="0"/>
                        <a:t>11% health workers</a:t>
                      </a:r>
                    </a:p>
                    <a:p>
                      <a:pPr algn="ctr"/>
                      <a:r>
                        <a:rPr lang="en-US" sz="1800" b="0" i="0" kern="1200" dirty="0">
                          <a:solidFill>
                            <a:schemeClr val="dk1"/>
                          </a:solidFill>
                          <a:effectLst/>
                          <a:latin typeface="+mn-lt"/>
                          <a:ea typeface="+mn-ea"/>
                          <a:cs typeface="+mn-cs"/>
                        </a:rPr>
                        <a:t>392 doctors, </a:t>
                      </a:r>
                    </a:p>
                    <a:p>
                      <a:pPr algn="ctr"/>
                      <a:r>
                        <a:rPr lang="en-US" sz="1800" b="0" i="0" kern="1200" dirty="0">
                          <a:solidFill>
                            <a:schemeClr val="dk1"/>
                          </a:solidFill>
                          <a:effectLst/>
                          <a:latin typeface="+mn-lt"/>
                          <a:ea typeface="+mn-ea"/>
                          <a:cs typeface="+mn-cs"/>
                        </a:rPr>
                        <a:t>191 nurses</a:t>
                      </a:r>
                    </a:p>
                    <a:p>
                      <a:pPr algn="ctr"/>
                      <a:r>
                        <a:rPr lang="en-US" sz="1800" b="0" i="0" kern="1200" dirty="0">
                          <a:solidFill>
                            <a:schemeClr val="dk1"/>
                          </a:solidFill>
                          <a:effectLst/>
                          <a:latin typeface="+mn-lt"/>
                          <a:ea typeface="+mn-ea"/>
                          <a:cs typeface="+mn-cs"/>
                        </a:rPr>
                        <a:t>298 other staffers (BMA)</a:t>
                      </a:r>
                    </a:p>
                    <a:p>
                      <a:pPr algn="ctr"/>
                      <a:r>
                        <a:rPr lang="en-US" sz="1800" b="0" i="0" kern="1200" dirty="0">
                          <a:solidFill>
                            <a:schemeClr val="dk1"/>
                          </a:solidFill>
                          <a:effectLst/>
                          <a:latin typeface="+mn-lt"/>
                          <a:ea typeface="+mn-ea"/>
                          <a:cs typeface="+mn-cs"/>
                        </a:rPr>
                        <a:t>535 Doctor and as many as other staffs (BDF)</a:t>
                      </a:r>
                      <a:endParaRPr lang="en-US" sz="2400" b="1" dirty="0"/>
                    </a:p>
                  </a:txBody>
                  <a:tcPr/>
                </a:tc>
                <a:extLst>
                  <a:ext uri="{0D108BD9-81ED-4DB2-BD59-A6C34878D82A}">
                    <a16:rowId xmlns:a16="http://schemas.microsoft.com/office/drawing/2014/main" val="2777689499"/>
                  </a:ext>
                </a:extLst>
              </a:tr>
            </a:tbl>
          </a:graphicData>
        </a:graphic>
      </p:graphicFrame>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Tree>
    <p:extLst>
      <p:ext uri="{BB962C8B-B14F-4D97-AF65-F5344CB8AC3E}">
        <p14:creationId xmlns:p14="http://schemas.microsoft.com/office/powerpoint/2010/main" val="401740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2E2B-8484-4501-B0FC-3225EA9B13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81DE9E-B4B7-4275-AF0E-BA2FFB80985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F62BD09-F8D7-4EBA-B72B-93610BB07C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112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pic>
        <p:nvPicPr>
          <p:cNvPr id="4" name="Picture 3">
            <a:extLst>
              <a:ext uri="{FF2B5EF4-FFF2-40B4-BE49-F238E27FC236}">
                <a16:creationId xmlns:a16="http://schemas.microsoft.com/office/drawing/2014/main" id="{3DE84474-4028-4907-A90F-D821F008411E}"/>
              </a:ext>
            </a:extLst>
          </p:cNvPr>
          <p:cNvPicPr>
            <a:picLocks noChangeAspect="1"/>
          </p:cNvPicPr>
          <p:nvPr/>
        </p:nvPicPr>
        <p:blipFill>
          <a:blip r:embed="rId3"/>
          <a:stretch>
            <a:fillRect/>
          </a:stretch>
        </p:blipFill>
        <p:spPr>
          <a:xfrm>
            <a:off x="0" y="10160"/>
            <a:ext cx="12192000" cy="6847840"/>
          </a:xfrm>
          <a:prstGeom prst="rect">
            <a:avLst/>
          </a:prstGeom>
        </p:spPr>
      </p:pic>
    </p:spTree>
    <p:extLst>
      <p:ext uri="{BB962C8B-B14F-4D97-AF65-F5344CB8AC3E}">
        <p14:creationId xmlns:p14="http://schemas.microsoft.com/office/powerpoint/2010/main" val="370608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pic>
        <p:nvPicPr>
          <p:cNvPr id="4" name="Picture 3">
            <a:extLst>
              <a:ext uri="{FF2B5EF4-FFF2-40B4-BE49-F238E27FC236}">
                <a16:creationId xmlns:a16="http://schemas.microsoft.com/office/drawing/2014/main" id="{0CA9BDBA-0044-4FE7-9B6C-EA8DB538B55A}"/>
              </a:ext>
            </a:extLst>
          </p:cNvPr>
          <p:cNvPicPr>
            <a:picLocks noChangeAspect="1"/>
          </p:cNvPicPr>
          <p:nvPr/>
        </p:nvPicPr>
        <p:blipFill>
          <a:blip r:embed="rId3"/>
          <a:stretch>
            <a:fillRect/>
          </a:stretch>
        </p:blipFill>
        <p:spPr>
          <a:xfrm>
            <a:off x="0" y="10160"/>
            <a:ext cx="12192000" cy="6866890"/>
          </a:xfrm>
          <a:prstGeom prst="rect">
            <a:avLst/>
          </a:prstGeom>
        </p:spPr>
      </p:pic>
    </p:spTree>
    <p:extLst>
      <p:ext uri="{BB962C8B-B14F-4D97-AF65-F5344CB8AC3E}">
        <p14:creationId xmlns:p14="http://schemas.microsoft.com/office/powerpoint/2010/main" val="41896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4F85-91B6-45F1-A5BC-138D8FD61A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0664B1-6AFB-43E7-A679-B93399EF8A8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8720445-FD4A-4AA0-AC7C-2EE2A41A5C3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925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408D-FF0C-4AB3-A81D-418A3152B9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2B2455-9340-43D1-B3C5-AABB5A65AB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8418C10-51C4-4070-9DD7-6993F1CE725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700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0DCF-9BE7-48BC-ADA6-F4B9C3DD78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856F8F-7A70-4211-A610-F6FC68121B7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0B2724D-D696-41ED-89B3-495E272507A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606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D7F8-7F0C-49E5-8F4C-570D30C30C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0EE76E-3F55-4551-9381-1F140E4CAB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D02E520-7E5F-4F60-B620-BF16586E5B9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925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r>
              <a:rPr lang="en-US" dirty="0">
                <a:solidFill>
                  <a:srgbClr val="FFC000"/>
                </a:solidFill>
              </a:rPr>
              <a:t>Clinical Presentation</a:t>
            </a:r>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normAutofit fontScale="92500" lnSpcReduction="20000"/>
          </a:bodyPr>
          <a:lstStyle/>
          <a:p>
            <a:pPr algn="l"/>
            <a:r>
              <a:rPr lang="en-US" sz="2400" dirty="0">
                <a:solidFill>
                  <a:srgbClr val="FFC000"/>
                </a:solidFill>
                <a:latin typeface="Arial" panose="020B0604020202020204" pitchFamily="34" charset="0"/>
                <a:cs typeface="Arial" panose="020B0604020202020204" pitchFamily="34" charset="0"/>
              </a:rPr>
              <a:t>S</a:t>
            </a:r>
            <a:r>
              <a:rPr lang="en-US" sz="2400" i="0" dirty="0">
                <a:solidFill>
                  <a:srgbClr val="FFC000"/>
                </a:solidFill>
                <a:effectLst/>
                <a:latin typeface="Arial" panose="020B0604020202020204" pitchFamily="34" charset="0"/>
                <a:cs typeface="Arial" panose="020B0604020202020204" pitchFamily="34" charset="0"/>
              </a:rPr>
              <a:t>ymptoms</a:t>
            </a:r>
            <a:r>
              <a:rPr lang="en-US" sz="2400" dirty="0">
                <a:solidFill>
                  <a:srgbClr val="FFC000"/>
                </a:solidFill>
                <a:latin typeface="Arial" panose="020B0604020202020204" pitchFamily="34" charset="0"/>
                <a:cs typeface="Arial" panose="020B0604020202020204" pitchFamily="34" charset="0"/>
              </a:rPr>
              <a:t>:</a:t>
            </a:r>
            <a:r>
              <a:rPr lang="en-US" sz="2400" i="0" dirty="0">
                <a:solidFill>
                  <a:srgbClr val="FFC000"/>
                </a:solidFill>
                <a:effectLst/>
                <a:latin typeface="Arial" panose="020B0604020202020204" pitchFamily="34" charset="0"/>
                <a:cs typeface="Arial" panose="020B0604020202020204" pitchFamily="34" charset="0"/>
              </a:rPr>
              <a:t> 2-14 days after exposure</a:t>
            </a:r>
            <a:r>
              <a:rPr lang="en-US" sz="240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Fever</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Cough</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Shortness of breath or difficulty breathing</a:t>
            </a:r>
          </a:p>
          <a:p>
            <a:pPr>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Sore throat</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Chills</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Repeated shaking with chills</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Muscle pain</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Malaise</a:t>
            </a:r>
          </a:p>
          <a:p>
            <a:pPr algn="l">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Headache</a:t>
            </a:r>
          </a:p>
          <a:p>
            <a:endParaRPr lang="en-US" dirty="0"/>
          </a:p>
        </p:txBody>
      </p:sp>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
        <p:nvSpPr>
          <p:cNvPr id="6" name="TextBox 5">
            <a:extLst>
              <a:ext uri="{FF2B5EF4-FFF2-40B4-BE49-F238E27FC236}">
                <a16:creationId xmlns:a16="http://schemas.microsoft.com/office/drawing/2014/main" id="{62C0E40E-B4D1-4DC4-BFBB-F63DCF76CE11}"/>
              </a:ext>
            </a:extLst>
          </p:cNvPr>
          <p:cNvSpPr txBox="1"/>
          <p:nvPr/>
        </p:nvSpPr>
        <p:spPr>
          <a:xfrm>
            <a:off x="1320800" y="6240193"/>
            <a:ext cx="9550400" cy="369332"/>
          </a:xfrm>
          <a:prstGeom prst="rect">
            <a:avLst/>
          </a:prstGeom>
          <a:noFill/>
        </p:spPr>
        <p:txBody>
          <a:bodyPr wrap="square">
            <a:spAutoFit/>
          </a:bodyPr>
          <a:lstStyle/>
          <a:p>
            <a:r>
              <a:rPr lang="en-US" dirty="0">
                <a:hlinkClick r:id="rId3"/>
              </a:rPr>
              <a:t>https://www.cdc.gov/coronavirus/2019-ncov/symptoms-testing/symptoms.html</a:t>
            </a:r>
            <a:endParaRPr lang="en-US" dirty="0"/>
          </a:p>
        </p:txBody>
      </p:sp>
    </p:spTree>
    <p:extLst>
      <p:ext uri="{BB962C8B-B14F-4D97-AF65-F5344CB8AC3E}">
        <p14:creationId xmlns:p14="http://schemas.microsoft.com/office/powerpoint/2010/main" val="69757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E5AE-69D2-41DA-8283-C653BEF70075}"/>
              </a:ext>
            </a:extLst>
          </p:cNvPr>
          <p:cNvSpPr>
            <a:spLocks noGrp="1"/>
          </p:cNvSpPr>
          <p:nvPr>
            <p:ph type="ctrTitle"/>
          </p:nvPr>
        </p:nvSpPr>
        <p:spPr>
          <a:xfrm>
            <a:off x="402480" y="1127760"/>
            <a:ext cx="10051525" cy="2125621"/>
          </a:xfrm>
        </p:spPr>
        <p:txBody>
          <a:bodyPr/>
          <a:lstStyle/>
          <a:p>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r>
              <a:rPr lang="en-US" sz="4800" b="1" dirty="0"/>
              <a:t>Update on Covid-19 Pandemic</a:t>
            </a:r>
            <a:endParaRPr lang="en-US" b="1" dirty="0"/>
          </a:p>
        </p:txBody>
      </p:sp>
      <p:sp>
        <p:nvSpPr>
          <p:cNvPr id="3" name="Subtitle 2">
            <a:extLst>
              <a:ext uri="{FF2B5EF4-FFF2-40B4-BE49-F238E27FC236}">
                <a16:creationId xmlns:a16="http://schemas.microsoft.com/office/drawing/2014/main" id="{F5C8FA87-ACBD-4949-BB8F-8DC7E61BDAE1}"/>
              </a:ext>
            </a:extLst>
          </p:cNvPr>
          <p:cNvSpPr>
            <a:spLocks noGrp="1"/>
          </p:cNvSpPr>
          <p:nvPr>
            <p:ph type="subTitle" idx="1"/>
          </p:nvPr>
        </p:nvSpPr>
        <p:spPr>
          <a:xfrm>
            <a:off x="1154955" y="3779520"/>
            <a:ext cx="8825658" cy="1859280"/>
          </a:xfrm>
        </p:spPr>
        <p:txBody>
          <a:bodyPr>
            <a:normAutofit/>
          </a:bodyPr>
          <a:lstStyle/>
          <a:p>
            <a:pPr algn="r"/>
            <a:r>
              <a:rPr lang="en-US" sz="3200" b="1" dirty="0">
                <a:solidFill>
                  <a:srgbClr val="FFC000"/>
                </a:solidFill>
              </a:rPr>
              <a:t>Dr </a:t>
            </a:r>
            <a:r>
              <a:rPr lang="en-US" sz="3200" b="1" dirty="0" err="1">
                <a:solidFill>
                  <a:srgbClr val="FFC000"/>
                </a:solidFill>
              </a:rPr>
              <a:t>NAZmul</a:t>
            </a:r>
            <a:r>
              <a:rPr lang="en-US" sz="3200" b="1" dirty="0">
                <a:solidFill>
                  <a:srgbClr val="FFC000"/>
                </a:solidFill>
              </a:rPr>
              <a:t> Kabir Qureshi</a:t>
            </a:r>
          </a:p>
          <a:p>
            <a:pPr algn="r"/>
            <a:r>
              <a:rPr lang="en-US" sz="2800" b="1" cap="none" dirty="0">
                <a:solidFill>
                  <a:srgbClr val="FFC000"/>
                </a:solidFill>
              </a:rPr>
              <a:t>Scientific &amp; Research Secretary</a:t>
            </a:r>
          </a:p>
          <a:p>
            <a:pPr algn="r"/>
            <a:r>
              <a:rPr lang="en-US" sz="2800" b="1" cap="none" dirty="0">
                <a:solidFill>
                  <a:srgbClr val="FFC000"/>
                </a:solidFill>
              </a:rPr>
              <a:t>Bangladesh Endocrine Society</a:t>
            </a:r>
          </a:p>
        </p:txBody>
      </p:sp>
      <p:pic>
        <p:nvPicPr>
          <p:cNvPr id="5" name="Picture 4">
            <a:extLst>
              <a:ext uri="{FF2B5EF4-FFF2-40B4-BE49-F238E27FC236}">
                <a16:creationId xmlns:a16="http://schemas.microsoft.com/office/drawing/2014/main" id="{9F7850FC-BBF1-4D43-A083-3A5F1FA35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Tree>
    <p:extLst>
      <p:ext uri="{BB962C8B-B14F-4D97-AF65-F5344CB8AC3E}">
        <p14:creationId xmlns:p14="http://schemas.microsoft.com/office/powerpoint/2010/main" val="261917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noAutofit/>
          </a:bodyPr>
          <a:lstStyle/>
          <a:p>
            <a:pPr algn="just"/>
            <a:r>
              <a:rPr lang="en-US" sz="2400" b="0" i="0" dirty="0">
                <a:effectLst/>
                <a:latin typeface="Open Sans"/>
              </a:rPr>
              <a:t>Other less common symptoms</a:t>
            </a:r>
          </a:p>
          <a:p>
            <a:pPr lvl="1" algn="just"/>
            <a:r>
              <a:rPr lang="en-US" sz="2400" b="0" i="0" dirty="0">
                <a:effectLst/>
                <a:latin typeface="Open Sans"/>
              </a:rPr>
              <a:t>nausea, vomiting, or diarrhea</a:t>
            </a:r>
          </a:p>
          <a:p>
            <a:pPr lvl="1" algn="just"/>
            <a:endParaRPr lang="en-US" sz="2400" dirty="0"/>
          </a:p>
          <a:p>
            <a:pPr algn="just"/>
            <a:r>
              <a:rPr lang="en-US" sz="2400" b="1" i="0" dirty="0">
                <a:solidFill>
                  <a:srgbClr val="FFC000"/>
                </a:solidFill>
                <a:effectLst/>
                <a:latin typeface="Open Sans"/>
              </a:rPr>
              <a:t>Older adults and people who have severe underlying medical conditions</a:t>
            </a:r>
            <a:r>
              <a:rPr lang="en-US" sz="2400" b="0" i="0" dirty="0">
                <a:solidFill>
                  <a:srgbClr val="FFC000"/>
                </a:solidFill>
                <a:effectLst/>
                <a:latin typeface="Open Sans"/>
              </a:rPr>
              <a:t> </a:t>
            </a:r>
            <a:r>
              <a:rPr lang="en-US" sz="2400" b="0" i="0" dirty="0">
                <a:effectLst/>
                <a:latin typeface="Open Sans"/>
              </a:rPr>
              <a:t>like </a:t>
            </a:r>
            <a:r>
              <a:rPr lang="en-US" sz="2400" b="0" i="0" dirty="0">
                <a:solidFill>
                  <a:srgbClr val="FFC000"/>
                </a:solidFill>
                <a:effectLst/>
                <a:latin typeface="Open Sans"/>
              </a:rPr>
              <a:t>heart</a:t>
            </a:r>
            <a:r>
              <a:rPr lang="en-US" sz="2400" b="0" i="0" dirty="0">
                <a:effectLst/>
                <a:latin typeface="Open Sans"/>
              </a:rPr>
              <a:t> or </a:t>
            </a:r>
            <a:r>
              <a:rPr lang="en-US" sz="2400" b="0" i="0" dirty="0">
                <a:solidFill>
                  <a:srgbClr val="FFC000"/>
                </a:solidFill>
                <a:effectLst/>
                <a:latin typeface="Open Sans"/>
              </a:rPr>
              <a:t>lung disease </a:t>
            </a:r>
            <a:r>
              <a:rPr lang="en-US" sz="2400" b="0" i="0" dirty="0">
                <a:effectLst/>
                <a:latin typeface="Open Sans"/>
              </a:rPr>
              <a:t>or </a:t>
            </a:r>
            <a:r>
              <a:rPr lang="en-US" sz="2400" b="1" i="0" dirty="0">
                <a:solidFill>
                  <a:srgbClr val="FFC000"/>
                </a:solidFill>
                <a:effectLst/>
                <a:latin typeface="Open Sans"/>
              </a:rPr>
              <a:t>diabetes</a:t>
            </a:r>
            <a:r>
              <a:rPr lang="en-US" sz="2400" b="0" i="0" dirty="0">
                <a:effectLst/>
                <a:latin typeface="Open Sans"/>
              </a:rPr>
              <a:t> seem to be at higher risk for developing more serious complications from COVID-19 illness.</a:t>
            </a:r>
          </a:p>
          <a:p>
            <a:pPr algn="just"/>
            <a:endParaRPr lang="en-US" sz="2400" dirty="0">
              <a:latin typeface="Open Sans"/>
            </a:endParaRPr>
          </a:p>
          <a:p>
            <a:pPr algn="just"/>
            <a:r>
              <a:rPr lang="en-US" sz="2400" b="0" i="0" u="sng" dirty="0">
                <a:effectLst/>
                <a:latin typeface="Open Sans"/>
                <a:hlinkClick r:id="rId2">
                  <a:extLst>
                    <a:ext uri="{A12FA001-AC4F-418D-AE19-62706E023703}">
                      <ahyp:hlinkClr xmlns:ahyp="http://schemas.microsoft.com/office/drawing/2018/hyperlinkcolor" val="tx"/>
                    </a:ext>
                  </a:extLst>
                </a:hlinkClick>
              </a:rPr>
              <a:t>Children</a:t>
            </a:r>
            <a:r>
              <a:rPr lang="en-US" sz="2400" b="0" i="0" dirty="0">
                <a:effectLst/>
                <a:latin typeface="Open Sans"/>
              </a:rPr>
              <a:t> have similar symptoms to adults and generally have mild illness.</a:t>
            </a:r>
          </a:p>
          <a:p>
            <a:pPr algn="just"/>
            <a:endParaRPr lang="en-US" sz="2400" dirty="0"/>
          </a:p>
        </p:txBody>
      </p:sp>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
        <p:nvSpPr>
          <p:cNvPr id="4" name="TextBox 3">
            <a:extLst>
              <a:ext uri="{FF2B5EF4-FFF2-40B4-BE49-F238E27FC236}">
                <a16:creationId xmlns:a16="http://schemas.microsoft.com/office/drawing/2014/main" id="{CC00B23D-4DE1-41A4-84CD-09ACBB4AFBAC}"/>
              </a:ext>
            </a:extLst>
          </p:cNvPr>
          <p:cNvSpPr txBox="1"/>
          <p:nvPr/>
        </p:nvSpPr>
        <p:spPr>
          <a:xfrm>
            <a:off x="771850" y="6346428"/>
            <a:ext cx="9153243" cy="369332"/>
          </a:xfrm>
          <a:prstGeom prst="rect">
            <a:avLst/>
          </a:prstGeom>
          <a:noFill/>
        </p:spPr>
        <p:txBody>
          <a:bodyPr wrap="square" rtlCol="0">
            <a:spAutoFit/>
          </a:bodyPr>
          <a:lstStyle/>
          <a:p>
            <a:r>
              <a:rPr lang="en-US" dirty="0">
                <a:hlinkClick r:id="rId4"/>
              </a:rPr>
              <a:t>https://www.cdc.gov/coronavirus/2019-ncov/symptoms-testing/symptoms.html</a:t>
            </a:r>
            <a:endParaRPr lang="en-US" dirty="0"/>
          </a:p>
        </p:txBody>
      </p:sp>
    </p:spTree>
    <p:extLst>
      <p:ext uri="{BB962C8B-B14F-4D97-AF65-F5344CB8AC3E}">
        <p14:creationId xmlns:p14="http://schemas.microsoft.com/office/powerpoint/2010/main" val="222361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8D94-627D-4247-8322-079D58C1BA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86867E-6637-4AC2-8895-528B0DBE21E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EA29133-42D1-4647-B9B8-6674A3B73C8F}"/>
              </a:ext>
            </a:extLst>
          </p:cNvPr>
          <p:cNvPicPr>
            <a:picLocks noChangeAspect="1"/>
          </p:cNvPicPr>
          <p:nvPr/>
        </p:nvPicPr>
        <p:blipFill>
          <a:blip r:embed="rId2"/>
          <a:stretch>
            <a:fillRect/>
          </a:stretch>
        </p:blipFill>
        <p:spPr>
          <a:xfrm>
            <a:off x="501277" y="-1778"/>
            <a:ext cx="9648563" cy="6393688"/>
          </a:xfrm>
          <a:prstGeom prst="rect">
            <a:avLst/>
          </a:prstGeom>
        </p:spPr>
      </p:pic>
      <p:sp>
        <p:nvSpPr>
          <p:cNvPr id="5" name="TextBox 4">
            <a:extLst>
              <a:ext uri="{FF2B5EF4-FFF2-40B4-BE49-F238E27FC236}">
                <a16:creationId xmlns:a16="http://schemas.microsoft.com/office/drawing/2014/main" id="{09BEE7E0-AF26-4914-BB81-284A862D7AA8}"/>
              </a:ext>
            </a:extLst>
          </p:cNvPr>
          <p:cNvSpPr txBox="1"/>
          <p:nvPr/>
        </p:nvSpPr>
        <p:spPr>
          <a:xfrm>
            <a:off x="802640" y="6410960"/>
            <a:ext cx="11196320" cy="523220"/>
          </a:xfrm>
          <a:prstGeom prst="rect">
            <a:avLst/>
          </a:prstGeom>
          <a:noFill/>
        </p:spPr>
        <p:txBody>
          <a:bodyPr wrap="square" rtlCol="0">
            <a:spAutoFit/>
          </a:bodyPr>
          <a:lstStyle/>
          <a:p>
            <a:r>
              <a:rPr lang="en-US" sz="1400" b="0" i="0" u="sng" dirty="0">
                <a:effectLst/>
                <a:latin typeface="noto sans"/>
                <a:hlinkClick r:id="rId3">
                  <a:extLst>
                    <a:ext uri="{A12FA001-AC4F-418D-AE19-62706E023703}">
                      <ahyp:hlinkClr xmlns:ahyp="http://schemas.microsoft.com/office/drawing/2018/hyperlinkcolor" val="tx"/>
                    </a:ext>
                  </a:extLst>
                </a:hlinkClick>
              </a:rPr>
              <a:t>Clinical Characteristics of 138 Hospitalized Patients With 2019 Novel Coronavirus–Infected Pneumonia in Wuhan, China</a:t>
            </a:r>
            <a:r>
              <a:rPr lang="en-US" sz="1400" b="0" i="0" dirty="0">
                <a:effectLst/>
                <a:latin typeface="noto sans"/>
              </a:rPr>
              <a:t> - JAMA, Wang et al., February 7, 2020</a:t>
            </a:r>
            <a:endParaRPr lang="en-US" sz="1400" dirty="0"/>
          </a:p>
        </p:txBody>
      </p:sp>
      <p:pic>
        <p:nvPicPr>
          <p:cNvPr id="7" name="Picture 6">
            <a:extLst>
              <a:ext uri="{FF2B5EF4-FFF2-40B4-BE49-F238E27FC236}">
                <a16:creationId xmlns:a16="http://schemas.microsoft.com/office/drawing/2014/main" id="{0440EBA0-2028-42DC-9F0E-8273B42F7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923" y="29210"/>
            <a:ext cx="1607114" cy="1497330"/>
          </a:xfrm>
          <a:prstGeom prst="rect">
            <a:avLst/>
          </a:prstGeom>
        </p:spPr>
      </p:pic>
    </p:spTree>
    <p:extLst>
      <p:ext uri="{BB962C8B-B14F-4D97-AF65-F5344CB8AC3E}">
        <p14:creationId xmlns:p14="http://schemas.microsoft.com/office/powerpoint/2010/main" val="723940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3EC7-A1F7-46DE-8FB3-2D80A2912805}"/>
              </a:ext>
            </a:extLst>
          </p:cNvPr>
          <p:cNvSpPr>
            <a:spLocks noGrp="1"/>
          </p:cNvSpPr>
          <p:nvPr>
            <p:ph type="title"/>
          </p:nvPr>
        </p:nvSpPr>
        <p:spPr/>
        <p:txBody>
          <a:bodyPr/>
          <a:lstStyle/>
          <a:p>
            <a:r>
              <a:rPr lang="en-US" dirty="0">
                <a:solidFill>
                  <a:srgbClr val="FFC000"/>
                </a:solidFill>
              </a:rPr>
              <a:t>Newer presentations</a:t>
            </a:r>
          </a:p>
        </p:txBody>
      </p:sp>
      <p:sp>
        <p:nvSpPr>
          <p:cNvPr id="3" name="Content Placeholder 2">
            <a:extLst>
              <a:ext uri="{FF2B5EF4-FFF2-40B4-BE49-F238E27FC236}">
                <a16:creationId xmlns:a16="http://schemas.microsoft.com/office/drawing/2014/main" id="{B4A009D3-4C91-4FA4-A991-A33A6D62E608}"/>
              </a:ext>
            </a:extLst>
          </p:cNvPr>
          <p:cNvSpPr>
            <a:spLocks noGrp="1"/>
          </p:cNvSpPr>
          <p:nvPr>
            <p:ph idx="1"/>
          </p:nvPr>
        </p:nvSpPr>
        <p:spPr/>
        <p:txBody>
          <a:bodyPr>
            <a:normAutofit fontScale="92500" lnSpcReduction="10000"/>
          </a:bodyPr>
          <a:lstStyle/>
          <a:p>
            <a:r>
              <a:rPr lang="en-US" sz="3400" b="1" dirty="0"/>
              <a:t>Sudden stroke</a:t>
            </a:r>
            <a:r>
              <a:rPr lang="en-US" sz="2600" b="1" dirty="0"/>
              <a:t> </a:t>
            </a:r>
            <a:r>
              <a:rPr lang="en-US" dirty="0"/>
              <a:t> [</a:t>
            </a:r>
            <a:r>
              <a:rPr lang="en-US" dirty="0">
                <a:hlinkClick r:id="rId2">
                  <a:extLst>
                    <a:ext uri="{A12FA001-AC4F-418D-AE19-62706E023703}">
                      <ahyp:hlinkClr xmlns:ahyp="http://schemas.microsoft.com/office/drawing/2018/hyperlinkcolor" val="tx"/>
                    </a:ext>
                  </a:extLst>
                </a:hlinkClick>
              </a:rPr>
              <a:t>https://edition.cnn.com/2020/04/22/health/strokes-coronavirus-young-adults/index.html</a:t>
            </a:r>
            <a:r>
              <a:rPr lang="en-US" dirty="0"/>
              <a:t>]</a:t>
            </a:r>
          </a:p>
          <a:p>
            <a:r>
              <a:rPr lang="en-US" sz="3800" b="1" i="0" dirty="0">
                <a:effectLst/>
                <a:latin typeface="Helvetica Neue"/>
              </a:rPr>
              <a:t>Loss of smell and taste</a:t>
            </a:r>
            <a:r>
              <a:rPr lang="en-US" b="0" i="0" dirty="0">
                <a:effectLst/>
                <a:latin typeface="Helvetica Neue"/>
              </a:rPr>
              <a:t> [</a:t>
            </a:r>
            <a:r>
              <a:rPr lang="en-US" dirty="0">
                <a:hlinkClick r:id="rId3">
                  <a:extLst>
                    <a:ext uri="{A12FA001-AC4F-418D-AE19-62706E023703}">
                      <ahyp:hlinkClr xmlns:ahyp="http://schemas.microsoft.com/office/drawing/2018/hyperlinkcolor" val="tx"/>
                    </a:ext>
                  </a:extLst>
                </a:hlinkClick>
              </a:rPr>
              <a:t>https://www.sciencedaily.com/releases/2020/04/200413132809.htm</a:t>
            </a:r>
            <a:r>
              <a:rPr lang="en-US" dirty="0"/>
              <a:t>]</a:t>
            </a:r>
          </a:p>
          <a:p>
            <a:r>
              <a:rPr lang="en-US" sz="3800" b="1" i="0" dirty="0">
                <a:effectLst/>
                <a:latin typeface="Open Sans"/>
              </a:rPr>
              <a:t>Foot Lesions Reported As Symptom Of Covid-19 In Children, Some Adults</a:t>
            </a:r>
            <a:r>
              <a:rPr lang="en-US" b="1" i="0" dirty="0">
                <a:effectLst/>
                <a:latin typeface="Open Sans"/>
              </a:rPr>
              <a:t> [</a:t>
            </a:r>
            <a:r>
              <a:rPr lang="en-US" dirty="0">
                <a:hlinkClick r:id="rId4">
                  <a:extLst>
                    <a:ext uri="{A12FA001-AC4F-418D-AE19-62706E023703}">
                      <ahyp:hlinkClr xmlns:ahyp="http://schemas.microsoft.com/office/drawing/2018/hyperlinkcolor" val="tx"/>
                    </a:ext>
                  </a:extLst>
                </a:hlinkClick>
              </a:rPr>
              <a:t>https://www.iflscience.com/health-and-medicine/foot-lesions-reported-as-symptom-of-covid19-in-children-some-adults/</a:t>
            </a:r>
            <a:r>
              <a:rPr lang="en-US" dirty="0"/>
              <a:t>]</a:t>
            </a:r>
          </a:p>
          <a:p>
            <a:br>
              <a:rPr lang="en-US" dirty="0"/>
            </a:br>
            <a:endParaRPr lang="en-US" b="1" i="0" dirty="0">
              <a:effectLst/>
              <a:latin typeface="Open Sans"/>
            </a:endParaRPr>
          </a:p>
          <a:p>
            <a:endParaRPr lang="en-US" b="0" i="0" dirty="0">
              <a:effectLst/>
              <a:latin typeface="Helvetica Neue"/>
            </a:endParaRPr>
          </a:p>
          <a:p>
            <a:endParaRPr lang="en-US" dirty="0"/>
          </a:p>
        </p:txBody>
      </p:sp>
      <p:pic>
        <p:nvPicPr>
          <p:cNvPr id="5" name="Picture 4">
            <a:extLst>
              <a:ext uri="{FF2B5EF4-FFF2-40B4-BE49-F238E27FC236}">
                <a16:creationId xmlns:a16="http://schemas.microsoft.com/office/drawing/2014/main" id="{B75AA3F9-E3FB-4311-9177-44C146077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1701475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7F5A-57A0-4AB1-AAFF-826C6CBAD8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5CC82C-6BE5-4B9D-85C4-8992DA811FFE}"/>
              </a:ext>
            </a:extLst>
          </p:cNvPr>
          <p:cNvSpPr>
            <a:spLocks noGrp="1"/>
          </p:cNvSpPr>
          <p:nvPr>
            <p:ph idx="1"/>
          </p:nvPr>
        </p:nvSpPr>
        <p:spPr/>
        <p:txBody>
          <a:bodyPr>
            <a:normAutofit/>
          </a:bodyPr>
          <a:lstStyle/>
          <a:p>
            <a:pPr algn="just" fontAlgn="base"/>
            <a:r>
              <a:rPr lang="en-US" sz="2400" dirty="0">
                <a:latin typeface="Georgia" panose="02040502050405020303" pitchFamily="18" charset="0"/>
              </a:rPr>
              <a:t>W</a:t>
            </a:r>
            <a:r>
              <a:rPr lang="en-US" sz="2400" b="0" i="0" dirty="0">
                <a:effectLst/>
                <a:latin typeface="Georgia" panose="02040502050405020303" pitchFamily="18" charset="0"/>
              </a:rPr>
              <a:t>idespread inflammation in the body. That, in turn, can lead to plaque in arteries&gt; </a:t>
            </a:r>
            <a:r>
              <a:rPr lang="en-US" sz="2200" b="0" i="0" dirty="0">
                <a:effectLst/>
                <a:latin typeface="Georgia" panose="02040502050405020303" pitchFamily="18" charset="0"/>
              </a:rPr>
              <a:t>becoming unstable, </a:t>
            </a:r>
            <a:r>
              <a:rPr lang="en-US" sz="2200" dirty="0">
                <a:latin typeface="Georgia" panose="02040502050405020303" pitchFamily="18" charset="0"/>
              </a:rPr>
              <a:t>affecting CVS:</a:t>
            </a:r>
            <a:endParaRPr lang="en-US" sz="2200" b="0" i="0" dirty="0">
              <a:effectLst/>
              <a:latin typeface="Georgia" panose="02040502050405020303" pitchFamily="18" charset="0"/>
            </a:endParaRPr>
          </a:p>
          <a:p>
            <a:pPr lvl="1" algn="just" fontAlgn="base"/>
            <a:r>
              <a:rPr lang="en-US" sz="2000" dirty="0">
                <a:latin typeface="Georgia" panose="02040502050405020303" pitchFamily="18" charset="0"/>
              </a:rPr>
              <a:t>ACS</a:t>
            </a:r>
            <a:r>
              <a:rPr lang="en-US" sz="2000" b="0" i="0" dirty="0">
                <a:effectLst/>
                <a:latin typeface="Georgia" panose="02040502050405020303" pitchFamily="18" charset="0"/>
              </a:rPr>
              <a:t>, </a:t>
            </a:r>
          </a:p>
          <a:p>
            <a:pPr lvl="1" algn="just" fontAlgn="base"/>
            <a:r>
              <a:rPr lang="en-US" sz="2000" b="0" i="0" dirty="0">
                <a:effectLst/>
                <a:latin typeface="Georgia" panose="02040502050405020303" pitchFamily="18" charset="0"/>
              </a:rPr>
              <a:t>TE, </a:t>
            </a:r>
          </a:p>
          <a:p>
            <a:pPr lvl="1" algn="just" fontAlgn="base"/>
            <a:r>
              <a:rPr lang="en-US" sz="2000" b="0" i="0" dirty="0">
                <a:effectLst/>
                <a:latin typeface="Georgia" panose="02040502050405020303" pitchFamily="18" charset="0"/>
              </a:rPr>
              <a:t>myocarditis, </a:t>
            </a:r>
          </a:p>
          <a:p>
            <a:pPr lvl="1" algn="just" fontAlgn="base"/>
            <a:r>
              <a:rPr lang="en-US" sz="2000" b="0" i="0" dirty="0">
                <a:effectLst/>
                <a:latin typeface="Georgia" panose="02040502050405020303" pitchFamily="18" charset="0"/>
              </a:rPr>
              <a:t>heart failure. </a:t>
            </a:r>
          </a:p>
          <a:p>
            <a:pPr lvl="1" algn="just" fontAlgn="base"/>
            <a:endParaRPr lang="en-US" sz="2000" dirty="0">
              <a:latin typeface="Georgia" panose="02040502050405020303" pitchFamily="18" charset="0"/>
            </a:endParaRPr>
          </a:p>
          <a:p>
            <a:pPr lvl="1" algn="just" fontAlgn="base"/>
            <a:endParaRPr lang="en-US" sz="2000" b="0" i="0" dirty="0">
              <a:effectLst/>
              <a:latin typeface="Georgia" panose="02040502050405020303" pitchFamily="18" charset="0"/>
            </a:endParaRPr>
          </a:p>
          <a:p>
            <a:pPr lvl="1" algn="just" fontAlgn="base"/>
            <a:r>
              <a:rPr lang="en-US" sz="1200" b="0" i="0" dirty="0">
                <a:effectLst/>
                <a:latin typeface="Georgia" panose="02040502050405020303" pitchFamily="18" charset="0"/>
              </a:rPr>
              <a:t>[</a:t>
            </a:r>
            <a:r>
              <a:rPr lang="en-US" sz="1200" dirty="0">
                <a:hlinkClick r:id="rId2">
                  <a:extLst>
                    <a:ext uri="{A12FA001-AC4F-418D-AE19-62706E023703}">
                      <ahyp:hlinkClr xmlns:ahyp="http://schemas.microsoft.com/office/drawing/2018/hyperlinkcolor" val="tx"/>
                    </a:ext>
                  </a:extLst>
                </a:hlinkClick>
              </a:rPr>
              <a:t>https://www.scientificamerican.com/article/heart-damage-in-covid-19-patients-puzzles-doctors/</a:t>
            </a:r>
            <a:r>
              <a:rPr lang="en-US" sz="1200" dirty="0"/>
              <a:t>]</a:t>
            </a:r>
          </a:p>
          <a:p>
            <a:pPr algn="just"/>
            <a:endParaRPr lang="en-US" dirty="0"/>
          </a:p>
        </p:txBody>
      </p:sp>
      <p:pic>
        <p:nvPicPr>
          <p:cNvPr id="5" name="Picture 4">
            <a:extLst>
              <a:ext uri="{FF2B5EF4-FFF2-40B4-BE49-F238E27FC236}">
                <a16:creationId xmlns:a16="http://schemas.microsoft.com/office/drawing/2014/main" id="{32CC9A45-CA7F-4E54-829C-D9B45633C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1558569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AA0A-232F-43A2-89F9-E09E7E7436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A89CE0-B2F6-473E-B2B6-4FBEDD824F44}"/>
              </a:ext>
            </a:extLst>
          </p:cNvPr>
          <p:cNvSpPr>
            <a:spLocks noGrp="1"/>
          </p:cNvSpPr>
          <p:nvPr>
            <p:ph idx="1"/>
          </p:nvPr>
        </p:nvSpPr>
        <p:spPr/>
        <p:txBody>
          <a:bodyPr>
            <a:normAutofit lnSpcReduction="10000"/>
          </a:bodyPr>
          <a:lstStyle/>
          <a:p>
            <a:pPr algn="just"/>
            <a:r>
              <a:rPr lang="en-US" sz="3200" b="1" dirty="0">
                <a:solidFill>
                  <a:srgbClr val="FFC000"/>
                </a:solidFill>
                <a:latin typeface="miller-text"/>
              </a:rPr>
              <a:t>P</a:t>
            </a:r>
            <a:r>
              <a:rPr lang="en-US" sz="3200" b="1" i="0" dirty="0">
                <a:solidFill>
                  <a:srgbClr val="FFC000"/>
                </a:solidFill>
                <a:effectLst/>
                <a:latin typeface="miller-text"/>
              </a:rPr>
              <a:t>ediatric Multisystem Inflammatory Syndrome</a:t>
            </a:r>
            <a:r>
              <a:rPr lang="en-US" sz="2400" b="0" i="0" dirty="0">
                <a:effectLst/>
                <a:latin typeface="miller-text"/>
              </a:rPr>
              <a:t>: </a:t>
            </a:r>
          </a:p>
          <a:p>
            <a:pPr marL="0" indent="0" algn="just">
              <a:buNone/>
            </a:pPr>
            <a:endParaRPr lang="en-US" sz="2400" b="0" i="0" dirty="0">
              <a:effectLst/>
              <a:latin typeface="miller-text"/>
            </a:endParaRPr>
          </a:p>
          <a:p>
            <a:pPr algn="just"/>
            <a:r>
              <a:rPr lang="en-US" sz="2400" b="0" i="0" dirty="0">
                <a:effectLst/>
                <a:latin typeface="miller-text"/>
              </a:rPr>
              <a:t>May 6, </a:t>
            </a:r>
            <a:r>
              <a:rPr lang="en-US" sz="2400" dirty="0">
                <a:latin typeface="miller-text"/>
              </a:rPr>
              <a:t>US </a:t>
            </a:r>
            <a:r>
              <a:rPr lang="en-US" sz="2400" b="0" i="0" u="none" strike="noStrike" dirty="0">
                <a:effectLst/>
                <a:latin typeface="miller-text"/>
                <a:hlinkClick r:id="rId2">
                  <a:extLst>
                    <a:ext uri="{A12FA001-AC4F-418D-AE19-62706E023703}">
                      <ahyp:hlinkClr xmlns:ahyp="http://schemas.microsoft.com/office/drawing/2018/hyperlinkcolor" val="tx"/>
                    </a:ext>
                  </a:extLst>
                </a:hlinkClick>
              </a:rPr>
              <a:t>state health department</a:t>
            </a:r>
            <a:r>
              <a:rPr lang="en-US" sz="2400" b="0" i="0" u="none" strike="noStrike" dirty="0">
                <a:effectLst/>
                <a:latin typeface="miller-text"/>
              </a:rPr>
              <a:t>:</a:t>
            </a:r>
            <a:r>
              <a:rPr lang="en-US" sz="2400" b="0" i="0" dirty="0">
                <a:effectLst/>
                <a:latin typeface="miller-text"/>
              </a:rPr>
              <a:t> officials said that </a:t>
            </a:r>
            <a:r>
              <a:rPr lang="en-US" sz="2400" b="0" i="0" dirty="0">
                <a:solidFill>
                  <a:srgbClr val="FFC000"/>
                </a:solidFill>
                <a:effectLst/>
                <a:latin typeface="miller-text"/>
              </a:rPr>
              <a:t>64 children </a:t>
            </a:r>
            <a:r>
              <a:rPr lang="en-US" sz="2400" b="0" i="0" dirty="0">
                <a:effectLst/>
                <a:latin typeface="miller-text"/>
              </a:rPr>
              <a:t>have been hospitalized with the syndrome.</a:t>
            </a:r>
          </a:p>
          <a:p>
            <a:pPr algn="just"/>
            <a:r>
              <a:rPr lang="en-US" sz="2400" b="0" i="0" dirty="0">
                <a:effectLst/>
                <a:latin typeface="miller-text"/>
              </a:rPr>
              <a:t>required “blood pressure support,” and some were on ventilators.</a:t>
            </a:r>
            <a:r>
              <a:rPr lang="en-US" sz="2400" b="1" i="0" dirty="0">
                <a:effectLst/>
                <a:latin typeface="miller-text"/>
              </a:rPr>
              <a:t> </a:t>
            </a:r>
            <a:r>
              <a:rPr lang="en-US" sz="2400" b="0" i="0" dirty="0">
                <a:effectLst/>
                <a:latin typeface="miller-text"/>
              </a:rPr>
              <a:t>Many of these patients also tested positive for COVID-19 or its antibodies.</a:t>
            </a:r>
          </a:p>
          <a:p>
            <a:pPr algn="just"/>
            <a:endParaRPr lang="en-US" sz="2400" b="0" i="0" dirty="0">
              <a:effectLst/>
              <a:latin typeface="miller-text"/>
            </a:endParaRPr>
          </a:p>
          <a:p>
            <a:pPr algn="just"/>
            <a:endParaRPr lang="en-US" sz="2400" dirty="0">
              <a:latin typeface="miller-text"/>
            </a:endParaRPr>
          </a:p>
          <a:p>
            <a:pPr algn="just"/>
            <a:r>
              <a:rPr lang="en-US" sz="1600" b="0" i="0" dirty="0">
                <a:effectLst/>
                <a:latin typeface="miller-text"/>
              </a:rPr>
              <a:t>[</a:t>
            </a:r>
            <a:r>
              <a:rPr lang="en-US" sz="1600" dirty="0">
                <a:hlinkClick r:id="rId3">
                  <a:extLst>
                    <a:ext uri="{A12FA001-AC4F-418D-AE19-62706E023703}">
                      <ahyp:hlinkClr xmlns:ahyp="http://schemas.microsoft.com/office/drawing/2018/hyperlinkcolor" val="tx"/>
                    </a:ext>
                  </a:extLst>
                </a:hlinkClick>
              </a:rPr>
              <a:t>https://www.thecut.com/2020/05/is-kawasaki-disease-linked-to-coronavirus.html</a:t>
            </a:r>
            <a:r>
              <a:rPr lang="en-US" sz="1600" dirty="0"/>
              <a:t>]</a:t>
            </a:r>
            <a:endParaRPr lang="en-US" sz="1600" b="0" i="0" dirty="0">
              <a:effectLst/>
              <a:latin typeface="Georgia" panose="02040502050405020303" pitchFamily="18" charset="0"/>
            </a:endParaRPr>
          </a:p>
          <a:p>
            <a:pPr algn="just"/>
            <a:endParaRPr lang="en-US" sz="2400" dirty="0"/>
          </a:p>
        </p:txBody>
      </p:sp>
      <p:pic>
        <p:nvPicPr>
          <p:cNvPr id="5" name="Picture 4">
            <a:extLst>
              <a:ext uri="{FF2B5EF4-FFF2-40B4-BE49-F238E27FC236}">
                <a16:creationId xmlns:a16="http://schemas.microsoft.com/office/drawing/2014/main" id="{0CE0C0D8-C1BC-4A4B-95AE-3E5A85FF7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128562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6E00-C879-42B1-9C59-869CDC7437D5}"/>
              </a:ext>
            </a:extLst>
          </p:cNvPr>
          <p:cNvSpPr>
            <a:spLocks noGrp="1"/>
          </p:cNvSpPr>
          <p:nvPr>
            <p:ph type="title"/>
          </p:nvPr>
        </p:nvSpPr>
        <p:spPr/>
        <p:txBody>
          <a:bodyPr/>
          <a:lstStyle/>
          <a:p>
            <a:r>
              <a:rPr lang="en-US" dirty="0">
                <a:solidFill>
                  <a:srgbClr val="FFC000"/>
                </a:solidFill>
              </a:rPr>
              <a:t>Tests</a:t>
            </a:r>
          </a:p>
        </p:txBody>
      </p:sp>
      <p:sp>
        <p:nvSpPr>
          <p:cNvPr id="3" name="Content Placeholder 2">
            <a:extLst>
              <a:ext uri="{FF2B5EF4-FFF2-40B4-BE49-F238E27FC236}">
                <a16:creationId xmlns:a16="http://schemas.microsoft.com/office/drawing/2014/main" id="{CDF7FC5E-24C7-4347-B4EB-320AB1A69DC9}"/>
              </a:ext>
            </a:extLst>
          </p:cNvPr>
          <p:cNvSpPr>
            <a:spLocks noGrp="1"/>
          </p:cNvSpPr>
          <p:nvPr>
            <p:ph idx="1"/>
          </p:nvPr>
        </p:nvSpPr>
        <p:spPr>
          <a:xfrm>
            <a:off x="1103312" y="2052919"/>
            <a:ext cx="8946541" cy="3414432"/>
          </a:xfrm>
        </p:spPr>
        <p:txBody>
          <a:bodyPr>
            <a:normAutofit/>
          </a:bodyPr>
          <a:lstStyle/>
          <a:p>
            <a:pPr algn="just"/>
            <a:r>
              <a:rPr lang="en-US" sz="3200" b="1" i="0" dirty="0">
                <a:solidFill>
                  <a:srgbClr val="FFC000"/>
                </a:solidFill>
                <a:effectLst/>
                <a:latin typeface="adelle-sans"/>
              </a:rPr>
              <a:t>Molecular and Serological. FDA EUA</a:t>
            </a:r>
            <a:endParaRPr lang="en-US" sz="2400" b="0" i="0" dirty="0">
              <a:effectLst/>
              <a:latin typeface="adelle-sans"/>
            </a:endParaRPr>
          </a:p>
          <a:p>
            <a:pPr algn="just"/>
            <a:r>
              <a:rPr lang="en-US" sz="2400" b="0" i="0" u="none" strike="noStrike" dirty="0">
                <a:solidFill>
                  <a:srgbClr val="FFC000"/>
                </a:solidFill>
                <a:effectLst/>
                <a:latin typeface="adelle-sans"/>
                <a:hlinkClick r:id="rId2">
                  <a:extLst>
                    <a:ext uri="{A12FA001-AC4F-418D-AE19-62706E023703}">
                      <ahyp:hlinkClr xmlns:ahyp="http://schemas.microsoft.com/office/drawing/2018/hyperlinkcolor" val="tx"/>
                    </a:ext>
                  </a:extLst>
                </a:hlinkClick>
              </a:rPr>
              <a:t>30 manufacturers</a:t>
            </a:r>
            <a:r>
              <a:rPr lang="en-US" sz="2400" b="0" i="0" dirty="0">
                <a:solidFill>
                  <a:srgbClr val="FFC000"/>
                </a:solidFill>
                <a:effectLst/>
                <a:latin typeface="adelle-sans"/>
              </a:rPr>
              <a:t> </a:t>
            </a:r>
            <a:r>
              <a:rPr lang="en-US" sz="2400" b="0" i="0" dirty="0">
                <a:effectLst/>
                <a:latin typeface="adelle-sans"/>
              </a:rPr>
              <a:t>to make molecular tests</a:t>
            </a:r>
            <a:r>
              <a:rPr lang="en-US" sz="2400" dirty="0">
                <a:latin typeface="adelle-sans"/>
              </a:rPr>
              <a:t>.</a:t>
            </a:r>
            <a:r>
              <a:rPr lang="en-US" sz="2400" b="0" i="0" dirty="0">
                <a:effectLst/>
                <a:latin typeface="adelle-sans"/>
              </a:rPr>
              <a:t> </a:t>
            </a:r>
          </a:p>
          <a:p>
            <a:pPr algn="just"/>
            <a:r>
              <a:rPr lang="en-US" sz="2400" b="0" i="0" u="none" strike="noStrike" dirty="0">
                <a:solidFill>
                  <a:srgbClr val="FFC000"/>
                </a:solidFill>
                <a:effectLst/>
                <a:latin typeface="adelle-sans"/>
                <a:hlinkClick r:id="rId2">
                  <a:extLst>
                    <a:ext uri="{A12FA001-AC4F-418D-AE19-62706E023703}">
                      <ahyp:hlinkClr xmlns:ahyp="http://schemas.microsoft.com/office/drawing/2018/hyperlinkcolor" val="tx"/>
                    </a:ext>
                  </a:extLst>
                </a:hlinkClick>
              </a:rPr>
              <a:t>10 manufacturers</a:t>
            </a:r>
            <a:r>
              <a:rPr lang="en-US" sz="2400" b="0" i="0" dirty="0">
                <a:effectLst/>
                <a:latin typeface="adelle-sans"/>
              </a:rPr>
              <a:t> to distribute serological test.</a:t>
            </a:r>
          </a:p>
          <a:p>
            <a:pPr marL="0" indent="0" algn="just">
              <a:buNone/>
            </a:pPr>
            <a:br>
              <a:rPr lang="en-US" sz="2400" dirty="0"/>
            </a:br>
            <a:br>
              <a:rPr lang="en-US" sz="2400" dirty="0"/>
            </a:br>
            <a:endParaRPr lang="en-US" sz="2400" dirty="0"/>
          </a:p>
        </p:txBody>
      </p:sp>
      <p:pic>
        <p:nvPicPr>
          <p:cNvPr id="5" name="Picture 4">
            <a:extLst>
              <a:ext uri="{FF2B5EF4-FFF2-40B4-BE49-F238E27FC236}">
                <a16:creationId xmlns:a16="http://schemas.microsoft.com/office/drawing/2014/main" id="{E2FF4A9E-5988-46F3-94B3-F8C51C80C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
        <p:nvSpPr>
          <p:cNvPr id="4" name="TextBox 3">
            <a:extLst>
              <a:ext uri="{FF2B5EF4-FFF2-40B4-BE49-F238E27FC236}">
                <a16:creationId xmlns:a16="http://schemas.microsoft.com/office/drawing/2014/main" id="{0EF53E49-7A66-4AEE-9EDF-A0C5324C0FDE}"/>
              </a:ext>
            </a:extLst>
          </p:cNvPr>
          <p:cNvSpPr txBox="1"/>
          <p:nvPr/>
        </p:nvSpPr>
        <p:spPr>
          <a:xfrm rot="10800000" flipH="1" flipV="1">
            <a:off x="746706" y="5929072"/>
            <a:ext cx="10284833" cy="646331"/>
          </a:xfrm>
          <a:prstGeom prst="rect">
            <a:avLst/>
          </a:prstGeom>
          <a:noFill/>
        </p:spPr>
        <p:txBody>
          <a:bodyPr wrap="square" rtlCol="0">
            <a:spAutoFit/>
          </a:bodyPr>
          <a:lstStyle/>
          <a:p>
            <a:r>
              <a:rPr lang="en-US" dirty="0">
                <a:hlinkClick r:id="rId4"/>
              </a:rPr>
              <a:t>https://www.goodrx.com/blog/coronavirus-covid-19-testing-updates-methods-cost-availability/</a:t>
            </a:r>
            <a:endParaRPr lang="en-US" dirty="0"/>
          </a:p>
        </p:txBody>
      </p:sp>
    </p:spTree>
    <p:extLst>
      <p:ext uri="{BB962C8B-B14F-4D97-AF65-F5344CB8AC3E}">
        <p14:creationId xmlns:p14="http://schemas.microsoft.com/office/powerpoint/2010/main" val="391712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9039-16B2-48C5-8570-8AF56846B5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5E81F7-5285-42C6-812F-BF30EC580FBD}"/>
              </a:ext>
            </a:extLst>
          </p:cNvPr>
          <p:cNvSpPr>
            <a:spLocks noGrp="1"/>
          </p:cNvSpPr>
          <p:nvPr>
            <p:ph idx="1"/>
          </p:nvPr>
        </p:nvSpPr>
        <p:spPr/>
        <p:txBody>
          <a:bodyPr>
            <a:noAutofit/>
          </a:bodyPr>
          <a:lstStyle/>
          <a:p>
            <a:pPr algn="just"/>
            <a:r>
              <a:rPr lang="en-US" sz="2800" b="1" i="0" dirty="0">
                <a:solidFill>
                  <a:srgbClr val="FFC000"/>
                </a:solidFill>
                <a:effectLst/>
                <a:latin typeface="adelle-sans"/>
              </a:rPr>
              <a:t>Molecular Test: RT-PCR tests: few hours to a few days.</a:t>
            </a:r>
          </a:p>
          <a:p>
            <a:pPr algn="just"/>
            <a:r>
              <a:rPr lang="en-US" sz="2400" dirty="0">
                <a:latin typeface="adelle-sans"/>
              </a:rPr>
              <a:t>R</a:t>
            </a:r>
            <a:r>
              <a:rPr lang="en-US" sz="2400" b="0" i="0" dirty="0">
                <a:effectLst/>
                <a:latin typeface="adelle-sans"/>
              </a:rPr>
              <a:t>apid diagnostic tests that have been recently authorized:</a:t>
            </a:r>
          </a:p>
          <a:p>
            <a:pPr algn="just">
              <a:buFont typeface="Arial" panose="020B0604020202020204" pitchFamily="34" charset="0"/>
              <a:buChar char="•"/>
            </a:pPr>
            <a:r>
              <a:rPr lang="en-US" sz="2400" b="1" i="0" dirty="0">
                <a:effectLst/>
                <a:latin typeface="adelle-sans"/>
              </a:rPr>
              <a:t>Abbott:</a:t>
            </a:r>
            <a:r>
              <a:rPr lang="en-US" sz="2400" b="0" i="0" dirty="0">
                <a:effectLst/>
                <a:latin typeface="adelle-sans"/>
              </a:rPr>
              <a:t> </a:t>
            </a:r>
            <a:r>
              <a:rPr lang="en-US" sz="2400" b="0" i="0" u="none" strike="noStrike" dirty="0">
                <a:effectLst/>
                <a:latin typeface="adelle-sans"/>
                <a:hlinkClick r:id="rId2">
                  <a:extLst>
                    <a:ext uri="{A12FA001-AC4F-418D-AE19-62706E023703}">
                      <ahyp:hlinkClr xmlns:ahyp="http://schemas.microsoft.com/office/drawing/2018/hyperlinkcolor" val="tx"/>
                    </a:ext>
                  </a:extLst>
                </a:hlinkClick>
              </a:rPr>
              <a:t>5 minutes</a:t>
            </a:r>
            <a:endParaRPr lang="en-US" sz="2400" b="0" i="0" dirty="0">
              <a:effectLst/>
              <a:latin typeface="adelle-sans"/>
            </a:endParaRPr>
          </a:p>
          <a:p>
            <a:pPr algn="just">
              <a:buFont typeface="Arial" panose="020B0604020202020204" pitchFamily="34" charset="0"/>
              <a:buChar char="•"/>
            </a:pPr>
            <a:r>
              <a:rPr lang="en-US" sz="2400" b="1" i="0" dirty="0">
                <a:effectLst/>
                <a:latin typeface="adelle-sans"/>
              </a:rPr>
              <a:t>Mesa Biotech:</a:t>
            </a:r>
            <a:r>
              <a:rPr lang="en-US" sz="2400" b="0" i="0" dirty="0">
                <a:effectLst/>
                <a:latin typeface="adelle-sans"/>
              </a:rPr>
              <a:t> </a:t>
            </a:r>
            <a:r>
              <a:rPr lang="en-US" sz="2400" b="0" i="0" u="none" strike="noStrike" dirty="0">
                <a:effectLst/>
                <a:latin typeface="adelle-sans"/>
                <a:hlinkClick r:id="rId3">
                  <a:extLst>
                    <a:ext uri="{A12FA001-AC4F-418D-AE19-62706E023703}">
                      <ahyp:hlinkClr xmlns:ahyp="http://schemas.microsoft.com/office/drawing/2018/hyperlinkcolor" val="tx"/>
                    </a:ext>
                  </a:extLst>
                </a:hlinkClick>
              </a:rPr>
              <a:t>30 minutes</a:t>
            </a:r>
            <a:endParaRPr lang="en-US" sz="2400" b="0" i="0" dirty="0">
              <a:effectLst/>
              <a:latin typeface="adelle-sans"/>
            </a:endParaRPr>
          </a:p>
          <a:p>
            <a:pPr algn="just">
              <a:buFont typeface="Arial" panose="020B0604020202020204" pitchFamily="34" charset="0"/>
              <a:buChar char="•"/>
            </a:pPr>
            <a:r>
              <a:rPr lang="en-US" sz="2400" b="1" i="0" dirty="0">
                <a:effectLst/>
                <a:latin typeface="adelle-sans"/>
              </a:rPr>
              <a:t>Cepheid:</a:t>
            </a:r>
            <a:r>
              <a:rPr lang="en-US" sz="2400" b="0" i="0" dirty="0">
                <a:effectLst/>
                <a:latin typeface="adelle-sans"/>
              </a:rPr>
              <a:t> </a:t>
            </a:r>
            <a:r>
              <a:rPr lang="en-US" sz="2400" b="0" i="0" u="none" strike="noStrike" dirty="0">
                <a:effectLst/>
                <a:latin typeface="adelle-sans"/>
                <a:hlinkClick r:id="rId4">
                  <a:extLst>
                    <a:ext uri="{A12FA001-AC4F-418D-AE19-62706E023703}">
                      <ahyp:hlinkClr xmlns:ahyp="http://schemas.microsoft.com/office/drawing/2018/hyperlinkcolor" val="tx"/>
                    </a:ext>
                  </a:extLst>
                </a:hlinkClick>
              </a:rPr>
              <a:t>45 minutes</a:t>
            </a:r>
            <a:endParaRPr lang="en-US" sz="2400" b="0" i="0" dirty="0">
              <a:effectLst/>
              <a:latin typeface="adelle-sans"/>
            </a:endParaRPr>
          </a:p>
          <a:p>
            <a:pPr algn="just"/>
            <a:r>
              <a:rPr lang="en-US" sz="2400" b="0" i="0" dirty="0">
                <a:solidFill>
                  <a:srgbClr val="FFC000"/>
                </a:solidFill>
                <a:effectLst/>
                <a:latin typeface="adelle-sans"/>
              </a:rPr>
              <a:t>The new </a:t>
            </a:r>
            <a:r>
              <a:rPr lang="en-US" sz="2400" b="0" i="0" u="none" strike="noStrike" dirty="0">
                <a:solidFill>
                  <a:srgbClr val="FFC000"/>
                </a:solidFill>
                <a:effectLst/>
                <a:latin typeface="adelle-sans"/>
                <a:hlinkClick r:id="rId5">
                  <a:extLst>
                    <a:ext uri="{A12FA001-AC4F-418D-AE19-62706E023703}">
                      <ahyp:hlinkClr xmlns:ahyp="http://schemas.microsoft.com/office/drawing/2018/hyperlinkcolor" val="tx"/>
                    </a:ext>
                  </a:extLst>
                </a:hlinkClick>
              </a:rPr>
              <a:t>saliva-based test</a:t>
            </a:r>
            <a:r>
              <a:rPr lang="en-US" sz="2400" b="0" i="0" dirty="0">
                <a:solidFill>
                  <a:srgbClr val="FFC000"/>
                </a:solidFill>
                <a:effectLst/>
                <a:latin typeface="adelle-sans"/>
              </a:rPr>
              <a:t> </a:t>
            </a:r>
            <a:r>
              <a:rPr lang="en-US" sz="2400" dirty="0">
                <a:solidFill>
                  <a:srgbClr val="FFC000"/>
                </a:solidFill>
                <a:latin typeface="adelle-sans"/>
              </a:rPr>
              <a:t>by </a:t>
            </a:r>
            <a:r>
              <a:rPr lang="en-US" sz="2400" b="1" i="0" dirty="0">
                <a:solidFill>
                  <a:srgbClr val="FFC000"/>
                </a:solidFill>
                <a:effectLst/>
                <a:latin typeface="adelle-sans"/>
              </a:rPr>
              <a:t>Rutgers</a:t>
            </a:r>
            <a:r>
              <a:rPr lang="en-US" sz="2400" dirty="0">
                <a:solidFill>
                  <a:srgbClr val="FFC000"/>
                </a:solidFill>
                <a:latin typeface="adelle-sans"/>
              </a:rPr>
              <a:t>: </a:t>
            </a:r>
            <a:r>
              <a:rPr lang="en-US" sz="2400" b="0" i="0" dirty="0">
                <a:solidFill>
                  <a:srgbClr val="FFC000"/>
                </a:solidFill>
                <a:effectLst/>
                <a:latin typeface="adelle-sans"/>
              </a:rPr>
              <a:t>result in 1 to 2 days</a:t>
            </a:r>
          </a:p>
          <a:p>
            <a:pPr algn="just"/>
            <a:r>
              <a:rPr lang="en-US" sz="2400" b="0" i="0" dirty="0">
                <a:solidFill>
                  <a:srgbClr val="FFC000"/>
                </a:solidFill>
                <a:effectLst/>
                <a:latin typeface="adelle-sans"/>
              </a:rPr>
              <a:t>First </a:t>
            </a:r>
            <a:r>
              <a:rPr lang="en-US" sz="2400" b="0" i="0" u="none" strike="noStrike" dirty="0">
                <a:solidFill>
                  <a:srgbClr val="FFC000"/>
                </a:solidFill>
                <a:effectLst/>
                <a:latin typeface="adelle-sans"/>
                <a:hlinkClick r:id="rId6">
                  <a:extLst>
                    <a:ext uri="{A12FA001-AC4F-418D-AE19-62706E023703}">
                      <ahyp:hlinkClr xmlns:ahyp="http://schemas.microsoft.com/office/drawing/2018/hyperlinkcolor" val="tx"/>
                    </a:ext>
                  </a:extLst>
                </a:hlinkClick>
              </a:rPr>
              <a:t>at-home collection test</a:t>
            </a:r>
            <a:r>
              <a:rPr lang="en-US" sz="2400" b="0" i="0" dirty="0">
                <a:solidFill>
                  <a:srgbClr val="FFC000"/>
                </a:solidFill>
                <a:effectLst/>
                <a:latin typeface="adelle-sans"/>
              </a:rPr>
              <a:t> </a:t>
            </a:r>
            <a:r>
              <a:rPr lang="en-US" sz="2400" dirty="0">
                <a:solidFill>
                  <a:srgbClr val="FFC000"/>
                </a:solidFill>
                <a:latin typeface="adelle-sans"/>
              </a:rPr>
              <a:t>by </a:t>
            </a:r>
            <a:r>
              <a:rPr lang="en-US" sz="2400" b="0" i="0" dirty="0">
                <a:solidFill>
                  <a:srgbClr val="FFC000"/>
                </a:solidFill>
                <a:effectLst/>
                <a:latin typeface="adelle-sans"/>
              </a:rPr>
              <a:t>LabCorp: result in 1 to 2 days.</a:t>
            </a:r>
          </a:p>
          <a:p>
            <a:endParaRPr lang="en-US" sz="2400" dirty="0"/>
          </a:p>
        </p:txBody>
      </p:sp>
      <p:sp>
        <p:nvSpPr>
          <p:cNvPr id="5" name="TextBox 4">
            <a:extLst>
              <a:ext uri="{FF2B5EF4-FFF2-40B4-BE49-F238E27FC236}">
                <a16:creationId xmlns:a16="http://schemas.microsoft.com/office/drawing/2014/main" id="{0BAF30F8-F491-410A-8AA8-B0F2ACC5E00F}"/>
              </a:ext>
            </a:extLst>
          </p:cNvPr>
          <p:cNvSpPr txBox="1"/>
          <p:nvPr/>
        </p:nvSpPr>
        <p:spPr>
          <a:xfrm rot="10800000" flipH="1" flipV="1">
            <a:off x="746706" y="5929072"/>
            <a:ext cx="10284833" cy="646331"/>
          </a:xfrm>
          <a:prstGeom prst="rect">
            <a:avLst/>
          </a:prstGeom>
          <a:noFill/>
        </p:spPr>
        <p:txBody>
          <a:bodyPr wrap="square" rtlCol="0">
            <a:spAutoFit/>
          </a:bodyPr>
          <a:lstStyle/>
          <a:p>
            <a:r>
              <a:rPr lang="en-US" dirty="0">
                <a:hlinkClick r:id="rId7"/>
              </a:rPr>
              <a:t>https://www.goodrx.com/blog/coronavirus-covid-19-testing-updates-methods-cost-availability/</a:t>
            </a:r>
            <a:endParaRPr lang="en-US" dirty="0"/>
          </a:p>
        </p:txBody>
      </p:sp>
      <p:pic>
        <p:nvPicPr>
          <p:cNvPr id="7" name="Picture 6">
            <a:extLst>
              <a:ext uri="{FF2B5EF4-FFF2-40B4-BE49-F238E27FC236}">
                <a16:creationId xmlns:a16="http://schemas.microsoft.com/office/drawing/2014/main" id="{0D195B77-736F-4CFF-BCB4-35F29BDC91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2923" y="-8890"/>
            <a:ext cx="1607114" cy="1497330"/>
          </a:xfrm>
          <a:prstGeom prst="rect">
            <a:avLst/>
          </a:prstGeom>
        </p:spPr>
      </p:pic>
    </p:spTree>
    <p:extLst>
      <p:ext uri="{BB962C8B-B14F-4D97-AF65-F5344CB8AC3E}">
        <p14:creationId xmlns:p14="http://schemas.microsoft.com/office/powerpoint/2010/main" val="616355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6E00-C879-42B1-9C59-869CDC7437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F7FC5E-24C7-4347-B4EB-320AB1A69DC9}"/>
              </a:ext>
            </a:extLst>
          </p:cNvPr>
          <p:cNvSpPr>
            <a:spLocks noGrp="1"/>
          </p:cNvSpPr>
          <p:nvPr>
            <p:ph idx="1"/>
          </p:nvPr>
        </p:nvSpPr>
        <p:spPr>
          <a:xfrm>
            <a:off x="1103312" y="2052919"/>
            <a:ext cx="8946541" cy="2271432"/>
          </a:xfrm>
        </p:spPr>
        <p:txBody>
          <a:bodyPr>
            <a:normAutofit/>
          </a:bodyPr>
          <a:lstStyle/>
          <a:p>
            <a:pPr algn="just"/>
            <a:r>
              <a:rPr lang="en-US" sz="2800" b="1" i="0" dirty="0">
                <a:solidFill>
                  <a:srgbClr val="FFC000"/>
                </a:solidFill>
                <a:effectLst/>
                <a:latin typeface="adelle-sans"/>
              </a:rPr>
              <a:t>Serological tests: </a:t>
            </a:r>
          </a:p>
          <a:p>
            <a:pPr algn="just"/>
            <a:r>
              <a:rPr lang="en-US" sz="2800" b="1" i="0" dirty="0">
                <a:solidFill>
                  <a:srgbClr val="FFC000"/>
                </a:solidFill>
                <a:effectLst/>
                <a:latin typeface="adelle-sans"/>
              </a:rPr>
              <a:t>faster than standard molecular tests</a:t>
            </a:r>
            <a:r>
              <a:rPr lang="en-US" sz="2800" b="0" i="0" dirty="0">
                <a:effectLst/>
                <a:latin typeface="adelle-sans"/>
              </a:rPr>
              <a:t>. </a:t>
            </a:r>
          </a:p>
          <a:p>
            <a:pPr algn="just"/>
            <a:endParaRPr lang="en-US" sz="2400" b="0" i="0" dirty="0">
              <a:effectLst/>
              <a:latin typeface="adelle-sans"/>
            </a:endParaRPr>
          </a:p>
          <a:p>
            <a:pPr algn="just"/>
            <a:r>
              <a:rPr lang="en-US" sz="2400" b="0" i="0" u="none" strike="noStrike" dirty="0" err="1">
                <a:effectLst/>
                <a:latin typeface="adelle-sans"/>
                <a:hlinkClick r:id="rId2">
                  <a:extLst>
                    <a:ext uri="{A12FA001-AC4F-418D-AE19-62706E023703}">
                      <ahyp:hlinkClr xmlns:ahyp="http://schemas.microsoft.com/office/drawing/2018/hyperlinkcolor" val="tx"/>
                    </a:ext>
                  </a:extLst>
                </a:hlinkClick>
              </a:rPr>
              <a:t>Cellex</a:t>
            </a:r>
            <a:r>
              <a:rPr lang="en-US" sz="2400" u="none" strike="noStrike" dirty="0">
                <a:latin typeface="adelle-sans"/>
              </a:rPr>
              <a:t>: </a:t>
            </a:r>
            <a:r>
              <a:rPr lang="en-US" sz="2400" b="0" i="0" dirty="0" err="1">
                <a:effectLst/>
                <a:latin typeface="adelle-sans"/>
              </a:rPr>
              <a:t>esults</a:t>
            </a:r>
            <a:r>
              <a:rPr lang="en-US" sz="2400" b="0" i="0" dirty="0">
                <a:effectLst/>
                <a:latin typeface="adelle-sans"/>
              </a:rPr>
              <a:t> in about 15 minutes. </a:t>
            </a:r>
            <a:endParaRPr lang="en-US" sz="2400" dirty="0"/>
          </a:p>
        </p:txBody>
      </p:sp>
      <p:pic>
        <p:nvPicPr>
          <p:cNvPr id="5" name="Picture 4">
            <a:extLst>
              <a:ext uri="{FF2B5EF4-FFF2-40B4-BE49-F238E27FC236}">
                <a16:creationId xmlns:a16="http://schemas.microsoft.com/office/drawing/2014/main" id="{E2FF4A9E-5988-46F3-94B3-F8C51C80C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8" y="26392"/>
            <a:ext cx="1607114" cy="1497330"/>
          </a:xfrm>
          <a:prstGeom prst="rect">
            <a:avLst/>
          </a:prstGeom>
        </p:spPr>
      </p:pic>
      <p:sp>
        <p:nvSpPr>
          <p:cNvPr id="4" name="TextBox 3">
            <a:extLst>
              <a:ext uri="{FF2B5EF4-FFF2-40B4-BE49-F238E27FC236}">
                <a16:creationId xmlns:a16="http://schemas.microsoft.com/office/drawing/2014/main" id="{E0961896-8615-4F96-9C66-2F9561E28885}"/>
              </a:ext>
            </a:extLst>
          </p:cNvPr>
          <p:cNvSpPr txBox="1"/>
          <p:nvPr/>
        </p:nvSpPr>
        <p:spPr>
          <a:xfrm rot="10800000" flipH="1" flipV="1">
            <a:off x="746706" y="6098348"/>
            <a:ext cx="10284833" cy="307777"/>
          </a:xfrm>
          <a:prstGeom prst="rect">
            <a:avLst/>
          </a:prstGeom>
          <a:noFill/>
        </p:spPr>
        <p:txBody>
          <a:bodyPr wrap="square" rtlCol="0">
            <a:spAutoFit/>
          </a:bodyPr>
          <a:lstStyle/>
          <a:p>
            <a:r>
              <a:rPr lang="en-US" sz="1400" dirty="0">
                <a:hlinkClick r:id="rId4"/>
              </a:rPr>
              <a:t>https://www.goodrx.com/blog/coronavirus-covid-19-testing-updates-methods-cost-availability/</a:t>
            </a:r>
            <a:endParaRPr lang="en-US" sz="1400" dirty="0"/>
          </a:p>
        </p:txBody>
      </p:sp>
      <p:pic>
        <p:nvPicPr>
          <p:cNvPr id="7" name="Picture 6">
            <a:extLst>
              <a:ext uri="{FF2B5EF4-FFF2-40B4-BE49-F238E27FC236}">
                <a16:creationId xmlns:a16="http://schemas.microsoft.com/office/drawing/2014/main" id="{938443FA-83EA-4975-81D0-0848B533A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743" y="7342"/>
            <a:ext cx="4803987" cy="3602990"/>
          </a:xfrm>
          <a:prstGeom prst="rect">
            <a:avLst/>
          </a:prstGeom>
        </p:spPr>
      </p:pic>
      <p:pic>
        <p:nvPicPr>
          <p:cNvPr id="9" name="Picture 8">
            <a:extLst>
              <a:ext uri="{FF2B5EF4-FFF2-40B4-BE49-F238E27FC236}">
                <a16:creationId xmlns:a16="http://schemas.microsoft.com/office/drawing/2014/main" id="{2FA3954E-0643-4DF9-BD8B-0D1612CC5C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2575" y="3476272"/>
            <a:ext cx="2971155" cy="3276953"/>
          </a:xfrm>
          <a:prstGeom prst="rect">
            <a:avLst/>
          </a:prstGeom>
        </p:spPr>
      </p:pic>
    </p:spTree>
    <p:extLst>
      <p:ext uri="{BB962C8B-B14F-4D97-AF65-F5344CB8AC3E}">
        <p14:creationId xmlns:p14="http://schemas.microsoft.com/office/powerpoint/2010/main" val="318464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9DA4-B50E-4BB3-BDB0-E1A161FCA0FB}"/>
              </a:ext>
            </a:extLst>
          </p:cNvPr>
          <p:cNvSpPr>
            <a:spLocks noGrp="1"/>
          </p:cNvSpPr>
          <p:nvPr>
            <p:ph type="title"/>
          </p:nvPr>
        </p:nvSpPr>
        <p:spPr/>
        <p:txBody>
          <a:bodyPr/>
          <a:lstStyle/>
          <a:p>
            <a:pPr fontAlgn="b"/>
            <a:r>
              <a:rPr lang="en-US" i="0" dirty="0">
                <a:solidFill>
                  <a:srgbClr val="FFC000"/>
                </a:solidFill>
                <a:effectLst/>
                <a:latin typeface="Arial" panose="020B0604020202020204" pitchFamily="34" charset="0"/>
              </a:rPr>
              <a:t>Treatment options under study</a:t>
            </a:r>
            <a:endParaRPr lang="en-US" dirty="0">
              <a:solidFill>
                <a:srgbClr val="FFC000"/>
              </a:solidFill>
            </a:endParaRPr>
          </a:p>
        </p:txBody>
      </p:sp>
      <p:sp>
        <p:nvSpPr>
          <p:cNvPr id="3" name="Content Placeholder 2">
            <a:extLst>
              <a:ext uri="{FF2B5EF4-FFF2-40B4-BE49-F238E27FC236}">
                <a16:creationId xmlns:a16="http://schemas.microsoft.com/office/drawing/2014/main" id="{BDCC2D6C-3015-4241-BE00-BC2FABFDB0EB}"/>
              </a:ext>
            </a:extLst>
          </p:cNvPr>
          <p:cNvSpPr>
            <a:spLocks noGrp="1"/>
          </p:cNvSpPr>
          <p:nvPr>
            <p:ph idx="1"/>
          </p:nvPr>
        </p:nvSpPr>
        <p:spPr/>
        <p:txBody>
          <a:bodyPr>
            <a:normAutofit fontScale="92500" lnSpcReduction="10000"/>
          </a:bodyPr>
          <a:lstStyle/>
          <a:p>
            <a:r>
              <a:rPr lang="en-US" sz="2400" b="1" i="0" dirty="0" err="1">
                <a:solidFill>
                  <a:srgbClr val="FFC000"/>
                </a:solidFill>
                <a:effectLst/>
                <a:latin typeface="Arial" panose="020B0604020202020204" pitchFamily="34" charset="0"/>
              </a:rPr>
              <a:t>Remdesivir</a:t>
            </a:r>
            <a:r>
              <a:rPr lang="en-US" sz="2400" b="1" i="0" dirty="0">
                <a:effectLst/>
                <a:latin typeface="Arial" panose="020B0604020202020204" pitchFamily="34" charset="0"/>
              </a:rPr>
              <a:t> (FDA EUA): </a:t>
            </a:r>
            <a:r>
              <a:rPr lang="en-US" sz="2000" b="0" i="0" dirty="0">
                <a:effectLst/>
                <a:latin typeface="Arial" panose="020B0604020202020204" pitchFamily="34" charset="0"/>
              </a:rPr>
              <a:t>interferes with the action of viral </a:t>
            </a:r>
            <a:r>
              <a:rPr lang="en-US" sz="2000" b="0" i="0" u="sng" dirty="0">
                <a:effectLst/>
                <a:latin typeface="Arial" panose="020B0604020202020204" pitchFamily="34" charset="0"/>
                <a:hlinkClick r:id="rId2">
                  <a:extLst>
                    <a:ext uri="{A12FA001-AC4F-418D-AE19-62706E023703}">
                      <ahyp:hlinkClr xmlns:ahyp="http://schemas.microsoft.com/office/drawing/2018/hyperlinkcolor" val="tx"/>
                    </a:ext>
                  </a:extLst>
                </a:hlinkClick>
              </a:rPr>
              <a:t>RNA-dependent RNA polymerase</a:t>
            </a:r>
            <a:endParaRPr lang="en-US" sz="2400" i="0" dirty="0">
              <a:effectLst/>
              <a:latin typeface="Arial" panose="020B0604020202020204" pitchFamily="34" charset="0"/>
            </a:endParaRPr>
          </a:p>
          <a:p>
            <a:r>
              <a:rPr lang="en-US" sz="2400" b="1" dirty="0">
                <a:solidFill>
                  <a:srgbClr val="FFC000"/>
                </a:solidFill>
                <a:latin typeface="Arial" panose="020B0604020202020204" pitchFamily="34" charset="0"/>
              </a:rPr>
              <a:t>Chloroquine and hydroxychloroquine </a:t>
            </a:r>
            <a:r>
              <a:rPr lang="en-US" sz="2400" b="1" dirty="0">
                <a:latin typeface="Arial" panose="020B0604020202020204" pitchFamily="34" charset="0"/>
              </a:rPr>
              <a:t>(FDA EUA)</a:t>
            </a:r>
            <a:r>
              <a:rPr lang="en-US" sz="2400" dirty="0">
                <a:latin typeface="Arial" panose="020B0604020202020204" pitchFamily="34" charset="0"/>
              </a:rPr>
              <a:t>: </a:t>
            </a:r>
            <a:r>
              <a:rPr lang="en-US" b="0" i="0" dirty="0">
                <a:effectLst/>
                <a:latin typeface="Times New Roman" panose="02020603050405020304" pitchFamily="18" charset="0"/>
              </a:rPr>
              <a:t>Not clearly known, changes the pH of endosomes and believed to prevent viral entry, transport and post-entry events </a:t>
            </a:r>
          </a:p>
          <a:p>
            <a:r>
              <a:rPr lang="en-US" sz="2400" b="1" dirty="0">
                <a:latin typeface="muli"/>
              </a:rPr>
              <a:t>Favipiravir:</a:t>
            </a:r>
            <a:r>
              <a:rPr lang="en-US" sz="2400" dirty="0">
                <a:latin typeface="muli"/>
              </a:rPr>
              <a:t> </a:t>
            </a:r>
            <a:r>
              <a:rPr lang="en-US" sz="2400" b="0" i="0" dirty="0">
                <a:effectLst/>
                <a:latin typeface="Arial" panose="020B0604020202020204" pitchFamily="34" charset="0"/>
              </a:rPr>
              <a:t>interferes with the action of viral </a:t>
            </a:r>
            <a:r>
              <a:rPr lang="en-US" sz="2400" b="0" i="0" u="sng" dirty="0">
                <a:effectLst/>
                <a:latin typeface="Arial" panose="020B0604020202020204" pitchFamily="34" charset="0"/>
                <a:hlinkClick r:id="rId2">
                  <a:extLst>
                    <a:ext uri="{A12FA001-AC4F-418D-AE19-62706E023703}">
                      <ahyp:hlinkClr xmlns:ahyp="http://schemas.microsoft.com/office/drawing/2018/hyperlinkcolor" val="tx"/>
                    </a:ext>
                  </a:extLst>
                </a:hlinkClick>
              </a:rPr>
              <a:t>RNA-dependent RNA polymerase</a:t>
            </a:r>
            <a:endParaRPr lang="en-US" sz="2400" dirty="0">
              <a:latin typeface="muli"/>
            </a:endParaRPr>
          </a:p>
          <a:p>
            <a:r>
              <a:rPr lang="en-US" sz="2400" i="0" dirty="0">
                <a:effectLst/>
                <a:latin typeface="Arial" panose="020B0604020202020204" pitchFamily="34" charset="0"/>
              </a:rPr>
              <a:t>Lopinavir/Ritonavir: Protease inhibitor</a:t>
            </a:r>
            <a:endParaRPr lang="en-US" sz="2400" dirty="0">
              <a:latin typeface="Arial" panose="020B0604020202020204" pitchFamily="34" charset="0"/>
            </a:endParaRPr>
          </a:p>
          <a:p>
            <a:r>
              <a:rPr lang="en-US" sz="2400" i="0" dirty="0">
                <a:effectLst/>
                <a:latin typeface="Arial" panose="020B0604020202020204" pitchFamily="34" charset="0"/>
              </a:rPr>
              <a:t>Interferon beta-1a: </a:t>
            </a:r>
            <a:r>
              <a:rPr lang="en-US" sz="2000" b="0" i="0" dirty="0">
                <a:effectLst/>
                <a:latin typeface="Times New Roman" panose="02020603050405020304" pitchFamily="18" charset="0"/>
              </a:rPr>
              <a:t>Stimulate innate antiviral immunity.</a:t>
            </a:r>
            <a:endParaRPr lang="en-US" sz="2400" i="0" dirty="0">
              <a:effectLst/>
              <a:latin typeface="Arial" panose="020B0604020202020204" pitchFamily="34" charset="0"/>
            </a:endParaRPr>
          </a:p>
          <a:p>
            <a:pPr marL="0" indent="0">
              <a:buNone/>
            </a:pPr>
            <a:endParaRPr lang="en-US" sz="2400" i="0" dirty="0">
              <a:effectLst/>
              <a:latin typeface="muli"/>
            </a:endParaRPr>
          </a:p>
          <a:p>
            <a:r>
              <a:rPr lang="en-US" sz="2400" dirty="0">
                <a:latin typeface="muli"/>
              </a:rPr>
              <a:t>………………………………..</a:t>
            </a:r>
            <a:endParaRPr lang="en-US" sz="2400" i="0" dirty="0">
              <a:effectLst/>
              <a:latin typeface="muli"/>
            </a:endParaRPr>
          </a:p>
          <a:p>
            <a:endParaRPr lang="en-US" sz="2400" dirty="0"/>
          </a:p>
        </p:txBody>
      </p:sp>
      <p:pic>
        <p:nvPicPr>
          <p:cNvPr id="5" name="Picture 4">
            <a:extLst>
              <a:ext uri="{FF2B5EF4-FFF2-40B4-BE49-F238E27FC236}">
                <a16:creationId xmlns:a16="http://schemas.microsoft.com/office/drawing/2014/main" id="{6D9E2885-6F56-484A-91DE-D9C8C755F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
        <p:nvSpPr>
          <p:cNvPr id="6" name="TextBox 5">
            <a:extLst>
              <a:ext uri="{FF2B5EF4-FFF2-40B4-BE49-F238E27FC236}">
                <a16:creationId xmlns:a16="http://schemas.microsoft.com/office/drawing/2014/main" id="{3CAAAA1E-089F-4DEC-AE89-CC95E1BCAA11}"/>
              </a:ext>
            </a:extLst>
          </p:cNvPr>
          <p:cNvSpPr txBox="1"/>
          <p:nvPr/>
        </p:nvSpPr>
        <p:spPr>
          <a:xfrm>
            <a:off x="504825" y="6134100"/>
            <a:ext cx="11401425" cy="523220"/>
          </a:xfrm>
          <a:prstGeom prst="rect">
            <a:avLst/>
          </a:prstGeom>
          <a:noFill/>
        </p:spPr>
        <p:txBody>
          <a:bodyPr wrap="square" rtlCol="0">
            <a:spAutoFit/>
          </a:bodyPr>
          <a:lstStyle/>
          <a:p>
            <a:r>
              <a:rPr lang="en-US" sz="1400" dirty="0"/>
              <a:t>www.who.int/emergencies/diseases/novel-coronavirus-2019/global-research-on-novel-coronavirus-2019-ncov/solidarity-clinical-trial-for-covid-19-treatments</a:t>
            </a:r>
          </a:p>
        </p:txBody>
      </p:sp>
    </p:spTree>
    <p:extLst>
      <p:ext uri="{BB962C8B-B14F-4D97-AF65-F5344CB8AC3E}">
        <p14:creationId xmlns:p14="http://schemas.microsoft.com/office/powerpoint/2010/main" val="406468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0B68-A79A-4902-81F8-277ECA4BEE0A}"/>
              </a:ext>
            </a:extLst>
          </p:cNvPr>
          <p:cNvSpPr>
            <a:spLocks noGrp="1"/>
          </p:cNvSpPr>
          <p:nvPr>
            <p:ph type="title"/>
          </p:nvPr>
        </p:nvSpPr>
        <p:spPr/>
        <p:txBody>
          <a:bodyPr/>
          <a:lstStyle/>
          <a:p>
            <a:r>
              <a:rPr lang="en-US" dirty="0"/>
              <a:t>Vaccine</a:t>
            </a:r>
          </a:p>
        </p:txBody>
      </p:sp>
      <p:graphicFrame>
        <p:nvGraphicFramePr>
          <p:cNvPr id="6" name="Table 6">
            <a:extLst>
              <a:ext uri="{FF2B5EF4-FFF2-40B4-BE49-F238E27FC236}">
                <a16:creationId xmlns:a16="http://schemas.microsoft.com/office/drawing/2014/main" id="{9D2E57B4-B484-45D3-A4D5-EBD2C411F4BD}"/>
              </a:ext>
            </a:extLst>
          </p:cNvPr>
          <p:cNvGraphicFramePr>
            <a:graphicFrameLocks noGrp="1"/>
          </p:cNvGraphicFramePr>
          <p:nvPr>
            <p:ph idx="1"/>
            <p:extLst>
              <p:ext uri="{D42A27DB-BD31-4B8C-83A1-F6EECF244321}">
                <p14:modId xmlns:p14="http://schemas.microsoft.com/office/powerpoint/2010/main" val="2447073212"/>
              </p:ext>
            </p:extLst>
          </p:nvPr>
        </p:nvGraphicFramePr>
        <p:xfrm>
          <a:off x="1103313" y="1557338"/>
          <a:ext cx="8947150" cy="4485958"/>
        </p:xfrm>
        <a:graphic>
          <a:graphicData uri="http://schemas.openxmlformats.org/drawingml/2006/table">
            <a:tbl>
              <a:tblPr firstRow="1" bandRow="1">
                <a:tableStyleId>{5C22544A-7EE6-4342-B048-85BDC9FD1C3A}</a:tableStyleId>
              </a:tblPr>
              <a:tblGrid>
                <a:gridCol w="1687512">
                  <a:extLst>
                    <a:ext uri="{9D8B030D-6E8A-4147-A177-3AD203B41FA5}">
                      <a16:colId xmlns:a16="http://schemas.microsoft.com/office/drawing/2014/main" val="1818088135"/>
                    </a:ext>
                  </a:extLst>
                </a:gridCol>
                <a:gridCol w="3680778">
                  <a:extLst>
                    <a:ext uri="{9D8B030D-6E8A-4147-A177-3AD203B41FA5}">
                      <a16:colId xmlns:a16="http://schemas.microsoft.com/office/drawing/2014/main" val="3151653180"/>
                    </a:ext>
                  </a:extLst>
                </a:gridCol>
                <a:gridCol w="1789430">
                  <a:extLst>
                    <a:ext uri="{9D8B030D-6E8A-4147-A177-3AD203B41FA5}">
                      <a16:colId xmlns:a16="http://schemas.microsoft.com/office/drawing/2014/main" val="2186485822"/>
                    </a:ext>
                  </a:extLst>
                </a:gridCol>
                <a:gridCol w="1789430">
                  <a:extLst>
                    <a:ext uri="{9D8B030D-6E8A-4147-A177-3AD203B41FA5}">
                      <a16:colId xmlns:a16="http://schemas.microsoft.com/office/drawing/2014/main" val="2638955538"/>
                    </a:ext>
                  </a:extLst>
                </a:gridCol>
              </a:tblGrid>
              <a:tr h="370840">
                <a:tc gridSpan="4">
                  <a:txBody>
                    <a:bodyPr/>
                    <a:lstStyle/>
                    <a:p>
                      <a:pPr algn="just"/>
                      <a:r>
                        <a:rPr lang="en-US" dirty="0"/>
                        <a:t>Phase I-II trials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48037653"/>
                  </a:ext>
                </a:extLst>
              </a:tr>
              <a:tr h="564198">
                <a:tc>
                  <a:txBody>
                    <a:bodyPr/>
                    <a:lstStyle/>
                    <a:p>
                      <a:r>
                        <a:rPr lang="en-US" sz="1800" b="1" i="0" kern="1200" dirty="0">
                          <a:solidFill>
                            <a:srgbClr val="C00000"/>
                          </a:solidFill>
                          <a:effectLst/>
                          <a:latin typeface="+mn-lt"/>
                          <a:ea typeface="+mn-ea"/>
                          <a:cs typeface="+mn-cs"/>
                        </a:rPr>
                        <a:t>Ad5-nCoV</a:t>
                      </a:r>
                      <a:endParaRPr lang="en-US" dirty="0">
                        <a:solidFill>
                          <a:srgbClr val="C00000"/>
                        </a:solidFill>
                      </a:endParaRPr>
                    </a:p>
                  </a:txBody>
                  <a:tcPr/>
                </a:tc>
                <a:tc>
                  <a:txBody>
                    <a:bodyPr/>
                    <a:lstStyle/>
                    <a:p>
                      <a:r>
                        <a:rPr lang="en-US" dirty="0">
                          <a:solidFill>
                            <a:srgbClr val="C00000"/>
                          </a:solidFill>
                        </a:rPr>
                        <a:t>Phase II</a:t>
                      </a:r>
                    </a:p>
                  </a:txBody>
                  <a:tcPr/>
                </a:tc>
                <a:tc>
                  <a:txBody>
                    <a:bodyPr/>
                    <a:lstStyle/>
                    <a:p>
                      <a:r>
                        <a:rPr lang="en-US" dirty="0"/>
                        <a:t>China</a:t>
                      </a:r>
                    </a:p>
                  </a:txBody>
                  <a:tcPr/>
                </a:tc>
                <a:tc rowSpan="5">
                  <a:txBody>
                    <a:bodyPr/>
                    <a:lstStyle/>
                    <a:p>
                      <a:r>
                        <a:rPr lang="en-US" dirty="0"/>
                        <a:t>&gt; 102 Candidate vaccines globally</a:t>
                      </a:r>
                    </a:p>
                  </a:txBody>
                  <a:tcPr/>
                </a:tc>
                <a:extLst>
                  <a:ext uri="{0D108BD9-81ED-4DB2-BD59-A6C34878D82A}">
                    <a16:rowId xmlns:a16="http://schemas.microsoft.com/office/drawing/2014/main" val="1484519994"/>
                  </a:ext>
                </a:extLst>
              </a:tr>
              <a:tr h="436880">
                <a:tc>
                  <a:txBody>
                    <a:bodyPr/>
                    <a:lstStyle/>
                    <a:p>
                      <a:r>
                        <a:rPr lang="en-US" sz="1800" b="1" i="0" kern="1200" dirty="0">
                          <a:solidFill>
                            <a:schemeClr val="dk1"/>
                          </a:solidFill>
                          <a:effectLst/>
                          <a:latin typeface="+mn-lt"/>
                          <a:ea typeface="+mn-ea"/>
                          <a:cs typeface="+mn-cs"/>
                        </a:rPr>
                        <a:t>INO-4800</a:t>
                      </a:r>
                      <a:endParaRPr lang="en-US" dirty="0"/>
                    </a:p>
                  </a:txBody>
                  <a:tcPr/>
                </a:tc>
                <a:tc>
                  <a:txBody>
                    <a:bodyPr/>
                    <a:lstStyle/>
                    <a:p>
                      <a:r>
                        <a:rPr lang="en-US" dirty="0"/>
                        <a:t>Phase I</a:t>
                      </a:r>
                    </a:p>
                  </a:txBody>
                  <a:tcPr/>
                </a:tc>
                <a:tc>
                  <a:txBody>
                    <a:bodyPr/>
                    <a:lstStyle/>
                    <a:p>
                      <a:r>
                        <a:rPr lang="en-US" dirty="0"/>
                        <a:t>US</a:t>
                      </a:r>
                      <a:r>
                        <a:rPr lang="en-US"/>
                        <a:t>, Korea</a:t>
                      </a:r>
                      <a:endParaRPr lang="en-US" dirty="0"/>
                    </a:p>
                  </a:txBody>
                  <a:tcPr/>
                </a:tc>
                <a:tc vMerge="1">
                  <a:txBody>
                    <a:bodyPr/>
                    <a:lstStyle/>
                    <a:p>
                      <a:endParaRPr lang="en-US" dirty="0"/>
                    </a:p>
                  </a:txBody>
                  <a:tcPr/>
                </a:tc>
                <a:extLst>
                  <a:ext uri="{0D108BD9-81ED-4DB2-BD59-A6C34878D82A}">
                    <a16:rowId xmlns:a16="http://schemas.microsoft.com/office/drawing/2014/main" val="4192738968"/>
                  </a:ext>
                </a:extLst>
              </a:tr>
              <a:tr h="640080">
                <a:tc>
                  <a:txBody>
                    <a:bodyPr/>
                    <a:lstStyle/>
                    <a:p>
                      <a:r>
                        <a:rPr lang="en-US" sz="1800" b="1" i="0" kern="1200" dirty="0">
                          <a:solidFill>
                            <a:srgbClr val="C00000"/>
                          </a:solidFill>
                          <a:effectLst/>
                          <a:latin typeface="+mn-lt"/>
                          <a:ea typeface="+mn-ea"/>
                          <a:cs typeface="+mn-cs"/>
                        </a:rPr>
                        <a:t>ChAdOx1 nCoV-19</a:t>
                      </a:r>
                      <a:endParaRPr lang="en-US" dirty="0">
                        <a:solidFill>
                          <a:srgbClr val="C00000"/>
                        </a:solidFill>
                      </a:endParaRPr>
                    </a:p>
                  </a:txBody>
                  <a:tcPr/>
                </a:tc>
                <a:tc>
                  <a:txBody>
                    <a:bodyPr/>
                    <a:lstStyle/>
                    <a:p>
                      <a:r>
                        <a:rPr lang="en-US" dirty="0">
                          <a:solidFill>
                            <a:srgbClr val="C00000"/>
                          </a:solidFill>
                        </a:rPr>
                        <a:t>Phase I &gt; II</a:t>
                      </a:r>
                    </a:p>
                  </a:txBody>
                  <a:tcPr/>
                </a:tc>
                <a:tc>
                  <a:txBody>
                    <a:bodyPr/>
                    <a:lstStyle/>
                    <a:p>
                      <a:r>
                        <a:rPr lang="en-US" dirty="0"/>
                        <a:t>UK</a:t>
                      </a:r>
                    </a:p>
                  </a:txBody>
                  <a:tcPr/>
                </a:tc>
                <a:tc vMerge="1">
                  <a:txBody>
                    <a:bodyPr/>
                    <a:lstStyle/>
                    <a:p>
                      <a:endParaRPr lang="en-US" dirty="0"/>
                    </a:p>
                  </a:txBody>
                  <a:tcPr/>
                </a:tc>
                <a:extLst>
                  <a:ext uri="{0D108BD9-81ED-4DB2-BD59-A6C34878D82A}">
                    <a16:rowId xmlns:a16="http://schemas.microsoft.com/office/drawing/2014/main" val="3499573516"/>
                  </a:ext>
                </a:extLst>
              </a:tr>
              <a:tr h="640080">
                <a:tc>
                  <a:txBody>
                    <a:bodyPr/>
                    <a:lstStyle/>
                    <a:p>
                      <a:r>
                        <a:rPr lang="en-US" sz="1800" b="1" i="0" kern="1200" dirty="0">
                          <a:solidFill>
                            <a:srgbClr val="C00000"/>
                          </a:solidFill>
                          <a:effectLst/>
                          <a:latin typeface="+mn-lt"/>
                          <a:ea typeface="+mn-ea"/>
                          <a:cs typeface="+mn-cs"/>
                        </a:rPr>
                        <a:t>BNT162 (a1, b1, b2, c2)</a:t>
                      </a:r>
                      <a:endParaRPr lang="en-US" dirty="0">
                        <a:solidFill>
                          <a:srgbClr val="C00000"/>
                        </a:solidFill>
                      </a:endParaRPr>
                    </a:p>
                  </a:txBody>
                  <a:tcPr/>
                </a:tc>
                <a:tc>
                  <a:txBody>
                    <a:bodyPr/>
                    <a:lstStyle/>
                    <a:p>
                      <a:r>
                        <a:rPr lang="en-US" dirty="0">
                          <a:solidFill>
                            <a:srgbClr val="C00000"/>
                          </a:solidFill>
                        </a:rPr>
                        <a:t>Phase I &gt; II</a:t>
                      </a:r>
                    </a:p>
                  </a:txBody>
                  <a:tcPr/>
                </a:tc>
                <a:tc>
                  <a:txBody>
                    <a:bodyPr/>
                    <a:lstStyle/>
                    <a:p>
                      <a:r>
                        <a:rPr lang="en-US" dirty="0"/>
                        <a:t>Germany</a:t>
                      </a:r>
                    </a:p>
                    <a:p>
                      <a:r>
                        <a:rPr lang="en-US" dirty="0"/>
                        <a:t>US</a:t>
                      </a:r>
                    </a:p>
                  </a:txBody>
                  <a:tcPr/>
                </a:tc>
                <a:tc vMerge="1">
                  <a:txBody>
                    <a:bodyPr/>
                    <a:lstStyle/>
                    <a:p>
                      <a:endParaRPr lang="en-US" dirty="0"/>
                    </a:p>
                  </a:txBody>
                  <a:tcPr/>
                </a:tc>
                <a:extLst>
                  <a:ext uri="{0D108BD9-81ED-4DB2-BD59-A6C34878D82A}">
                    <a16:rowId xmlns:a16="http://schemas.microsoft.com/office/drawing/2014/main" val="2069411181"/>
                  </a:ext>
                </a:extLst>
              </a:tr>
              <a:tr h="370840">
                <a:tc>
                  <a:txBody>
                    <a:bodyPr/>
                    <a:lstStyle/>
                    <a:p>
                      <a:r>
                        <a:rPr lang="en-US" sz="1800" b="1" i="0" kern="1200" dirty="0">
                          <a:solidFill>
                            <a:schemeClr val="dk1"/>
                          </a:solidFill>
                          <a:effectLst/>
                          <a:latin typeface="+mn-lt"/>
                          <a:ea typeface="+mn-ea"/>
                          <a:cs typeface="+mn-cs"/>
                        </a:rPr>
                        <a:t>LV-SMENP-DC and a pathogen-specific </a:t>
                      </a:r>
                      <a:r>
                        <a:rPr lang="en-US" sz="1800" b="1" i="0" kern="1200" dirty="0" err="1">
                          <a:solidFill>
                            <a:schemeClr val="dk1"/>
                          </a:solidFill>
                          <a:effectLst/>
                          <a:latin typeface="+mn-lt"/>
                          <a:ea typeface="+mn-ea"/>
                          <a:cs typeface="+mn-cs"/>
                        </a:rPr>
                        <a:t>aAPC</a:t>
                      </a:r>
                      <a:endParaRPr lang="en-US" b="1" dirty="0"/>
                    </a:p>
                  </a:txBody>
                  <a:tcPr/>
                </a:tc>
                <a:tc>
                  <a:txBody>
                    <a:bodyPr/>
                    <a:lstStyle/>
                    <a:p>
                      <a:r>
                        <a:rPr lang="en-US" dirty="0"/>
                        <a:t>Phase I</a:t>
                      </a:r>
                    </a:p>
                  </a:txBody>
                  <a:tcPr/>
                </a:tc>
                <a:tc>
                  <a:txBody>
                    <a:bodyPr/>
                    <a:lstStyle/>
                    <a:p>
                      <a:r>
                        <a:rPr lang="en-US" dirty="0"/>
                        <a:t>China</a:t>
                      </a:r>
                    </a:p>
                  </a:txBody>
                  <a:tcPr/>
                </a:tc>
                <a:tc vMerge="1">
                  <a:txBody>
                    <a:bodyPr/>
                    <a:lstStyle/>
                    <a:p>
                      <a:endParaRPr lang="en-US" dirty="0"/>
                    </a:p>
                  </a:txBody>
                  <a:tcPr/>
                </a:tc>
                <a:extLst>
                  <a:ext uri="{0D108BD9-81ED-4DB2-BD59-A6C34878D82A}">
                    <a16:rowId xmlns:a16="http://schemas.microsoft.com/office/drawing/2014/main" val="684078167"/>
                  </a:ext>
                </a:extLst>
              </a:tr>
              <a:tr h="370840">
                <a:tc gridSpan="4">
                  <a:txBody>
                    <a:bodyPr/>
                    <a:lstStyle/>
                    <a:p>
                      <a:r>
                        <a:rPr lang="en-US" dirty="0">
                          <a:solidFill>
                            <a:schemeClr val="bg1"/>
                          </a:solidFill>
                          <a:hlinkClick r:id="rId2">
                            <a:extLst>
                              <a:ext uri="{A12FA001-AC4F-418D-AE19-62706E023703}">
                                <ahyp:hlinkClr xmlns:ahyp="http://schemas.microsoft.com/office/drawing/2018/hyperlinkcolor" val="tx"/>
                              </a:ext>
                            </a:extLst>
                          </a:hlinkClick>
                        </a:rPr>
                        <a:t>https://www.gavi.org/vaccineswork/covid-19-vaccine-race</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4793108"/>
                  </a:ext>
                </a:extLst>
              </a:tr>
            </a:tbl>
          </a:graphicData>
        </a:graphic>
      </p:graphicFrame>
      <p:pic>
        <p:nvPicPr>
          <p:cNvPr id="3" name="Picture 2">
            <a:extLst>
              <a:ext uri="{FF2B5EF4-FFF2-40B4-BE49-F238E27FC236}">
                <a16:creationId xmlns:a16="http://schemas.microsoft.com/office/drawing/2014/main" id="{D701E502-AF4A-465E-BC72-FB0E85769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213134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C17F-8FD7-4008-8E8B-351041FD26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A69F77-EE68-4F58-827B-56AF4A70731F}"/>
              </a:ext>
            </a:extLst>
          </p:cNvPr>
          <p:cNvSpPr>
            <a:spLocks noGrp="1"/>
          </p:cNvSpPr>
          <p:nvPr>
            <p:ph idx="1"/>
          </p:nvPr>
        </p:nvSpPr>
        <p:spPr/>
        <p:txBody>
          <a:bodyPr>
            <a:normAutofit/>
          </a:bodyPr>
          <a:lstStyle/>
          <a:p>
            <a:r>
              <a:rPr lang="en-US" sz="2400" dirty="0">
                <a:latin typeface="Arial" panose="020B0604020202020204" pitchFamily="34" charset="0"/>
              </a:rPr>
              <a:t>C</a:t>
            </a:r>
            <a:r>
              <a:rPr lang="en-US" sz="2400" b="0" i="0" dirty="0">
                <a:effectLst/>
                <a:latin typeface="Arial" panose="020B0604020202020204" pitchFamily="34" charset="0"/>
              </a:rPr>
              <a:t>oronavirus disease (COVID-19): </a:t>
            </a:r>
          </a:p>
          <a:p>
            <a:r>
              <a:rPr lang="en-US" sz="2400" dirty="0">
                <a:latin typeface="Arial" panose="020B0604020202020204" pitchFamily="34" charset="0"/>
              </a:rPr>
              <a:t>C</a:t>
            </a:r>
            <a:r>
              <a:rPr lang="en-US" sz="2400" b="0" i="0" dirty="0">
                <a:effectLst/>
                <a:latin typeface="Arial" panose="020B0604020202020204" pitchFamily="34" charset="0"/>
              </a:rPr>
              <a:t>aused by novel </a:t>
            </a:r>
            <a:r>
              <a:rPr lang="el-GR" sz="2400" b="0" i="0" dirty="0">
                <a:effectLst/>
                <a:latin typeface="Times New Roman" panose="02020603050405020304" pitchFamily="18" charset="0"/>
                <a:cs typeface="Times New Roman" panose="02020603050405020304" pitchFamily="18" charset="0"/>
              </a:rPr>
              <a:t>β</a:t>
            </a:r>
            <a:r>
              <a:rPr lang="en-US" sz="2400" b="0" i="0" dirty="0">
                <a:effectLst/>
                <a:latin typeface="Arial" panose="020B0604020202020204" pitchFamily="34" charset="0"/>
              </a:rPr>
              <a:t> coronavirus (SARS-CoV-2)</a:t>
            </a:r>
          </a:p>
          <a:p>
            <a:endParaRPr lang="en-US" sz="2400" dirty="0">
              <a:latin typeface="Arial" panose="020B0604020202020204" pitchFamily="34" charset="0"/>
            </a:endParaRPr>
          </a:p>
          <a:p>
            <a:r>
              <a:rPr lang="en-US" sz="2400" dirty="0">
                <a:latin typeface="Arial" panose="020B0604020202020204" pitchFamily="34" charset="0"/>
              </a:rPr>
              <a:t>F</a:t>
            </a:r>
            <a:r>
              <a:rPr lang="en-US" sz="2400" b="0" i="0" dirty="0">
                <a:effectLst/>
                <a:latin typeface="Arial" panose="020B0604020202020204" pitchFamily="34" charset="0"/>
              </a:rPr>
              <a:t>irst reported from Wuhan, China, on 31 December 2019.</a:t>
            </a:r>
          </a:p>
          <a:p>
            <a:r>
              <a:rPr lang="en-US" sz="2400" dirty="0">
                <a:latin typeface="Arial" panose="020B0604020202020204" pitchFamily="34" charset="0"/>
              </a:rPr>
              <a:t>Wild Bat &gt;&gt;&gt;  ? [Pangolin] &gt;&gt;&gt; Human</a:t>
            </a:r>
            <a:endParaRPr lang="en-US" sz="2400" b="0" i="0" dirty="0">
              <a:effectLst/>
              <a:latin typeface="Arial" panose="020B0604020202020204" pitchFamily="34" charset="0"/>
            </a:endParaRPr>
          </a:p>
          <a:p>
            <a:endParaRPr lang="en-US" sz="2400" dirty="0">
              <a:latin typeface="Arial" panose="020B0604020202020204" pitchFamily="34" charset="0"/>
            </a:endParaRPr>
          </a:p>
        </p:txBody>
      </p:sp>
      <p:pic>
        <p:nvPicPr>
          <p:cNvPr id="5" name="Picture 4">
            <a:extLst>
              <a:ext uri="{FF2B5EF4-FFF2-40B4-BE49-F238E27FC236}">
                <a16:creationId xmlns:a16="http://schemas.microsoft.com/office/drawing/2014/main" id="{A2514648-5DCF-4ECC-8210-AEEC693DE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
        <p:nvSpPr>
          <p:cNvPr id="6" name="TextBox 5">
            <a:extLst>
              <a:ext uri="{FF2B5EF4-FFF2-40B4-BE49-F238E27FC236}">
                <a16:creationId xmlns:a16="http://schemas.microsoft.com/office/drawing/2014/main" id="{F7A9D1B9-F9D6-478E-8609-9CB5E5C69A6F}"/>
              </a:ext>
            </a:extLst>
          </p:cNvPr>
          <p:cNvSpPr txBox="1"/>
          <p:nvPr/>
        </p:nvSpPr>
        <p:spPr>
          <a:xfrm rot="10800000" flipH="1" flipV="1">
            <a:off x="445768" y="6312930"/>
            <a:ext cx="10393681" cy="369332"/>
          </a:xfrm>
          <a:prstGeom prst="rect">
            <a:avLst/>
          </a:prstGeom>
          <a:noFill/>
        </p:spPr>
        <p:txBody>
          <a:bodyPr wrap="square" rtlCol="0">
            <a:spAutoFit/>
          </a:bodyPr>
          <a:lstStyle/>
          <a:p>
            <a:r>
              <a:rPr lang="en-US" dirty="0"/>
              <a:t>Kidney Int Rep; 2020 May 4: </a:t>
            </a:r>
            <a:r>
              <a:rPr lang="en-US" dirty="0" err="1"/>
              <a:t>doi</a:t>
            </a:r>
            <a:r>
              <a:rPr lang="en-US" dirty="0"/>
              <a:t>: 10.1016/j.ekir.2020.04.030</a:t>
            </a:r>
          </a:p>
        </p:txBody>
      </p:sp>
    </p:spTree>
    <p:extLst>
      <p:ext uri="{BB962C8B-B14F-4D97-AF65-F5344CB8AC3E}">
        <p14:creationId xmlns:p14="http://schemas.microsoft.com/office/powerpoint/2010/main" val="14084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6685-4D50-41B4-9E54-8204BAE8D07F}"/>
              </a:ext>
            </a:extLst>
          </p:cNvPr>
          <p:cNvSpPr>
            <a:spLocks noGrp="1"/>
          </p:cNvSpPr>
          <p:nvPr>
            <p:ph type="title"/>
          </p:nvPr>
        </p:nvSpPr>
        <p:spPr/>
        <p:txBody>
          <a:bodyPr/>
          <a:lstStyle/>
          <a:p>
            <a:r>
              <a:rPr lang="en-US" dirty="0">
                <a:solidFill>
                  <a:srgbClr val="FFC000"/>
                </a:solidFill>
              </a:rPr>
              <a:t>Covid-19 &amp; DM</a:t>
            </a:r>
          </a:p>
        </p:txBody>
      </p:sp>
      <p:sp>
        <p:nvSpPr>
          <p:cNvPr id="3" name="Content Placeholder 2">
            <a:extLst>
              <a:ext uri="{FF2B5EF4-FFF2-40B4-BE49-F238E27FC236}">
                <a16:creationId xmlns:a16="http://schemas.microsoft.com/office/drawing/2014/main" id="{C082B806-8084-48A9-8FC7-6A67B6D12DAA}"/>
              </a:ext>
            </a:extLst>
          </p:cNvPr>
          <p:cNvSpPr>
            <a:spLocks noGrp="1"/>
          </p:cNvSpPr>
          <p:nvPr>
            <p:ph idx="1"/>
          </p:nvPr>
        </p:nvSpPr>
        <p:spPr/>
        <p:txBody>
          <a:bodyPr>
            <a:normAutofit/>
          </a:bodyPr>
          <a:lstStyle/>
          <a:p>
            <a:pPr marL="0" indent="0">
              <a:lnSpc>
                <a:spcPct val="150000"/>
              </a:lnSpc>
              <a:spcBef>
                <a:spcPct val="0"/>
              </a:spcBef>
              <a:buFont typeface="Symbol" panose="05050102010706020507" pitchFamily="18" charset="2"/>
              <a:buChar char=""/>
            </a:pPr>
            <a:r>
              <a:rPr lang="en-US" altLang="en-US" sz="2400" dirty="0">
                <a:latin typeface="Arial" panose="020B0604020202020204" pitchFamily="34" charset="0"/>
                <a:ea typeface="+mn-ea"/>
                <a:cs typeface="Arial" panose="020B0604020202020204" pitchFamily="34" charset="0"/>
              </a:rPr>
              <a:t>Patients with diabetes may be at extra risk for coronavirus disease (COVID-19) and mortality. </a:t>
            </a:r>
          </a:p>
          <a:p>
            <a:pPr marL="0" indent="0">
              <a:lnSpc>
                <a:spcPct val="150000"/>
              </a:lnSpc>
              <a:spcBef>
                <a:spcPct val="0"/>
              </a:spcBef>
              <a:buFont typeface="Symbol" panose="05050102010706020507" pitchFamily="18" charset="2"/>
              <a:buChar char=""/>
            </a:pPr>
            <a:r>
              <a:rPr lang="en-US" altLang="en-US" sz="2400" dirty="0">
                <a:latin typeface="Arial" panose="020B0604020202020204" pitchFamily="34" charset="0"/>
                <a:ea typeface="+mn-ea"/>
                <a:cs typeface="Arial" panose="020B0604020202020204" pitchFamily="34" charset="0"/>
              </a:rPr>
              <a:t> Most health advisories (WHO, IDF, ADA &amp; CDC) mentioned that people with diabetes are among those </a:t>
            </a:r>
            <a:r>
              <a:rPr lang="en-US" altLang="en-US" sz="2400" dirty="0">
                <a:solidFill>
                  <a:srgbClr val="FFC000"/>
                </a:solidFill>
                <a:latin typeface="Arial" panose="020B0604020202020204" pitchFamily="34" charset="0"/>
                <a:ea typeface="+mn-ea"/>
                <a:cs typeface="Arial" panose="020B0604020202020204" pitchFamily="34" charset="0"/>
              </a:rPr>
              <a:t>high-risk categories </a:t>
            </a:r>
            <a:r>
              <a:rPr lang="en-US" altLang="en-US" sz="2400" dirty="0">
                <a:latin typeface="Arial" panose="020B0604020202020204" pitchFamily="34" charset="0"/>
                <a:ea typeface="+mn-ea"/>
                <a:cs typeface="Arial" panose="020B0604020202020204" pitchFamily="34" charset="0"/>
              </a:rPr>
              <a:t>that can have serious illness. </a:t>
            </a:r>
          </a:p>
          <a:p>
            <a:pPr marL="0" indent="0">
              <a:lnSpc>
                <a:spcPct val="150000"/>
              </a:lnSpc>
              <a:spcBef>
                <a:spcPct val="0"/>
              </a:spcBef>
              <a:buNone/>
            </a:pPr>
            <a:endParaRPr lang="en-US" sz="2400" dirty="0">
              <a:latin typeface="Arial" panose="020B0604020202020204" pitchFamily="34" charset="0"/>
              <a:ea typeface="+mn-ea"/>
              <a:cs typeface="Arial" panose="020B0604020202020204" pitchFamily="34" charset="0"/>
            </a:endParaRPr>
          </a:p>
          <a:p>
            <a:pPr marL="0" indent="0">
              <a:lnSpc>
                <a:spcPct val="150000"/>
              </a:lnSpc>
              <a:spcBef>
                <a:spcPct val="0"/>
              </a:spcBef>
              <a:buFont typeface="Symbol" panose="05050102010706020507" pitchFamily="18" charset="2"/>
              <a:buChar char=""/>
            </a:pPr>
            <a:endParaRPr lang="en-US" alt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1AB6152-BB91-4FA8-810B-88D46D7BF19C}"/>
              </a:ext>
            </a:extLst>
          </p:cNvPr>
          <p:cNvSpPr txBox="1"/>
          <p:nvPr/>
        </p:nvSpPr>
        <p:spPr>
          <a:xfrm flipV="1">
            <a:off x="8757920" y="2817892"/>
            <a:ext cx="1701798" cy="331708"/>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AFC7D82-2186-4A83-A356-8FD4431DDB85}"/>
              </a:ext>
            </a:extLst>
          </p:cNvPr>
          <p:cNvSpPr txBox="1"/>
          <p:nvPr/>
        </p:nvSpPr>
        <p:spPr>
          <a:xfrm flipH="1">
            <a:off x="654537" y="5547360"/>
            <a:ext cx="9844090" cy="584775"/>
          </a:xfrm>
          <a:prstGeom prst="rect">
            <a:avLst/>
          </a:prstGeom>
          <a:noFill/>
        </p:spPr>
        <p:txBody>
          <a:bodyPr wrap="square" rtlCol="0">
            <a:spAutoFit/>
          </a:bodyPr>
          <a:lstStyle/>
          <a:p>
            <a:r>
              <a:rPr lang="en-US" altLang="en-US" sz="1600" dirty="0"/>
              <a:t>IDF: COVID-19 outbreak: guidance for people with diabetes; ADA: COVID-19 , Diabetes Res Clin </a:t>
            </a:r>
            <a:r>
              <a:rPr lang="en-US" altLang="en-US" sz="1600" dirty="0" err="1"/>
              <a:t>Pract</a:t>
            </a:r>
            <a:r>
              <a:rPr lang="en-US" altLang="en-US" sz="1600" dirty="0"/>
              <a:t>. March 2020 (https://doi.org/10.1016/j.diabres.2020.108118)</a:t>
            </a:r>
          </a:p>
        </p:txBody>
      </p:sp>
      <p:pic>
        <p:nvPicPr>
          <p:cNvPr id="7" name="Picture 6">
            <a:extLst>
              <a:ext uri="{FF2B5EF4-FFF2-40B4-BE49-F238E27FC236}">
                <a16:creationId xmlns:a16="http://schemas.microsoft.com/office/drawing/2014/main" id="{B226B2C5-09CC-4BA2-9BB4-3D33C81D0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Tree>
    <p:extLst>
      <p:ext uri="{BB962C8B-B14F-4D97-AF65-F5344CB8AC3E}">
        <p14:creationId xmlns:p14="http://schemas.microsoft.com/office/powerpoint/2010/main" val="2586020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F706-94C6-428F-B8F1-2D63356190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D3A832-5E14-4E6B-8B09-D1C7CBFC8422}"/>
              </a:ext>
            </a:extLst>
          </p:cNvPr>
          <p:cNvSpPr>
            <a:spLocks noGrp="1"/>
          </p:cNvSpPr>
          <p:nvPr>
            <p:ph idx="1"/>
          </p:nvPr>
        </p:nvSpPr>
        <p:spPr/>
        <p:txBody>
          <a:bodyPr>
            <a:normAutofit/>
          </a:bodyPr>
          <a:lstStyle/>
          <a:p>
            <a:pPr marL="0" indent="0">
              <a:lnSpc>
                <a:spcPct val="150000"/>
              </a:lnSpc>
              <a:spcBef>
                <a:spcPct val="0"/>
              </a:spcBef>
              <a:buFont typeface="Symbol" panose="05050102010706020507" pitchFamily="18" charset="2"/>
              <a:buChar char=""/>
            </a:pPr>
            <a:r>
              <a:rPr lang="en-US" altLang="en-US" sz="2400" dirty="0">
                <a:latin typeface="Arial" panose="020B0604020202020204" pitchFamily="34" charset="0"/>
                <a:cs typeface="Arial" panose="020B0604020202020204" pitchFamily="34" charset="0"/>
              </a:rPr>
              <a:t> </a:t>
            </a:r>
            <a:r>
              <a:rPr lang="en-US" altLang="en-US" sz="2400" dirty="0">
                <a:solidFill>
                  <a:srgbClr val="FFC000"/>
                </a:solidFill>
                <a:latin typeface="Arial" panose="020B0604020202020204" pitchFamily="34" charset="0"/>
                <a:cs typeface="Arial" panose="020B0604020202020204" pitchFamily="34" charset="0"/>
              </a:rPr>
              <a:t>COVID-19 with diabetes </a:t>
            </a:r>
          </a:p>
          <a:p>
            <a:pPr marL="400050" lvl="1" indent="0">
              <a:lnSpc>
                <a:spcPct val="150000"/>
              </a:lnSpc>
              <a:spcBef>
                <a:spcPct val="0"/>
              </a:spcBef>
              <a:buFont typeface="Symbol" panose="05050102010706020507" pitchFamily="18" charset="2"/>
              <a:buChar char=""/>
            </a:pPr>
            <a:r>
              <a:rPr lang="en-US" altLang="en-US" sz="2400" dirty="0">
                <a:latin typeface="Arial" panose="020B0604020202020204" pitchFamily="34" charset="0"/>
                <a:cs typeface="Arial" panose="020B0604020202020204" pitchFamily="34" charset="0"/>
              </a:rPr>
              <a:t>progress rapidly to ARDS</a:t>
            </a:r>
          </a:p>
          <a:p>
            <a:pPr marL="400050" lvl="1" indent="0">
              <a:lnSpc>
                <a:spcPct val="150000"/>
              </a:lnSpc>
              <a:spcBef>
                <a:spcPct val="0"/>
              </a:spcBef>
              <a:buFont typeface="Symbol" panose="05050102010706020507" pitchFamily="18" charset="2"/>
              <a:buChar char=""/>
            </a:pPr>
            <a:r>
              <a:rPr lang="en-US" altLang="en-US" sz="2400" dirty="0">
                <a:latin typeface="Arial" panose="020B0604020202020204" pitchFamily="34" charset="0"/>
                <a:cs typeface="Arial" panose="020B0604020202020204" pitchFamily="34" charset="0"/>
              </a:rPr>
              <a:t>septic shock</a:t>
            </a:r>
          </a:p>
          <a:p>
            <a:pPr marL="400050" lvl="1" indent="0">
              <a:lnSpc>
                <a:spcPct val="150000"/>
              </a:lnSpc>
              <a:spcBef>
                <a:spcPct val="0"/>
              </a:spcBef>
              <a:buFont typeface="Symbol" panose="05050102010706020507" pitchFamily="18" charset="2"/>
              <a:buChar char=""/>
            </a:pPr>
            <a:r>
              <a:rPr lang="en-US" altLang="en-US" sz="2400" dirty="0">
                <a:latin typeface="Arial" panose="020B0604020202020204" pitchFamily="34" charset="0"/>
                <a:cs typeface="Arial" panose="020B0604020202020204" pitchFamily="34" charset="0"/>
              </a:rPr>
              <a:t>multiple organ failure</a:t>
            </a: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B4D7FD-0F32-44F4-B327-12AF0DAE0D5E}"/>
              </a:ext>
            </a:extLst>
          </p:cNvPr>
          <p:cNvSpPr txBox="1"/>
          <p:nvPr/>
        </p:nvSpPr>
        <p:spPr>
          <a:xfrm>
            <a:off x="812800" y="6045200"/>
            <a:ext cx="8524240" cy="646331"/>
          </a:xfrm>
          <a:prstGeom prst="rect">
            <a:avLst/>
          </a:prstGeom>
          <a:noFill/>
        </p:spPr>
        <p:txBody>
          <a:bodyPr wrap="square" rtlCol="0">
            <a:spAutoFit/>
          </a:bodyPr>
          <a:lstStyle/>
          <a:p>
            <a:pPr>
              <a:spcBef>
                <a:spcPct val="50000"/>
              </a:spcBef>
            </a:pPr>
            <a:r>
              <a:rPr lang="en-US" altLang="en-US" sz="1800"/>
              <a:t>Diabetes Res Clin Pract. March 2020 (https://doi.org/10.1016/j.diabres.2020.108118)</a:t>
            </a:r>
            <a:endParaRPr lang="en-US" altLang="en-US" sz="1800" dirty="0"/>
          </a:p>
        </p:txBody>
      </p:sp>
      <p:pic>
        <p:nvPicPr>
          <p:cNvPr id="6" name="Picture 5">
            <a:extLst>
              <a:ext uri="{FF2B5EF4-FFF2-40B4-BE49-F238E27FC236}">
                <a16:creationId xmlns:a16="http://schemas.microsoft.com/office/drawing/2014/main" id="{D7462146-4E7F-4BD8-A362-3EF9AD05E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Tree>
    <p:extLst>
      <p:ext uri="{BB962C8B-B14F-4D97-AF65-F5344CB8AC3E}">
        <p14:creationId xmlns:p14="http://schemas.microsoft.com/office/powerpoint/2010/main" val="2694908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normAutofit lnSpcReduction="10000"/>
          </a:bodyPr>
          <a:lstStyle/>
          <a:p>
            <a:r>
              <a:rPr lang="en-US" sz="2400" b="0" i="0" u="sng" dirty="0">
                <a:effectLst/>
                <a:latin typeface="Open Sans"/>
                <a:hlinkClick r:id="rId2">
                  <a:extLst>
                    <a:ext uri="{A12FA001-AC4F-418D-AE19-62706E023703}">
                      <ahyp:hlinkClr xmlns:ahyp="http://schemas.microsoft.com/office/drawing/2018/hyperlinkcolor" val="tx"/>
                    </a:ext>
                  </a:extLst>
                </a:hlinkClick>
              </a:rPr>
              <a:t>Chinese Centre for Disease Control and Prevention report</a:t>
            </a:r>
            <a:r>
              <a:rPr lang="en-US" sz="2400" b="0" i="0" dirty="0">
                <a:effectLst/>
                <a:latin typeface="Open Sans"/>
              </a:rPr>
              <a:t> summarizing data from 72,314 cases:</a:t>
            </a:r>
          </a:p>
          <a:p>
            <a:r>
              <a:rPr lang="en-US" sz="2400" b="0" i="0" dirty="0">
                <a:effectLst/>
                <a:latin typeface="Open Sans"/>
              </a:rPr>
              <a:t> </a:t>
            </a:r>
          </a:p>
          <a:p>
            <a:r>
              <a:rPr lang="en-US" sz="2400" b="1" dirty="0">
                <a:solidFill>
                  <a:srgbClr val="FFC000"/>
                </a:solidFill>
                <a:latin typeface="Open Sans"/>
              </a:rPr>
              <a:t>O</a:t>
            </a:r>
            <a:r>
              <a:rPr lang="en-US" sz="2400" b="1" i="0" dirty="0">
                <a:solidFill>
                  <a:srgbClr val="FFC000"/>
                </a:solidFill>
                <a:effectLst/>
                <a:latin typeface="Open Sans"/>
              </a:rPr>
              <a:t>verall CFR: 2.3%.</a:t>
            </a:r>
            <a:endParaRPr lang="en-US" sz="2400" b="1" dirty="0">
              <a:solidFill>
                <a:srgbClr val="FFC000"/>
              </a:solidFill>
              <a:latin typeface="Open Sans"/>
            </a:endParaRPr>
          </a:p>
          <a:p>
            <a:r>
              <a:rPr lang="en-US" sz="2400" b="1" i="0" dirty="0">
                <a:solidFill>
                  <a:srgbClr val="FFC000"/>
                </a:solidFill>
                <a:effectLst/>
                <a:latin typeface="Open Sans"/>
              </a:rPr>
              <a:t>CFR for diabetes: 7.3% </a:t>
            </a:r>
          </a:p>
          <a:p>
            <a:pPr marL="0" indent="0">
              <a:buNone/>
            </a:pPr>
            <a:endParaRPr lang="en-US" sz="2400" dirty="0">
              <a:latin typeface="Open Sans"/>
            </a:endParaRPr>
          </a:p>
          <a:p>
            <a:pPr marL="0" indent="0">
              <a:buNone/>
            </a:pPr>
            <a:endParaRPr lang="en-US" sz="2400" dirty="0">
              <a:latin typeface="Open Sans"/>
            </a:endParaRPr>
          </a:p>
          <a:p>
            <a:pPr marL="0" indent="0">
              <a:buNone/>
            </a:pPr>
            <a:endParaRPr lang="en-US" sz="2400" dirty="0">
              <a:latin typeface="Open Sans"/>
            </a:endParaRPr>
          </a:p>
          <a:p>
            <a:r>
              <a:rPr lang="en-US" sz="1600" dirty="0">
                <a:hlinkClick r:id="rId2">
                  <a:extLst>
                    <a:ext uri="{A12FA001-AC4F-418D-AE19-62706E023703}">
                      <ahyp:hlinkClr xmlns:ahyp="http://schemas.microsoft.com/office/drawing/2018/hyperlinkcolor" val="tx"/>
                    </a:ext>
                  </a:extLst>
                </a:hlinkClick>
              </a:rPr>
              <a:t>https://jamanetwork.com/journals/jama/article-abstract/2762130</a:t>
            </a:r>
            <a:endParaRPr lang="en-US" sz="1600" dirty="0"/>
          </a:p>
          <a:p>
            <a:r>
              <a:rPr lang="en-US" sz="1600" dirty="0">
                <a:hlinkClick r:id="rId3">
                  <a:extLst>
                    <a:ext uri="{A12FA001-AC4F-418D-AE19-62706E023703}">
                      <ahyp:hlinkClr xmlns:ahyp="http://schemas.microsoft.com/office/drawing/2018/hyperlinkcolor" val="tx"/>
                    </a:ext>
                  </a:extLst>
                </a:hlinkClick>
              </a:rPr>
              <a:t>https://www.cebm.net/covid-19/diabetes-and-risks-from-covid-19/</a:t>
            </a:r>
            <a:endParaRPr lang="en-US" sz="1600" dirty="0"/>
          </a:p>
        </p:txBody>
      </p:sp>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Tree>
    <p:extLst>
      <p:ext uri="{BB962C8B-B14F-4D97-AF65-F5344CB8AC3E}">
        <p14:creationId xmlns:p14="http://schemas.microsoft.com/office/powerpoint/2010/main" val="234129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6CCB-F61D-4393-9ADE-4CFDAFE880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0C7450-AAC2-404B-A483-8A357A82549F}"/>
              </a:ext>
            </a:extLst>
          </p:cNvPr>
          <p:cNvSpPr>
            <a:spLocks noGrp="1"/>
          </p:cNvSpPr>
          <p:nvPr>
            <p:ph idx="1"/>
          </p:nvPr>
        </p:nvSpPr>
        <p:spPr/>
        <p:txBody>
          <a:bodyPr>
            <a:noAutofit/>
          </a:bodyPr>
          <a:lstStyle/>
          <a:p>
            <a:pPr algn="just" fontAlgn="base"/>
            <a:r>
              <a:rPr lang="en-US" sz="2400" u="sng" dirty="0">
                <a:latin typeface="Open Sans"/>
                <a:hlinkClick r:id="rId2">
                  <a:extLst>
                    <a:ext uri="{A12FA001-AC4F-418D-AE19-62706E023703}">
                      <ahyp:hlinkClr xmlns:ahyp="http://schemas.microsoft.com/office/drawing/2018/hyperlinkcolor" val="tx"/>
                    </a:ext>
                  </a:extLst>
                </a:hlinkClick>
              </a:rPr>
              <a:t>R</a:t>
            </a:r>
            <a:r>
              <a:rPr lang="en-US" sz="2400" b="0" i="0" u="sng" dirty="0">
                <a:effectLst/>
                <a:latin typeface="Open Sans"/>
                <a:hlinkClick r:id="rId2">
                  <a:extLst>
                    <a:ext uri="{A12FA001-AC4F-418D-AE19-62706E023703}">
                      <ahyp:hlinkClr xmlns:ahyp="http://schemas.microsoft.com/office/drawing/2018/hyperlinkcolor" val="tx"/>
                    </a:ext>
                  </a:extLst>
                </a:hlinkClick>
              </a:rPr>
              <a:t>etrospective review</a:t>
            </a:r>
            <a:r>
              <a:rPr lang="en-US" sz="2400" b="0" i="0" dirty="0">
                <a:effectLst/>
                <a:latin typeface="Open Sans"/>
              </a:rPr>
              <a:t> of 1,590 laboratory-confirmed hospitalized patients in China across 575 hospitals composite endpoints: admission to ICU, intensive ventilation, or death, and found that after adjusting for age and smoking status, </a:t>
            </a:r>
          </a:p>
          <a:p>
            <a:pPr algn="just" fontAlgn="base"/>
            <a:endParaRPr lang="en-US" sz="2400" b="0" i="0" dirty="0">
              <a:effectLst/>
              <a:latin typeface="Open Sans"/>
            </a:endParaRPr>
          </a:p>
          <a:p>
            <a:pPr algn="just" fontAlgn="base"/>
            <a:r>
              <a:rPr lang="en-US" sz="2400" dirty="0">
                <a:latin typeface="Open Sans"/>
              </a:rPr>
              <a:t>D</a:t>
            </a:r>
            <a:r>
              <a:rPr lang="en-US" sz="2400" b="0" i="0" dirty="0">
                <a:effectLst/>
                <a:latin typeface="Open Sans"/>
              </a:rPr>
              <a:t>iabetes significantly increased risk (</a:t>
            </a:r>
            <a:r>
              <a:rPr lang="en-US" sz="2400" b="0" i="0" dirty="0">
                <a:solidFill>
                  <a:srgbClr val="FFC000"/>
                </a:solidFill>
                <a:effectLst/>
                <a:latin typeface="Open Sans"/>
              </a:rPr>
              <a:t>hazard ratio 1.59</a:t>
            </a:r>
            <a:r>
              <a:rPr lang="en-US" sz="2400" b="0" i="0" dirty="0">
                <a:effectLst/>
                <a:latin typeface="Open Sans"/>
              </a:rPr>
              <a:t>, 95% CI 1.03–2.45).</a:t>
            </a:r>
          </a:p>
          <a:p>
            <a:pPr algn="just" fontAlgn="base"/>
            <a:r>
              <a:rPr lang="en-US" sz="2400" b="0" i="0" dirty="0">
                <a:effectLst/>
                <a:latin typeface="Open Sans"/>
              </a:rPr>
              <a:t> </a:t>
            </a:r>
            <a:r>
              <a:rPr lang="en-US" sz="2400" b="0" i="0" dirty="0">
                <a:solidFill>
                  <a:srgbClr val="FFC000"/>
                </a:solidFill>
                <a:effectLst/>
                <a:latin typeface="Open Sans"/>
              </a:rPr>
              <a:t>34.6% of severe cases were in </a:t>
            </a:r>
            <a:r>
              <a:rPr lang="en-US" sz="2400" b="0" i="0" dirty="0" err="1">
                <a:solidFill>
                  <a:srgbClr val="FFC000"/>
                </a:solidFill>
                <a:effectLst/>
                <a:latin typeface="Open Sans"/>
              </a:rPr>
              <a:t>PWDiabetes</a:t>
            </a:r>
            <a:r>
              <a:rPr lang="en-US" sz="2400" b="0" i="0" dirty="0">
                <a:effectLst/>
                <a:latin typeface="Open Sans"/>
              </a:rPr>
              <a:t>.</a:t>
            </a:r>
          </a:p>
          <a:p>
            <a:pPr marL="0" indent="0" algn="just">
              <a:buNone/>
            </a:pPr>
            <a:br>
              <a:rPr lang="en-US" sz="2400" dirty="0"/>
            </a:br>
            <a:r>
              <a:rPr lang="en-US" sz="1200" dirty="0">
                <a:hlinkClick r:id="rId2">
                  <a:extLst>
                    <a:ext uri="{A12FA001-AC4F-418D-AE19-62706E023703}">
                      <ahyp:hlinkClr xmlns:ahyp="http://schemas.microsoft.com/office/drawing/2018/hyperlinkcolor" val="tx"/>
                    </a:ext>
                  </a:extLst>
                </a:hlinkClick>
              </a:rPr>
              <a:t>https://erj.ersjournals.com/content/early/2020/03/17/13993003.00547-2020</a:t>
            </a:r>
            <a:endParaRPr lang="en-US" sz="1200" dirty="0"/>
          </a:p>
          <a:p>
            <a:pPr marL="0" indent="0" algn="just">
              <a:buNone/>
            </a:pPr>
            <a:r>
              <a:rPr lang="en-US" sz="1200" dirty="0">
                <a:hlinkClick r:id="rId3">
                  <a:extLst>
                    <a:ext uri="{A12FA001-AC4F-418D-AE19-62706E023703}">
                      <ahyp:hlinkClr xmlns:ahyp="http://schemas.microsoft.com/office/drawing/2018/hyperlinkcolor" val="tx"/>
                    </a:ext>
                  </a:extLst>
                </a:hlinkClick>
              </a:rPr>
              <a:t>https://www.cebm.net/covid-19/diabetes-and-risks-from-covid-19/</a:t>
            </a:r>
            <a:endParaRPr lang="en-US" sz="1200" dirty="0"/>
          </a:p>
        </p:txBody>
      </p:sp>
      <p:pic>
        <p:nvPicPr>
          <p:cNvPr id="5" name="Picture 4">
            <a:extLst>
              <a:ext uri="{FF2B5EF4-FFF2-40B4-BE49-F238E27FC236}">
                <a16:creationId xmlns:a16="http://schemas.microsoft.com/office/drawing/2014/main" id="{95B1C494-A72C-47D8-A63C-157137093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Tree>
    <p:extLst>
      <p:ext uri="{BB962C8B-B14F-4D97-AF65-F5344CB8AC3E}">
        <p14:creationId xmlns:p14="http://schemas.microsoft.com/office/powerpoint/2010/main" val="271210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4CB5-57E9-4841-B100-6B60701843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B5C04A-3976-4EBB-8F63-2256749F96EB}"/>
              </a:ext>
            </a:extLst>
          </p:cNvPr>
          <p:cNvSpPr>
            <a:spLocks noGrp="1"/>
          </p:cNvSpPr>
          <p:nvPr>
            <p:ph idx="1"/>
          </p:nvPr>
        </p:nvSpPr>
        <p:spPr/>
        <p:txBody>
          <a:bodyPr>
            <a:normAutofit fontScale="47500" lnSpcReduction="20000"/>
          </a:bodyPr>
          <a:lstStyle/>
          <a:p>
            <a:pPr algn="just" fontAlgn="base"/>
            <a:r>
              <a:rPr lang="en-US" sz="4400" dirty="0">
                <a:latin typeface="Poppins"/>
              </a:rPr>
              <a:t>H</a:t>
            </a:r>
            <a:r>
              <a:rPr lang="en-US" sz="4400" b="0" i="0" dirty="0">
                <a:effectLst/>
                <a:latin typeface="Poppins"/>
              </a:rPr>
              <a:t>ypertension and diabetes</a:t>
            </a:r>
            <a:r>
              <a:rPr lang="en-US" sz="4400" dirty="0">
                <a:latin typeface="Poppins"/>
              </a:rPr>
              <a:t>:</a:t>
            </a:r>
          </a:p>
          <a:p>
            <a:pPr algn="just" fontAlgn="base"/>
            <a:r>
              <a:rPr lang="en-US" sz="4400" b="0" i="0" dirty="0">
                <a:effectLst/>
                <a:latin typeface="Poppins"/>
              </a:rPr>
              <a:t>Coronavirus binds to target cells through angiotensin-converting enzyme 2 (ACE2), which expressed in the epithelial cells in the lungs, blood vessels and in the intestine. In patients treated with ACE and angiotensin II receptor blockers, expression of ACE2 is increased. Therefore, it has been suggested that ACE2 expression may be increased in these two groups of patients with hypertension and diabetes, which could facilitate infection with COVID-19 and increase the risk of severe disease and fatality.</a:t>
            </a:r>
          </a:p>
          <a:p>
            <a:pPr algn="just" fontAlgn="base"/>
            <a:endParaRPr lang="en-US" sz="3200" dirty="0">
              <a:latin typeface="Poppins"/>
            </a:endParaRPr>
          </a:p>
          <a:p>
            <a:pPr algn="just" fontAlgn="base"/>
            <a:endParaRPr lang="en-US" sz="3200" b="0" i="0" dirty="0">
              <a:effectLst/>
              <a:latin typeface="Poppins"/>
            </a:endParaRPr>
          </a:p>
          <a:p>
            <a:pPr algn="just" fontAlgn="base">
              <a:buFont typeface="+mj-lt"/>
              <a:buAutoNum type="arabicPeriod"/>
            </a:pPr>
            <a:r>
              <a:rPr lang="en-US" b="0" i="0" dirty="0">
                <a:effectLst/>
                <a:latin typeface="inherit"/>
              </a:rPr>
              <a:t>Wan Y, Shang J, Graham R, et al. Receptor recognition by the novel coronavirus from Wuhan: An analysis based on decade-long structural studies of SARS coronavirus. </a:t>
            </a:r>
            <a:r>
              <a:rPr lang="en-US" b="0" i="1" dirty="0">
                <a:effectLst/>
                <a:latin typeface="inherit"/>
              </a:rPr>
              <a:t>J </a:t>
            </a:r>
            <a:r>
              <a:rPr lang="en-US" b="0" i="1" dirty="0" err="1">
                <a:effectLst/>
                <a:latin typeface="inherit"/>
              </a:rPr>
              <a:t>Virol</a:t>
            </a:r>
            <a:r>
              <a:rPr lang="en-US" b="0" i="0" dirty="0">
                <a:effectLst/>
                <a:latin typeface="inherit"/>
              </a:rPr>
              <a:t>. 2020;94. </a:t>
            </a:r>
            <a:r>
              <a:rPr lang="en-US" b="0" i="0" dirty="0" err="1">
                <a:effectLst/>
                <a:latin typeface="inherit"/>
              </a:rPr>
              <a:t>pii</a:t>
            </a:r>
            <a:r>
              <a:rPr lang="en-US" b="0" i="0" dirty="0">
                <a:effectLst/>
                <a:latin typeface="inherit"/>
              </a:rPr>
              <a:t>: e00127-20.</a:t>
            </a:r>
          </a:p>
          <a:p>
            <a:pPr algn="just" fontAlgn="base">
              <a:buFont typeface="+mj-lt"/>
              <a:buAutoNum type="arabicPeriod"/>
            </a:pPr>
            <a:r>
              <a:rPr lang="en-US" b="0" i="0" dirty="0">
                <a:effectLst/>
                <a:latin typeface="inherit"/>
              </a:rPr>
              <a:t>Hoffmann M, </a:t>
            </a:r>
            <a:r>
              <a:rPr lang="en-US" b="0" i="0" dirty="0" err="1">
                <a:effectLst/>
                <a:latin typeface="inherit"/>
              </a:rPr>
              <a:t>Kleine</a:t>
            </a:r>
            <a:r>
              <a:rPr lang="en-US" b="0" i="0" dirty="0">
                <a:effectLst/>
                <a:latin typeface="inherit"/>
              </a:rPr>
              <a:t>-Weber H, Schroeder S, et al. SARS-CoV-2 cell entry depends on ACE2 and TMPRSS2 and is blocked by a clinically proven protease inhibitor. </a:t>
            </a:r>
            <a:r>
              <a:rPr lang="en-US" b="0" i="1" dirty="0">
                <a:effectLst/>
                <a:latin typeface="inherit"/>
              </a:rPr>
              <a:t>Cell</a:t>
            </a:r>
            <a:r>
              <a:rPr lang="en-US" b="0" i="0" dirty="0">
                <a:effectLst/>
                <a:latin typeface="inherit"/>
              </a:rPr>
              <a:t>. 2020; </a:t>
            </a:r>
            <a:r>
              <a:rPr lang="en-US" b="0" i="0" dirty="0" err="1">
                <a:effectLst/>
                <a:latin typeface="inherit"/>
              </a:rPr>
              <a:t>pii</a:t>
            </a:r>
            <a:r>
              <a:rPr lang="en-US" b="0" i="0" dirty="0">
                <a:effectLst/>
                <a:latin typeface="inherit"/>
              </a:rPr>
              <a:t>: S0092-8674(20)30229-4. </a:t>
            </a:r>
            <a:r>
              <a:rPr lang="en-US" b="0" i="0" dirty="0" err="1">
                <a:effectLst/>
                <a:latin typeface="inherit"/>
              </a:rPr>
              <a:t>doi</a:t>
            </a:r>
            <a:r>
              <a:rPr lang="en-US" b="0" i="0" dirty="0">
                <a:effectLst/>
                <a:latin typeface="inherit"/>
              </a:rPr>
              <a:t>: 10.1016/j.cell.2020.02.052.</a:t>
            </a:r>
          </a:p>
          <a:p>
            <a:pPr algn="just" fontAlgn="base">
              <a:buFont typeface="+mj-lt"/>
              <a:buAutoNum type="arabicPeriod"/>
            </a:pPr>
            <a:r>
              <a:rPr lang="en-US" b="0" i="0" dirty="0">
                <a:effectLst/>
                <a:latin typeface="inherit"/>
              </a:rPr>
              <a:t>Li XC, Zhang J, </a:t>
            </a:r>
            <a:r>
              <a:rPr lang="en-US" b="0" i="0" dirty="0" err="1">
                <a:effectLst/>
                <a:latin typeface="inherit"/>
              </a:rPr>
              <a:t>Zhuo</a:t>
            </a:r>
            <a:r>
              <a:rPr lang="en-US" b="0" i="0" dirty="0">
                <a:effectLst/>
                <a:latin typeface="inherit"/>
              </a:rPr>
              <a:t> JL. The </a:t>
            </a:r>
            <a:r>
              <a:rPr lang="en-US" b="0" i="0" dirty="0" err="1">
                <a:effectLst/>
                <a:latin typeface="inherit"/>
              </a:rPr>
              <a:t>vasoprotective</a:t>
            </a:r>
            <a:r>
              <a:rPr lang="en-US" b="0" i="0" dirty="0">
                <a:effectLst/>
                <a:latin typeface="inherit"/>
              </a:rPr>
              <a:t> axes of the renin-angiotensin system: Physiological relevance and therapeutic implications in cardiovascular, hypertensive and kidney diseases. </a:t>
            </a:r>
            <a:r>
              <a:rPr lang="en-US" b="0" i="1" dirty="0" err="1">
                <a:effectLst/>
                <a:latin typeface="inherit"/>
              </a:rPr>
              <a:t>Pharmacol</a:t>
            </a:r>
            <a:r>
              <a:rPr lang="en-US" b="0" i="1" dirty="0">
                <a:effectLst/>
                <a:latin typeface="inherit"/>
              </a:rPr>
              <a:t> Res</a:t>
            </a:r>
            <a:r>
              <a:rPr lang="en-US" b="0" i="0" dirty="0">
                <a:effectLst/>
                <a:latin typeface="inherit"/>
              </a:rPr>
              <a:t>. 2017;125:21–38</a:t>
            </a:r>
            <a:r>
              <a:rPr lang="en-US" dirty="0">
                <a:latin typeface="inherit"/>
              </a:rPr>
              <a:t>.</a:t>
            </a:r>
            <a:endParaRPr lang="en-US" b="0" i="0" dirty="0">
              <a:effectLst/>
              <a:latin typeface="inherit"/>
            </a:endParaRPr>
          </a:p>
        </p:txBody>
      </p:sp>
      <p:pic>
        <p:nvPicPr>
          <p:cNvPr id="5" name="Picture 4">
            <a:extLst>
              <a:ext uri="{FF2B5EF4-FFF2-40B4-BE49-F238E27FC236}">
                <a16:creationId xmlns:a16="http://schemas.microsoft.com/office/drawing/2014/main" id="{AD370A20-6C8F-479C-8498-A707C428F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1706232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8710-A65E-47AB-9D35-C6F4B781C7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1A9F70-3F52-4DDE-B13E-1B5C11DA020F}"/>
              </a:ext>
            </a:extLst>
          </p:cNvPr>
          <p:cNvSpPr>
            <a:spLocks noGrp="1"/>
          </p:cNvSpPr>
          <p:nvPr>
            <p:ph idx="1"/>
          </p:nvPr>
        </p:nvSpPr>
        <p:spPr/>
        <p:txBody>
          <a:bodyPr>
            <a:normAutofit fontScale="77500" lnSpcReduction="20000"/>
          </a:bodyPr>
          <a:lstStyle/>
          <a:p>
            <a:pPr algn="l" fontAlgn="base"/>
            <a:r>
              <a:rPr lang="en-US" b="0" i="0" dirty="0">
                <a:effectLst/>
                <a:latin typeface="Poppins"/>
              </a:rPr>
              <a:t>Diabetes patients have impaired immune-response to infection both in relation to cytokine profile and to changes in immune-responses including T-cell and macrophage activation.</a:t>
            </a:r>
            <a:r>
              <a:rPr lang="en-US" b="0" i="0" baseline="30000" dirty="0">
                <a:effectLst/>
                <a:latin typeface="inherit"/>
              </a:rPr>
              <a:t>15</a:t>
            </a:r>
            <a:r>
              <a:rPr lang="en-US" b="0" i="0" dirty="0">
                <a:effectLst/>
                <a:latin typeface="Poppins"/>
              </a:rPr>
              <a:t> </a:t>
            </a:r>
          </a:p>
          <a:p>
            <a:pPr algn="l" fontAlgn="base"/>
            <a:r>
              <a:rPr lang="en-US" b="0" i="0" dirty="0">
                <a:effectLst/>
                <a:latin typeface="Poppins"/>
              </a:rPr>
              <a:t>Poor </a:t>
            </a:r>
            <a:r>
              <a:rPr lang="en-US" b="0" i="0" dirty="0" err="1">
                <a:effectLst/>
                <a:latin typeface="Poppins"/>
              </a:rPr>
              <a:t>glycaemic</a:t>
            </a:r>
            <a:r>
              <a:rPr lang="en-US" b="0" i="0" dirty="0">
                <a:effectLst/>
                <a:latin typeface="Poppins"/>
              </a:rPr>
              <a:t> control impairs several aspects of the immune response to viral infection and also to the potential bacterial secondary infection in the lungs.</a:t>
            </a:r>
            <a:r>
              <a:rPr lang="en-US" b="0" i="0" baseline="30000" dirty="0">
                <a:effectLst/>
                <a:latin typeface="inherit"/>
              </a:rPr>
              <a:t>16</a:t>
            </a:r>
            <a:r>
              <a:rPr lang="en-US" b="0" i="0" dirty="0">
                <a:effectLst/>
                <a:latin typeface="Poppins"/>
              </a:rPr>
              <a:t> </a:t>
            </a:r>
          </a:p>
          <a:p>
            <a:pPr algn="l" fontAlgn="base"/>
            <a:r>
              <a:rPr lang="en-US" b="0" i="0" dirty="0">
                <a:effectLst/>
                <a:latin typeface="Poppins"/>
              </a:rPr>
              <a:t>It is likely that many of the patients with diabetes in China have been in poor metabolic control when infected by COVID-19.</a:t>
            </a:r>
          </a:p>
          <a:p>
            <a:pPr algn="l" fontAlgn="base"/>
            <a:r>
              <a:rPr lang="en-US" b="0" i="0" dirty="0">
                <a:effectLst/>
                <a:latin typeface="Poppins"/>
              </a:rPr>
              <a:t>Many patients with type 2 diabetes are obese and obesity is also a risk factor for severe infection.</a:t>
            </a:r>
            <a:r>
              <a:rPr lang="en-US" b="0" i="0" baseline="30000" dirty="0">
                <a:effectLst/>
                <a:latin typeface="inherit"/>
              </a:rPr>
              <a:t>17–9</a:t>
            </a:r>
            <a:r>
              <a:rPr lang="en-US" b="0" i="0" dirty="0">
                <a:effectLst/>
                <a:latin typeface="Poppins"/>
              </a:rPr>
              <a:t> It was illustrated during the influenza A H1N1 epidemic in 2009 that the disease was more severe and had a longer duration in about twofold more patients with obesity who were then treated in intensive care units compared with background population.</a:t>
            </a:r>
            <a:r>
              <a:rPr lang="en-US" b="0" i="0" baseline="30000" dirty="0">
                <a:effectLst/>
                <a:latin typeface="inherit"/>
              </a:rPr>
              <a:t>14,17,18</a:t>
            </a:r>
            <a:r>
              <a:rPr lang="en-US" b="0" i="0" dirty="0">
                <a:effectLst/>
                <a:latin typeface="Poppins"/>
              </a:rPr>
              <a:t> </a:t>
            </a:r>
            <a:r>
              <a:rPr lang="en-US" b="0" i="0" dirty="0" err="1">
                <a:effectLst/>
                <a:latin typeface="Poppins"/>
              </a:rPr>
              <a:t>Specically</a:t>
            </a:r>
            <a:r>
              <a:rPr lang="en-US" b="0" i="0" dirty="0">
                <a:effectLst/>
                <a:latin typeface="Poppins"/>
              </a:rPr>
              <a:t>, metabolic active abdominal obesity is associated with higher risk.</a:t>
            </a:r>
            <a:r>
              <a:rPr lang="en-US" b="0" i="0" baseline="30000" dirty="0">
                <a:effectLst/>
                <a:latin typeface="inherit"/>
              </a:rPr>
              <a:t>17-9</a:t>
            </a:r>
            <a:r>
              <a:rPr lang="en-US" b="0" i="0" dirty="0">
                <a:effectLst/>
                <a:latin typeface="Poppins"/>
              </a:rPr>
              <a:t> The abnormal secretion of adipokines and cytokines like TNF-alfa and interferon </a:t>
            </a:r>
            <a:r>
              <a:rPr lang="en-US" b="0" i="0" dirty="0" err="1">
                <a:effectLst/>
                <a:latin typeface="Poppins"/>
              </a:rPr>
              <a:t>characterise</a:t>
            </a:r>
            <a:r>
              <a:rPr lang="en-US" b="0" i="0" dirty="0">
                <a:effectLst/>
                <a:latin typeface="Poppins"/>
              </a:rPr>
              <a:t> a chronic low-grade in abdominal obesity and may induce an impaired immune-response.. </a:t>
            </a:r>
            <a:r>
              <a:rPr lang="en-US" b="0" i="0" baseline="30000" dirty="0">
                <a:effectLst/>
                <a:latin typeface="inherit"/>
              </a:rPr>
              <a:t>17–9</a:t>
            </a:r>
            <a:r>
              <a:rPr lang="en-US" b="0" i="0" dirty="0">
                <a:effectLst/>
                <a:latin typeface="Poppins"/>
              </a:rPr>
              <a:t> People with severe abdominal obesity also have mechanical respiratory problems, with reduced ventilation of the basal lung sections increasing the risk of pneumonia as well as reduced oxygen saturation of blood.</a:t>
            </a:r>
            <a:r>
              <a:rPr lang="en-US" b="0" i="0" baseline="30000" dirty="0">
                <a:effectLst/>
                <a:latin typeface="inherit"/>
              </a:rPr>
              <a:t>20 </a:t>
            </a:r>
            <a:r>
              <a:rPr lang="en-US" b="0" i="0" dirty="0">
                <a:effectLst/>
                <a:latin typeface="Poppins"/>
              </a:rPr>
              <a:t> Obese subjects also have an increased asthma risk, and those patients with obesity and asthma have more symptoms, more frequent and severe exacerbations and reduced response to several asthma medications. </a:t>
            </a:r>
            <a:r>
              <a:rPr lang="en-US" b="0" i="0" baseline="30000" dirty="0">
                <a:effectLst/>
                <a:latin typeface="inherit"/>
              </a:rPr>
              <a:t>20</a:t>
            </a:r>
            <a:endParaRPr lang="en-US" b="0" i="0" dirty="0">
              <a:effectLst/>
              <a:latin typeface="Poppins"/>
            </a:endParaRPr>
          </a:p>
          <a:p>
            <a:endParaRPr lang="en-US" dirty="0"/>
          </a:p>
        </p:txBody>
      </p:sp>
      <p:pic>
        <p:nvPicPr>
          <p:cNvPr id="5" name="Picture 4">
            <a:extLst>
              <a:ext uri="{FF2B5EF4-FFF2-40B4-BE49-F238E27FC236}">
                <a16:creationId xmlns:a16="http://schemas.microsoft.com/office/drawing/2014/main" id="{97882671-D25F-4A13-829D-05FA25871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3258235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E5E3-DF3D-4649-B16B-B05C071463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1B385B-3AED-4216-8260-ED7A748038AA}"/>
              </a:ext>
            </a:extLst>
          </p:cNvPr>
          <p:cNvSpPr>
            <a:spLocks noGrp="1"/>
          </p:cNvSpPr>
          <p:nvPr>
            <p:ph idx="1"/>
          </p:nvPr>
        </p:nvSpPr>
        <p:spPr/>
        <p:txBody>
          <a:bodyPr>
            <a:normAutofit fontScale="92500" lnSpcReduction="20000"/>
          </a:bodyPr>
          <a:lstStyle/>
          <a:p>
            <a:pPr algn="l" fontAlgn="base">
              <a:buFont typeface="+mj-lt"/>
              <a:buAutoNum type="arabicPeriod"/>
            </a:pPr>
            <a:r>
              <a:rPr lang="en-US" b="0" i="0" dirty="0" err="1">
                <a:effectLst/>
                <a:latin typeface="inherit"/>
              </a:rPr>
              <a:t>Ferlita</a:t>
            </a:r>
            <a:r>
              <a:rPr lang="en-US" b="0" i="0" dirty="0">
                <a:effectLst/>
                <a:latin typeface="inherit"/>
              </a:rPr>
              <a:t> S, </a:t>
            </a:r>
            <a:r>
              <a:rPr lang="en-US" b="0" i="0" dirty="0" err="1">
                <a:effectLst/>
                <a:latin typeface="inherit"/>
              </a:rPr>
              <a:t>Yegiazaryan</a:t>
            </a:r>
            <a:r>
              <a:rPr lang="en-US" b="0" i="0" dirty="0">
                <a:effectLst/>
                <a:latin typeface="inherit"/>
              </a:rPr>
              <a:t> A, Noori N et al. Type 2 diabetes mellitus and altered immune system leading to susceptibility to pathogens, especially mycobacterium tuberculosis. </a:t>
            </a:r>
            <a:r>
              <a:rPr lang="en-US" b="0" i="1" dirty="0">
                <a:effectLst/>
                <a:latin typeface="inherit"/>
              </a:rPr>
              <a:t>J Clin Med</a:t>
            </a:r>
            <a:r>
              <a:rPr lang="en-US" b="0" i="0" dirty="0">
                <a:effectLst/>
                <a:latin typeface="inherit"/>
              </a:rPr>
              <a:t>. 2019;8. </a:t>
            </a:r>
            <a:r>
              <a:rPr lang="en-US" b="0" i="0" dirty="0" err="1">
                <a:effectLst/>
                <a:latin typeface="inherit"/>
              </a:rPr>
              <a:t>pii</a:t>
            </a:r>
            <a:r>
              <a:rPr lang="en-US" b="0" i="0" dirty="0">
                <a:effectLst/>
                <a:latin typeface="inherit"/>
              </a:rPr>
              <a:t>: E2219.</a:t>
            </a:r>
          </a:p>
          <a:p>
            <a:pPr algn="l" fontAlgn="base">
              <a:buFont typeface="+mj-lt"/>
              <a:buAutoNum type="arabicPeriod"/>
            </a:pPr>
            <a:r>
              <a:rPr lang="en-US" b="0" i="0" dirty="0">
                <a:effectLst/>
                <a:latin typeface="inherit"/>
              </a:rPr>
              <a:t>Critchley JA, Carey IM, Harris T et al. Glycemic control and risk of infections among people with type 1 or type 2 diabetes in a large primary care cohort study. </a:t>
            </a:r>
            <a:r>
              <a:rPr lang="en-US" b="0" i="1" dirty="0">
                <a:effectLst/>
                <a:latin typeface="inherit"/>
              </a:rPr>
              <a:t>Diabetes Care.</a:t>
            </a:r>
            <a:r>
              <a:rPr lang="en-US" b="0" i="0" dirty="0">
                <a:effectLst/>
                <a:latin typeface="inherit"/>
              </a:rPr>
              <a:t> 2018;41:2127–35.</a:t>
            </a:r>
          </a:p>
          <a:p>
            <a:pPr algn="l" fontAlgn="base">
              <a:buFont typeface="+mj-lt"/>
              <a:buAutoNum type="arabicPeriod"/>
            </a:pPr>
            <a:r>
              <a:rPr lang="en-US" b="0" i="0" dirty="0" err="1">
                <a:effectLst/>
                <a:latin typeface="inherit"/>
              </a:rPr>
              <a:t>Huttunen</a:t>
            </a:r>
            <a:r>
              <a:rPr lang="en-US" b="0" i="0" dirty="0">
                <a:effectLst/>
                <a:latin typeface="inherit"/>
              </a:rPr>
              <a:t> R, </a:t>
            </a:r>
            <a:r>
              <a:rPr lang="en-US" b="0" i="0" dirty="0" err="1">
                <a:effectLst/>
                <a:latin typeface="inherit"/>
              </a:rPr>
              <a:t>Syrjänen</a:t>
            </a:r>
            <a:r>
              <a:rPr lang="en-US" b="0" i="0" dirty="0">
                <a:effectLst/>
                <a:latin typeface="inherit"/>
              </a:rPr>
              <a:t> J. Obesity and the risk and outcome of infection. </a:t>
            </a:r>
            <a:r>
              <a:rPr lang="en-US" b="0" i="1" dirty="0">
                <a:effectLst/>
                <a:latin typeface="inherit"/>
              </a:rPr>
              <a:t>Int J </a:t>
            </a:r>
            <a:r>
              <a:rPr lang="en-US" b="0" i="1" dirty="0" err="1">
                <a:effectLst/>
                <a:latin typeface="inherit"/>
              </a:rPr>
              <a:t>Obes</a:t>
            </a:r>
            <a:r>
              <a:rPr lang="en-US" b="0" i="1" dirty="0">
                <a:effectLst/>
                <a:latin typeface="inherit"/>
              </a:rPr>
              <a:t> (</a:t>
            </a:r>
            <a:r>
              <a:rPr lang="en-US" b="0" i="1" dirty="0" err="1">
                <a:effectLst/>
                <a:latin typeface="inherit"/>
              </a:rPr>
              <a:t>Lond</a:t>
            </a:r>
            <a:r>
              <a:rPr lang="en-US" b="0" i="1" dirty="0">
                <a:effectLst/>
                <a:latin typeface="inherit"/>
              </a:rPr>
              <a:t>).</a:t>
            </a:r>
            <a:r>
              <a:rPr lang="en-US" b="0" i="0" dirty="0">
                <a:effectLst/>
                <a:latin typeface="inherit"/>
              </a:rPr>
              <a:t> 2013;37:333–40.</a:t>
            </a:r>
          </a:p>
          <a:p>
            <a:pPr algn="l" fontAlgn="base">
              <a:buFont typeface="+mj-lt"/>
              <a:buAutoNum type="arabicPeriod"/>
            </a:pPr>
            <a:r>
              <a:rPr lang="en-US" b="0" i="0" dirty="0" err="1">
                <a:effectLst/>
                <a:latin typeface="inherit"/>
              </a:rPr>
              <a:t>Honce</a:t>
            </a:r>
            <a:r>
              <a:rPr lang="en-US" b="0" i="0" dirty="0">
                <a:effectLst/>
                <a:latin typeface="inherit"/>
              </a:rPr>
              <a:t> R, Schultz-Cherry S. Impact of obesity on influenza a virus pathogenesis, immune response, and evolution. </a:t>
            </a:r>
            <a:r>
              <a:rPr lang="en-US" b="0" i="1" dirty="0">
                <a:effectLst/>
                <a:latin typeface="inherit"/>
              </a:rPr>
              <a:t>Front Immunol</a:t>
            </a:r>
            <a:r>
              <a:rPr lang="en-US" b="0" i="0" dirty="0">
                <a:effectLst/>
                <a:latin typeface="inherit"/>
              </a:rPr>
              <a:t>. 2019;10:1071.</a:t>
            </a:r>
          </a:p>
          <a:p>
            <a:pPr algn="l" fontAlgn="base">
              <a:buFont typeface="+mj-lt"/>
              <a:buAutoNum type="arabicPeriod"/>
            </a:pPr>
            <a:r>
              <a:rPr lang="en-US" b="0" i="0" dirty="0">
                <a:effectLst/>
                <a:latin typeface="inherit"/>
              </a:rPr>
              <a:t>Almond MH, Edwards MR, Barclay WS, Johnston SL. Obesity and susceptibility to severe outcomes following respiratory viral infection. </a:t>
            </a:r>
            <a:r>
              <a:rPr lang="en-US" b="0" i="1" dirty="0">
                <a:effectLst/>
                <a:latin typeface="inherit"/>
              </a:rPr>
              <a:t>Thorax</a:t>
            </a:r>
            <a:r>
              <a:rPr lang="en-US" b="0" i="0" dirty="0">
                <a:effectLst/>
                <a:latin typeface="inherit"/>
              </a:rPr>
              <a:t>. 2013;68:684–6.</a:t>
            </a:r>
          </a:p>
          <a:p>
            <a:pPr algn="l" fontAlgn="base">
              <a:buFont typeface="+mj-lt"/>
              <a:buAutoNum type="arabicPeriod"/>
            </a:pPr>
            <a:r>
              <a:rPr lang="en-US" b="0" i="0" dirty="0">
                <a:effectLst/>
                <a:latin typeface="inherit"/>
              </a:rPr>
              <a:t>Dixon AE, Peters U. The effect of obesity on lung function</a:t>
            </a:r>
            <a:r>
              <a:rPr lang="en-US" b="0" i="1" dirty="0">
                <a:effectLst/>
                <a:latin typeface="inherit"/>
              </a:rPr>
              <a:t>. Expert Rev Respir Med</a:t>
            </a:r>
            <a:r>
              <a:rPr lang="en-US" b="0" i="0" dirty="0">
                <a:effectLst/>
                <a:latin typeface="inherit"/>
              </a:rPr>
              <a:t>. 2018;12:755–67.</a:t>
            </a:r>
          </a:p>
          <a:p>
            <a:endParaRPr lang="en-US" dirty="0"/>
          </a:p>
        </p:txBody>
      </p:sp>
      <p:pic>
        <p:nvPicPr>
          <p:cNvPr id="5" name="Picture 4">
            <a:extLst>
              <a:ext uri="{FF2B5EF4-FFF2-40B4-BE49-F238E27FC236}">
                <a16:creationId xmlns:a16="http://schemas.microsoft.com/office/drawing/2014/main" id="{F220BC18-6E80-466F-99B7-6F612EC95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1918302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558B-89E1-4999-8A24-2D5B2DB620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17F69-22E2-4E24-BAD0-061575F94F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3D7EE1E-DC60-4841-B0D4-63F5326764F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856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3417-9B61-4F0E-A8C4-BFF1A8D14B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7D96F1-5622-49C2-A16A-B4313C1BE72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9A6BE68-0D14-4F19-A9DA-4D17C5A88E3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218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F806-A8AB-49B0-A90C-C5310EDCF3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9C9507-A447-4331-968D-725656F4B94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1A2C7F6-78B1-475E-AA7C-6341934E3C9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003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71EB-0465-4EF6-B942-D99A199D66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631308-4B69-4930-AE63-52D2741D6F9E}"/>
              </a:ext>
            </a:extLst>
          </p:cNvPr>
          <p:cNvSpPr>
            <a:spLocks noGrp="1"/>
          </p:cNvSpPr>
          <p:nvPr>
            <p:ph idx="1"/>
          </p:nvPr>
        </p:nvSpPr>
        <p:spPr>
          <a:xfrm>
            <a:off x="1103312" y="2052918"/>
            <a:ext cx="8946541" cy="4471707"/>
          </a:xfrm>
        </p:spPr>
        <p:txBody>
          <a:bodyPr>
            <a:normAutofit fontScale="92500" lnSpcReduction="10000"/>
          </a:bodyPr>
          <a:lstStyle/>
          <a:p>
            <a:pPr algn="just"/>
            <a:r>
              <a:rPr lang="en-US" sz="2600" b="1" dirty="0"/>
              <a:t>In Europe : Case </a:t>
            </a:r>
            <a:r>
              <a:rPr lang="en-US" sz="2600" b="1" dirty="0">
                <a:solidFill>
                  <a:srgbClr val="FFC000"/>
                </a:solidFill>
              </a:rPr>
              <a:t>Paris 2</a:t>
            </a:r>
            <a:r>
              <a:rPr lang="en-US" sz="2600" b="1" baseline="30000" dirty="0">
                <a:solidFill>
                  <a:srgbClr val="FFC000"/>
                </a:solidFill>
              </a:rPr>
              <a:t>nd</a:t>
            </a:r>
            <a:r>
              <a:rPr lang="en-US" sz="2600" b="1" dirty="0">
                <a:solidFill>
                  <a:srgbClr val="FFC000"/>
                </a:solidFill>
              </a:rPr>
              <a:t> to 3</a:t>
            </a:r>
            <a:r>
              <a:rPr lang="en-US" sz="2600" b="1" baseline="30000" dirty="0">
                <a:solidFill>
                  <a:srgbClr val="FFC000"/>
                </a:solidFill>
              </a:rPr>
              <a:t>rd</a:t>
            </a:r>
            <a:r>
              <a:rPr lang="en-US" sz="2600" b="1" dirty="0">
                <a:solidFill>
                  <a:srgbClr val="FFC000"/>
                </a:solidFill>
              </a:rPr>
              <a:t> week of December 2019 </a:t>
            </a:r>
            <a:r>
              <a:rPr lang="en-US" sz="2600" b="1" dirty="0"/>
              <a:t>[</a:t>
            </a:r>
            <a:r>
              <a:rPr lang="en-US" sz="1900" dirty="0">
                <a:hlinkClick r:id="rId2">
                  <a:extLst>
                    <a:ext uri="{A12FA001-AC4F-418D-AE19-62706E023703}">
                      <ahyp:hlinkClr xmlns:ahyp="http://schemas.microsoft.com/office/drawing/2018/hyperlinkcolor" val="tx"/>
                    </a:ext>
                  </a:extLst>
                </a:hlinkClick>
              </a:rPr>
              <a:t>https://edition.cnn.com/2020/05/04/health/france-coronavirus-december-death-intl/index.html</a:t>
            </a:r>
            <a:r>
              <a:rPr lang="en-US" sz="1900" dirty="0"/>
              <a:t>]</a:t>
            </a:r>
          </a:p>
          <a:p>
            <a:pPr algn="just"/>
            <a:endParaRPr lang="en-US" sz="2400" dirty="0"/>
          </a:p>
          <a:p>
            <a:pPr algn="just" fontAlgn="base"/>
            <a:r>
              <a:rPr lang="en-US" sz="2400" dirty="0">
                <a:latin typeface="Merriweather"/>
              </a:rPr>
              <a:t>B</a:t>
            </a:r>
            <a:r>
              <a:rPr lang="en-US" sz="2400" b="0" i="0" dirty="0">
                <a:effectLst/>
                <a:latin typeface="Merriweather"/>
              </a:rPr>
              <a:t>ased on analysis of more than 7,000 genome sequence assemblies collected from around the world since January 2020, the pathogen is thought to have made the </a:t>
            </a:r>
            <a:r>
              <a:rPr lang="en-US" sz="2400" b="0" i="0" dirty="0">
                <a:solidFill>
                  <a:srgbClr val="FFC000"/>
                </a:solidFill>
                <a:effectLst/>
                <a:latin typeface="Merriweather"/>
              </a:rPr>
              <a:t>jump from initial host to humans </a:t>
            </a:r>
            <a:r>
              <a:rPr lang="en-US" sz="2400" b="0" i="0" dirty="0">
                <a:effectLst/>
                <a:latin typeface="Merriweather"/>
              </a:rPr>
              <a:t>some time between </a:t>
            </a:r>
            <a:r>
              <a:rPr lang="en-US" sz="3000" b="1" i="0" dirty="0">
                <a:solidFill>
                  <a:srgbClr val="FFC000"/>
                </a:solidFill>
                <a:effectLst/>
                <a:latin typeface="Merriweather"/>
              </a:rPr>
              <a:t>October 6 and December 11, 2019</a:t>
            </a:r>
            <a:r>
              <a:rPr lang="en-US" sz="2400" dirty="0">
                <a:solidFill>
                  <a:srgbClr val="FFC000"/>
                </a:solidFill>
                <a:latin typeface="Merriweather"/>
              </a:rPr>
              <a:t>. [</a:t>
            </a:r>
            <a:r>
              <a:rPr lang="en-US" sz="2400" b="0" i="0" dirty="0">
                <a:effectLst/>
                <a:latin typeface="Merriweather"/>
              </a:rPr>
              <a:t> according to an article set to be published in an upcoming edition of the scientific journal</a:t>
            </a:r>
            <a:r>
              <a:rPr lang="en-US" sz="3000" b="1" i="0" dirty="0">
                <a:effectLst/>
                <a:latin typeface="Merriweather"/>
              </a:rPr>
              <a:t> </a:t>
            </a:r>
            <a:r>
              <a:rPr lang="en-US" sz="3000" b="1" i="1" dirty="0">
                <a:effectLst/>
                <a:latin typeface="inherit"/>
              </a:rPr>
              <a:t>Infection, Genetics and Evolution</a:t>
            </a:r>
            <a:r>
              <a:rPr lang="en-US" sz="2400" b="0" i="0" dirty="0">
                <a:effectLst/>
                <a:latin typeface="Merriweather"/>
              </a:rPr>
              <a:t>.]</a:t>
            </a:r>
          </a:p>
          <a:p>
            <a:pPr marL="0" indent="0" algn="just" fontAlgn="base">
              <a:buNone/>
            </a:pPr>
            <a:r>
              <a:rPr lang="en-US" sz="1700" dirty="0">
                <a:hlinkClick r:id="rId3">
                  <a:extLst>
                    <a:ext uri="{A12FA001-AC4F-418D-AE19-62706E023703}">
                      <ahyp:hlinkClr xmlns:ahyp="http://schemas.microsoft.com/office/drawing/2018/hyperlinkcolor" val="tx"/>
                    </a:ext>
                  </a:extLst>
                </a:hlinkClick>
              </a:rPr>
              <a:t>[https://www.scmp.com/news/china/science/article/3083211/coronavirus-may-have-jumped-humans-early-october-study-says</a:t>
            </a:r>
            <a:r>
              <a:rPr lang="en-US" sz="1700" dirty="0"/>
              <a:t>]</a:t>
            </a:r>
          </a:p>
          <a:p>
            <a:pPr algn="just"/>
            <a:endParaRPr lang="en-US" sz="2400" dirty="0"/>
          </a:p>
        </p:txBody>
      </p:sp>
      <p:pic>
        <p:nvPicPr>
          <p:cNvPr id="5" name="Picture 4">
            <a:extLst>
              <a:ext uri="{FF2B5EF4-FFF2-40B4-BE49-F238E27FC236}">
                <a16:creationId xmlns:a16="http://schemas.microsoft.com/office/drawing/2014/main" id="{2FE91FFB-7808-4259-8574-8406FFC49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245080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6E00-C879-42B1-9C59-869CDC7437D5}"/>
              </a:ext>
            </a:extLst>
          </p:cNvPr>
          <p:cNvSpPr>
            <a:spLocks noGrp="1"/>
          </p:cNvSpPr>
          <p:nvPr>
            <p:ph type="title"/>
          </p:nvPr>
        </p:nvSpPr>
        <p:spPr/>
        <p:txBody>
          <a:bodyPr/>
          <a:lstStyle/>
          <a:p>
            <a:pPr algn="ctr"/>
            <a:r>
              <a:rPr lang="en-US" dirty="0">
                <a:solidFill>
                  <a:srgbClr val="FFC000"/>
                </a:solidFill>
              </a:rPr>
              <a:t>End of Presentation</a:t>
            </a:r>
          </a:p>
        </p:txBody>
      </p:sp>
      <p:sp>
        <p:nvSpPr>
          <p:cNvPr id="3" name="Content Placeholder 2">
            <a:extLst>
              <a:ext uri="{FF2B5EF4-FFF2-40B4-BE49-F238E27FC236}">
                <a16:creationId xmlns:a16="http://schemas.microsoft.com/office/drawing/2014/main" id="{CDF7FC5E-24C7-4347-B4EB-320AB1A69DC9}"/>
              </a:ext>
            </a:extLst>
          </p:cNvPr>
          <p:cNvSpPr>
            <a:spLocks noGrp="1"/>
          </p:cNvSpPr>
          <p:nvPr>
            <p:ph idx="1"/>
          </p:nvPr>
        </p:nvSpPr>
        <p:spPr/>
        <p:txBody>
          <a:bodyPr/>
          <a:lstStyle/>
          <a:p>
            <a:pPr marL="0" indent="0" algn="ctr">
              <a:buNone/>
            </a:pPr>
            <a:r>
              <a:rPr lang="en-US" sz="6000" b="1" dirty="0"/>
              <a:t>Thank You</a:t>
            </a:r>
          </a:p>
          <a:p>
            <a:pPr marL="0" indent="0" algn="ctr">
              <a:buNone/>
            </a:pPr>
            <a:r>
              <a:rPr lang="en-US" sz="6000" b="1" dirty="0"/>
              <a:t>&amp;</a:t>
            </a:r>
          </a:p>
          <a:p>
            <a:pPr marL="0" indent="0" algn="ctr">
              <a:buNone/>
            </a:pPr>
            <a:r>
              <a:rPr lang="en-US" sz="6000" b="1" dirty="0"/>
              <a:t>Stay Safe</a:t>
            </a:r>
            <a:endParaRPr lang="en-US" b="1" dirty="0"/>
          </a:p>
        </p:txBody>
      </p:sp>
      <p:pic>
        <p:nvPicPr>
          <p:cNvPr id="5" name="Picture 4">
            <a:extLst>
              <a:ext uri="{FF2B5EF4-FFF2-40B4-BE49-F238E27FC236}">
                <a16:creationId xmlns:a16="http://schemas.microsoft.com/office/drawing/2014/main" id="{E2FF4A9E-5988-46F3-94B3-F8C51C80C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407762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BFEA-B7A6-4578-8523-AE1E30E4A438}"/>
              </a:ext>
            </a:extLst>
          </p:cNvPr>
          <p:cNvSpPr>
            <a:spLocks noGrp="1"/>
          </p:cNvSpPr>
          <p:nvPr>
            <p:ph type="title"/>
          </p:nvPr>
        </p:nvSpPr>
        <p:spPr/>
        <p:txBody>
          <a:bodyPr/>
          <a:lstStyle/>
          <a:p>
            <a:r>
              <a:rPr lang="en-US" dirty="0">
                <a:solidFill>
                  <a:srgbClr val="FFC000"/>
                </a:solidFill>
              </a:rPr>
              <a:t>Disease spectrum</a:t>
            </a:r>
          </a:p>
        </p:txBody>
      </p:sp>
      <p:sp>
        <p:nvSpPr>
          <p:cNvPr id="3" name="Content Placeholder 2">
            <a:extLst>
              <a:ext uri="{FF2B5EF4-FFF2-40B4-BE49-F238E27FC236}">
                <a16:creationId xmlns:a16="http://schemas.microsoft.com/office/drawing/2014/main" id="{2DBD8304-3202-4C21-8CCC-A2F03F9F066F}"/>
              </a:ext>
            </a:extLst>
          </p:cNvPr>
          <p:cNvSpPr>
            <a:spLocks noGrp="1"/>
          </p:cNvSpPr>
          <p:nvPr>
            <p:ph idx="1"/>
          </p:nvPr>
        </p:nvSpPr>
        <p:spPr/>
        <p:txBody>
          <a:bodyPr>
            <a:normAutofit/>
          </a:bodyPr>
          <a:lstStyle/>
          <a:p>
            <a:r>
              <a:rPr lang="en-US" sz="2400" dirty="0"/>
              <a:t>Asymptomatic</a:t>
            </a:r>
          </a:p>
          <a:p>
            <a:r>
              <a:rPr lang="en-US" sz="2400" dirty="0"/>
              <a:t>Self-limiting flu-like illness</a:t>
            </a:r>
          </a:p>
          <a:p>
            <a:r>
              <a:rPr lang="en-US" sz="2400" dirty="0"/>
              <a:t>Sever acute pneumonia</a:t>
            </a:r>
          </a:p>
          <a:p>
            <a:r>
              <a:rPr lang="en-US" sz="2400" dirty="0"/>
              <a:t>Acute Cytokine Release Syndrome: ARDS, Multiorgan damage</a:t>
            </a:r>
          </a:p>
        </p:txBody>
      </p:sp>
      <p:sp>
        <p:nvSpPr>
          <p:cNvPr id="5" name="TextBox 4">
            <a:extLst>
              <a:ext uri="{FF2B5EF4-FFF2-40B4-BE49-F238E27FC236}">
                <a16:creationId xmlns:a16="http://schemas.microsoft.com/office/drawing/2014/main" id="{0ADFE045-C8F9-488D-A7BD-5DDED8CE2CF9}"/>
              </a:ext>
            </a:extLst>
          </p:cNvPr>
          <p:cNvSpPr txBox="1"/>
          <p:nvPr/>
        </p:nvSpPr>
        <p:spPr>
          <a:xfrm rot="10800000" flipH="1" flipV="1">
            <a:off x="445768" y="6312930"/>
            <a:ext cx="10393681" cy="369332"/>
          </a:xfrm>
          <a:prstGeom prst="rect">
            <a:avLst/>
          </a:prstGeom>
          <a:noFill/>
        </p:spPr>
        <p:txBody>
          <a:bodyPr wrap="square" rtlCol="0">
            <a:spAutoFit/>
          </a:bodyPr>
          <a:lstStyle/>
          <a:p>
            <a:r>
              <a:rPr lang="en-US" dirty="0"/>
              <a:t>Kidney Int Rep; 2020 May 4: </a:t>
            </a:r>
            <a:r>
              <a:rPr lang="en-US" dirty="0" err="1"/>
              <a:t>doi</a:t>
            </a:r>
            <a:r>
              <a:rPr lang="en-US" dirty="0"/>
              <a:t>: 10.1016/j.ekir.2020.04.030</a:t>
            </a:r>
          </a:p>
        </p:txBody>
      </p:sp>
      <p:pic>
        <p:nvPicPr>
          <p:cNvPr id="7" name="Picture 6">
            <a:extLst>
              <a:ext uri="{FF2B5EF4-FFF2-40B4-BE49-F238E27FC236}">
                <a16:creationId xmlns:a16="http://schemas.microsoft.com/office/drawing/2014/main" id="{8584633E-4CFF-4239-ACA1-FC461412D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366230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409D-6B9E-4C6A-B2EF-AFDB1E5C77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4F15B3-347A-43A3-BC0E-2A6F1FF6E80C}"/>
              </a:ext>
            </a:extLst>
          </p:cNvPr>
          <p:cNvSpPr>
            <a:spLocks noGrp="1"/>
          </p:cNvSpPr>
          <p:nvPr>
            <p:ph idx="1"/>
          </p:nvPr>
        </p:nvSpPr>
        <p:spPr/>
        <p:txBody>
          <a:bodyPr>
            <a:normAutofit/>
          </a:bodyPr>
          <a:lstStyle/>
          <a:p>
            <a:r>
              <a:rPr lang="en-US" sz="2800" dirty="0"/>
              <a:t>Lung is the primary target.</a:t>
            </a:r>
          </a:p>
          <a:p>
            <a:r>
              <a:rPr lang="en-US" sz="2800" dirty="0"/>
              <a:t>Other organs affected:</a:t>
            </a:r>
          </a:p>
          <a:p>
            <a:pPr lvl="1"/>
            <a:r>
              <a:rPr lang="en-US" sz="2400" dirty="0"/>
              <a:t>GIT</a:t>
            </a:r>
          </a:p>
          <a:p>
            <a:pPr lvl="1"/>
            <a:r>
              <a:rPr lang="en-US" sz="2400" dirty="0"/>
              <a:t>Liver</a:t>
            </a:r>
          </a:p>
          <a:p>
            <a:pPr lvl="1"/>
            <a:r>
              <a:rPr lang="en-US" sz="2400" dirty="0"/>
              <a:t>Heart</a:t>
            </a:r>
          </a:p>
          <a:p>
            <a:pPr lvl="1"/>
            <a:r>
              <a:rPr lang="en-US" sz="2400" dirty="0"/>
              <a:t>Blood</a:t>
            </a:r>
          </a:p>
          <a:p>
            <a:pPr lvl="1"/>
            <a:r>
              <a:rPr lang="en-US" sz="2400" dirty="0"/>
              <a:t>Kidney</a:t>
            </a:r>
          </a:p>
          <a:p>
            <a:pPr lvl="1"/>
            <a:r>
              <a:rPr lang="en-US" sz="2400" dirty="0"/>
              <a:t>………………….</a:t>
            </a:r>
          </a:p>
          <a:p>
            <a:pPr lvl="1"/>
            <a:endParaRPr lang="en-US" sz="2400" dirty="0"/>
          </a:p>
        </p:txBody>
      </p:sp>
      <p:sp>
        <p:nvSpPr>
          <p:cNvPr id="5" name="TextBox 4">
            <a:extLst>
              <a:ext uri="{FF2B5EF4-FFF2-40B4-BE49-F238E27FC236}">
                <a16:creationId xmlns:a16="http://schemas.microsoft.com/office/drawing/2014/main" id="{BC181099-DC72-4B9C-8DB1-F5CEF6129453}"/>
              </a:ext>
            </a:extLst>
          </p:cNvPr>
          <p:cNvSpPr txBox="1"/>
          <p:nvPr/>
        </p:nvSpPr>
        <p:spPr>
          <a:xfrm rot="10800000" flipH="1" flipV="1">
            <a:off x="445768" y="6312930"/>
            <a:ext cx="10393681" cy="369332"/>
          </a:xfrm>
          <a:prstGeom prst="rect">
            <a:avLst/>
          </a:prstGeom>
          <a:noFill/>
        </p:spPr>
        <p:txBody>
          <a:bodyPr wrap="square" rtlCol="0">
            <a:spAutoFit/>
          </a:bodyPr>
          <a:lstStyle/>
          <a:p>
            <a:r>
              <a:rPr lang="en-US" dirty="0"/>
              <a:t>Kidney Int Rep; 2020 May 4: </a:t>
            </a:r>
            <a:r>
              <a:rPr lang="en-US" dirty="0" err="1"/>
              <a:t>doi</a:t>
            </a:r>
            <a:r>
              <a:rPr lang="en-US" dirty="0"/>
              <a:t>: 10.1016/j.ekir.2020.04.030</a:t>
            </a:r>
          </a:p>
        </p:txBody>
      </p:sp>
      <p:pic>
        <p:nvPicPr>
          <p:cNvPr id="7" name="Picture 6">
            <a:extLst>
              <a:ext uri="{FF2B5EF4-FFF2-40B4-BE49-F238E27FC236}">
                <a16:creationId xmlns:a16="http://schemas.microsoft.com/office/drawing/2014/main" id="{450D8669-7205-4B76-AEA0-8B137BF73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9685"/>
            <a:ext cx="1607114" cy="1497330"/>
          </a:xfrm>
          <a:prstGeom prst="rect">
            <a:avLst/>
          </a:prstGeom>
        </p:spPr>
      </p:pic>
    </p:spTree>
    <p:extLst>
      <p:ext uri="{BB962C8B-B14F-4D97-AF65-F5344CB8AC3E}">
        <p14:creationId xmlns:p14="http://schemas.microsoft.com/office/powerpoint/2010/main" val="320086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B701-477D-4679-809A-E14BA1CCEF73}"/>
              </a:ext>
            </a:extLst>
          </p:cNvPr>
          <p:cNvSpPr>
            <a:spLocks noGrp="1"/>
          </p:cNvSpPr>
          <p:nvPr>
            <p:ph type="title"/>
          </p:nvPr>
        </p:nvSpPr>
        <p:spPr/>
        <p:txBody>
          <a:bodyPr/>
          <a:lstStyle/>
          <a:p>
            <a:r>
              <a:rPr lang="en-US" dirty="0">
                <a:solidFill>
                  <a:srgbClr val="FFC000"/>
                </a:solidFill>
              </a:rPr>
              <a:t>Global Update</a:t>
            </a:r>
          </a:p>
        </p:txBody>
      </p:sp>
      <p:graphicFrame>
        <p:nvGraphicFramePr>
          <p:cNvPr id="4" name="Table 4">
            <a:extLst>
              <a:ext uri="{FF2B5EF4-FFF2-40B4-BE49-F238E27FC236}">
                <a16:creationId xmlns:a16="http://schemas.microsoft.com/office/drawing/2014/main" id="{21971E5D-E713-426B-83D3-B3CFCF07245B}"/>
              </a:ext>
            </a:extLst>
          </p:cNvPr>
          <p:cNvGraphicFramePr>
            <a:graphicFrameLocks noGrp="1"/>
          </p:cNvGraphicFramePr>
          <p:nvPr>
            <p:ph idx="1"/>
            <p:extLst>
              <p:ext uri="{D42A27DB-BD31-4B8C-83A1-F6EECF244321}">
                <p14:modId xmlns:p14="http://schemas.microsoft.com/office/powerpoint/2010/main" val="849034894"/>
              </p:ext>
            </p:extLst>
          </p:nvPr>
        </p:nvGraphicFramePr>
        <p:xfrm>
          <a:off x="1103313" y="2052638"/>
          <a:ext cx="8947148" cy="2926080"/>
        </p:xfrm>
        <a:graphic>
          <a:graphicData uri="http://schemas.openxmlformats.org/drawingml/2006/table">
            <a:tbl>
              <a:tblPr firstRow="1" bandRow="1">
                <a:tableStyleId>{5C22544A-7EE6-4342-B048-85BDC9FD1C3A}</a:tableStyleId>
              </a:tblPr>
              <a:tblGrid>
                <a:gridCol w="2236787">
                  <a:extLst>
                    <a:ext uri="{9D8B030D-6E8A-4147-A177-3AD203B41FA5}">
                      <a16:colId xmlns:a16="http://schemas.microsoft.com/office/drawing/2014/main" val="3540198300"/>
                    </a:ext>
                  </a:extLst>
                </a:gridCol>
                <a:gridCol w="2236787">
                  <a:extLst>
                    <a:ext uri="{9D8B030D-6E8A-4147-A177-3AD203B41FA5}">
                      <a16:colId xmlns:a16="http://schemas.microsoft.com/office/drawing/2014/main" val="2278070419"/>
                    </a:ext>
                  </a:extLst>
                </a:gridCol>
                <a:gridCol w="2236787">
                  <a:extLst>
                    <a:ext uri="{9D8B030D-6E8A-4147-A177-3AD203B41FA5}">
                      <a16:colId xmlns:a16="http://schemas.microsoft.com/office/drawing/2014/main" val="2503266062"/>
                    </a:ext>
                  </a:extLst>
                </a:gridCol>
                <a:gridCol w="2236787">
                  <a:extLst>
                    <a:ext uri="{9D8B030D-6E8A-4147-A177-3AD203B41FA5}">
                      <a16:colId xmlns:a16="http://schemas.microsoft.com/office/drawing/2014/main" val="1462024952"/>
                    </a:ext>
                  </a:extLst>
                </a:gridCol>
              </a:tblGrid>
              <a:tr h="370840">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WHO report </a:t>
                      </a:r>
                      <a:r>
                        <a:rPr lang="en-US" sz="2400" b="0" i="0" u="none" strike="noStrike" kern="1200" dirty="0">
                          <a:solidFill>
                            <a:schemeClr val="tx1"/>
                          </a:solidFill>
                          <a:effectLst/>
                          <a:latin typeface="+mn-lt"/>
                          <a:ea typeface="+mn-ea"/>
                          <a:cs typeface="+mn-cs"/>
                        </a:rPr>
                        <a:t>Last update: 10 May 2020, 06:00 GMT+6</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55725498"/>
                  </a:ext>
                </a:extLst>
              </a:tr>
              <a:tr h="370840">
                <a:tc>
                  <a:txBody>
                    <a:bodyPr/>
                    <a:lstStyle/>
                    <a:p>
                      <a:pPr fontAlgn="base"/>
                      <a:r>
                        <a:rPr lang="en-US" sz="2400" b="1" i="0" u="none" strike="noStrike" kern="1200" dirty="0">
                          <a:solidFill>
                            <a:schemeClr val="dk1"/>
                          </a:solidFill>
                          <a:effectLst/>
                          <a:latin typeface="+mn-lt"/>
                          <a:ea typeface="+mn-ea"/>
                          <a:cs typeface="+mn-cs"/>
                        </a:rPr>
                        <a:t>3 9,17 366</a:t>
                      </a:r>
                    </a:p>
                    <a:p>
                      <a:pPr fontAlgn="base"/>
                      <a:r>
                        <a:rPr lang="en-US" sz="2400" b="1" i="0" u="none" strike="noStrike" kern="1200" dirty="0">
                          <a:solidFill>
                            <a:schemeClr val="dk1"/>
                          </a:solidFill>
                          <a:effectLst/>
                          <a:latin typeface="+mn-lt"/>
                          <a:ea typeface="+mn-ea"/>
                          <a:cs typeface="+mn-cs"/>
                        </a:rPr>
                        <a:t>Confirmed cases</a:t>
                      </a:r>
                    </a:p>
                    <a:p>
                      <a:br>
                        <a:rPr lang="en-US" sz="2400" b="1" i="0" u="none" strike="noStrike" kern="1200" dirty="0">
                          <a:solidFill>
                            <a:schemeClr val="dk1"/>
                          </a:solidFill>
                          <a:effectLst/>
                          <a:latin typeface="+mn-lt"/>
                          <a:ea typeface="+mn-ea"/>
                          <a:cs typeface="+mn-cs"/>
                        </a:rPr>
                      </a:br>
                      <a:endParaRPr lang="en-US" sz="2400" dirty="0"/>
                    </a:p>
                  </a:txBody>
                  <a:tcPr/>
                </a:tc>
                <a:tc>
                  <a:txBody>
                    <a:bodyPr/>
                    <a:lstStyle/>
                    <a:p>
                      <a:pPr fontAlgn="base"/>
                      <a:r>
                        <a:rPr lang="en-US" sz="2400" b="1" i="0" u="none" strike="noStrike" kern="1200" dirty="0">
                          <a:solidFill>
                            <a:schemeClr val="dk1"/>
                          </a:solidFill>
                          <a:effectLst/>
                          <a:latin typeface="+mn-lt"/>
                          <a:ea typeface="+mn-ea"/>
                          <a:cs typeface="+mn-cs"/>
                        </a:rPr>
                        <a:t>274 361</a:t>
                      </a:r>
                    </a:p>
                    <a:p>
                      <a:pPr fontAlgn="base"/>
                      <a:r>
                        <a:rPr lang="en-US" sz="2400" b="1" i="0" u="none" strike="noStrike" kern="1200" dirty="0">
                          <a:solidFill>
                            <a:schemeClr val="dk1"/>
                          </a:solidFill>
                          <a:effectLst/>
                          <a:latin typeface="+mn-lt"/>
                          <a:ea typeface="+mn-ea"/>
                          <a:cs typeface="+mn-cs"/>
                        </a:rPr>
                        <a:t>Confirmed deaths</a:t>
                      </a:r>
                    </a:p>
                    <a:p>
                      <a:pPr fontAlgn="base"/>
                      <a:endParaRPr lang="en-US" sz="2400" b="0" i="0" u="none" strike="noStrike" kern="1200" dirty="0">
                        <a:solidFill>
                          <a:schemeClr val="dk1"/>
                        </a:solidFill>
                        <a:effectLst/>
                        <a:latin typeface="+mn-lt"/>
                        <a:ea typeface="+mn-ea"/>
                        <a:cs typeface="+mn-cs"/>
                      </a:endParaRPr>
                    </a:p>
                    <a:p>
                      <a:br>
                        <a:rPr lang="en-US" sz="2400" b="1" i="0" u="none" strike="noStrike" kern="1200" dirty="0">
                          <a:solidFill>
                            <a:schemeClr val="dk1"/>
                          </a:solidFill>
                          <a:effectLst/>
                          <a:latin typeface="+mn-lt"/>
                          <a:ea typeface="+mn-ea"/>
                          <a:cs typeface="+mn-cs"/>
                        </a:rPr>
                      </a:br>
                      <a:endParaRPr lang="en-US" sz="2400" dirty="0"/>
                    </a:p>
                  </a:txBody>
                  <a:tcPr/>
                </a:tc>
                <a:tc>
                  <a:txBody>
                    <a:bodyPr/>
                    <a:lstStyle/>
                    <a:p>
                      <a:pPr fontAlgn="base"/>
                      <a:r>
                        <a:rPr lang="en-US" sz="2400" b="1" i="0" u="none" strike="noStrike" kern="1200" dirty="0">
                          <a:solidFill>
                            <a:schemeClr val="dk1"/>
                          </a:solidFill>
                          <a:effectLst/>
                          <a:latin typeface="+mn-lt"/>
                          <a:ea typeface="+mn-ea"/>
                          <a:cs typeface="+mn-cs"/>
                        </a:rPr>
                        <a:t>215</a:t>
                      </a:r>
                    </a:p>
                    <a:p>
                      <a:pPr fontAlgn="base"/>
                      <a:r>
                        <a:rPr lang="en-US" sz="2400" b="1" i="0" u="none" strike="noStrike" kern="1200" dirty="0">
                          <a:solidFill>
                            <a:schemeClr val="dk1"/>
                          </a:solidFill>
                          <a:effectLst/>
                          <a:latin typeface="+mn-lt"/>
                          <a:ea typeface="+mn-ea"/>
                          <a:cs typeface="+mn-cs"/>
                        </a:rPr>
                        <a:t>Countries, areas or territories with cases</a:t>
                      </a:r>
                    </a:p>
                    <a:p>
                      <a:pPr fontAlgn="base"/>
                      <a:endParaRPr lang="en-US" sz="2400" b="0" i="0" u="none" strike="noStrike" kern="1200" dirty="0">
                        <a:solidFill>
                          <a:schemeClr val="dk1"/>
                        </a:solidFill>
                        <a:effectLst/>
                        <a:latin typeface="+mn-lt"/>
                        <a:ea typeface="+mn-ea"/>
                        <a:cs typeface="+mn-cs"/>
                      </a:endParaRPr>
                    </a:p>
                  </a:txBody>
                  <a:tcPr/>
                </a:tc>
                <a:tc>
                  <a:txBody>
                    <a:bodyPr/>
                    <a:lstStyle/>
                    <a:p>
                      <a:pPr algn="ctr"/>
                      <a:r>
                        <a:rPr lang="en-US" sz="2400" b="1" i="0" kern="1200" dirty="0">
                          <a:solidFill>
                            <a:schemeClr val="dk1"/>
                          </a:solidFill>
                          <a:effectLst/>
                          <a:latin typeface="+mn-lt"/>
                          <a:ea typeface="+mn-ea"/>
                          <a:cs typeface="+mn-cs"/>
                        </a:rPr>
                        <a:t>Mortality rate</a:t>
                      </a:r>
                    </a:p>
                    <a:p>
                      <a:pPr algn="ctr"/>
                      <a:r>
                        <a:rPr lang="en-US" sz="2400" b="1" i="0" kern="1200" dirty="0">
                          <a:solidFill>
                            <a:schemeClr val="dk1"/>
                          </a:solidFill>
                          <a:effectLst/>
                          <a:latin typeface="+mn-lt"/>
                          <a:ea typeface="+mn-ea"/>
                          <a:cs typeface="+mn-cs"/>
                        </a:rPr>
                        <a:t>3.4%</a:t>
                      </a:r>
                      <a:endParaRPr lang="en-US" sz="2400" dirty="0"/>
                    </a:p>
                  </a:txBody>
                  <a:tcPr/>
                </a:tc>
                <a:extLst>
                  <a:ext uri="{0D108BD9-81ED-4DB2-BD59-A6C34878D82A}">
                    <a16:rowId xmlns:a16="http://schemas.microsoft.com/office/drawing/2014/main" val="389634857"/>
                  </a:ext>
                </a:extLst>
              </a:tr>
            </a:tbl>
          </a:graphicData>
        </a:graphic>
      </p:graphicFrame>
      <p:pic>
        <p:nvPicPr>
          <p:cNvPr id="7" name="Picture 6">
            <a:extLst>
              <a:ext uri="{FF2B5EF4-FFF2-40B4-BE49-F238E27FC236}">
                <a16:creationId xmlns:a16="http://schemas.microsoft.com/office/drawing/2014/main" id="{A86DD6C0-7DAA-4D42-9780-BCC3CD499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Tree>
    <p:extLst>
      <p:ext uri="{BB962C8B-B14F-4D97-AF65-F5344CB8AC3E}">
        <p14:creationId xmlns:p14="http://schemas.microsoft.com/office/powerpoint/2010/main" val="263036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CE58-4516-4284-87D7-841DF79D6AEB}"/>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5788235E-8B55-4B29-B16F-7276CD7A2B44}"/>
              </a:ext>
            </a:extLst>
          </p:cNvPr>
          <p:cNvGraphicFramePr>
            <a:graphicFrameLocks noGrp="1"/>
          </p:cNvGraphicFramePr>
          <p:nvPr>
            <p:ph idx="1"/>
            <p:extLst>
              <p:ext uri="{D42A27DB-BD31-4B8C-83A1-F6EECF244321}">
                <p14:modId xmlns:p14="http://schemas.microsoft.com/office/powerpoint/2010/main" val="3439507379"/>
              </p:ext>
            </p:extLst>
          </p:nvPr>
        </p:nvGraphicFramePr>
        <p:xfrm>
          <a:off x="1076325" y="2052638"/>
          <a:ext cx="8974135" cy="3749040"/>
        </p:xfrm>
        <a:graphic>
          <a:graphicData uri="http://schemas.openxmlformats.org/drawingml/2006/table">
            <a:tbl>
              <a:tblPr firstRow="1" bandRow="1">
                <a:tableStyleId>{5C22544A-7EE6-4342-B048-85BDC9FD1C3A}</a:tableStyleId>
              </a:tblPr>
              <a:tblGrid>
                <a:gridCol w="2104033">
                  <a:extLst>
                    <a:ext uri="{9D8B030D-6E8A-4147-A177-3AD203B41FA5}">
                      <a16:colId xmlns:a16="http://schemas.microsoft.com/office/drawing/2014/main" val="3540198300"/>
                    </a:ext>
                  </a:extLst>
                </a:gridCol>
                <a:gridCol w="2290034">
                  <a:extLst>
                    <a:ext uri="{9D8B030D-6E8A-4147-A177-3AD203B41FA5}">
                      <a16:colId xmlns:a16="http://schemas.microsoft.com/office/drawing/2014/main" val="2278070419"/>
                    </a:ext>
                  </a:extLst>
                </a:gridCol>
                <a:gridCol w="2290034">
                  <a:extLst>
                    <a:ext uri="{9D8B030D-6E8A-4147-A177-3AD203B41FA5}">
                      <a16:colId xmlns:a16="http://schemas.microsoft.com/office/drawing/2014/main" val="2503266062"/>
                    </a:ext>
                  </a:extLst>
                </a:gridCol>
                <a:gridCol w="2290034">
                  <a:extLst>
                    <a:ext uri="{9D8B030D-6E8A-4147-A177-3AD203B41FA5}">
                      <a16:colId xmlns:a16="http://schemas.microsoft.com/office/drawing/2014/main" val="1462024952"/>
                    </a:ext>
                  </a:extLst>
                </a:gridCol>
              </a:tblGrid>
              <a:tr h="370840">
                <a:tc gridSpan="4">
                  <a:txBody>
                    <a:bodyPr/>
                    <a:lstStyle/>
                    <a:p>
                      <a:r>
                        <a:rPr lang="en-US" sz="3600" dirty="0" err="1"/>
                        <a:t>WorldoMeter</a:t>
                      </a:r>
                      <a:r>
                        <a:rPr lang="en-US" sz="3600" dirty="0"/>
                        <a:t> </a:t>
                      </a:r>
                      <a:r>
                        <a:rPr lang="en-US" sz="1800" b="0" i="0" kern="1200" dirty="0">
                          <a:solidFill>
                            <a:schemeClr val="lt1"/>
                          </a:solidFill>
                          <a:effectLst/>
                          <a:latin typeface="+mn-lt"/>
                          <a:ea typeface="+mn-ea"/>
                          <a:cs typeface="+mn-cs"/>
                        </a:rPr>
                        <a:t>Last updated: May 11, 2020, 06:37 GMT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55725498"/>
                  </a:ext>
                </a:extLst>
              </a:tr>
              <a:tr h="370840">
                <a:tc>
                  <a:txBody>
                    <a:bodyPr/>
                    <a:lstStyle/>
                    <a:p>
                      <a:pPr fontAlgn="base"/>
                      <a:r>
                        <a:rPr lang="en-US" sz="2400" b="1" i="0" kern="1200" dirty="0">
                          <a:solidFill>
                            <a:schemeClr val="dk1"/>
                          </a:solidFill>
                          <a:effectLst/>
                          <a:latin typeface="+mn-lt"/>
                          <a:ea typeface="+mn-ea"/>
                          <a:cs typeface="+mn-cs"/>
                        </a:rPr>
                        <a:t>41,81,221</a:t>
                      </a:r>
                    </a:p>
                    <a:p>
                      <a:pPr fontAlgn="base"/>
                      <a:r>
                        <a:rPr lang="en-US" sz="2400" b="1" i="0" u="none" strike="noStrike" kern="1200" dirty="0">
                          <a:solidFill>
                            <a:schemeClr val="dk1"/>
                          </a:solidFill>
                          <a:effectLst/>
                          <a:latin typeface="+mn-lt"/>
                          <a:ea typeface="+mn-ea"/>
                          <a:cs typeface="+mn-cs"/>
                        </a:rPr>
                        <a:t>Confirmed cases</a:t>
                      </a:r>
                      <a:br>
                        <a:rPr lang="en-US" sz="2400" b="1" i="0" u="none" strike="noStrike" kern="1200" dirty="0">
                          <a:solidFill>
                            <a:schemeClr val="dk1"/>
                          </a:solidFill>
                          <a:effectLst/>
                          <a:latin typeface="+mn-lt"/>
                          <a:ea typeface="+mn-ea"/>
                          <a:cs typeface="+mn-cs"/>
                        </a:rPr>
                      </a:br>
                      <a:endParaRPr lang="en-US" sz="2400" b="1" dirty="0"/>
                    </a:p>
                  </a:txBody>
                  <a:tcPr/>
                </a:tc>
                <a:tc>
                  <a:txBody>
                    <a:bodyPr/>
                    <a:lstStyle/>
                    <a:p>
                      <a:pPr fontAlgn="base"/>
                      <a:r>
                        <a:rPr lang="en-US" sz="2400" b="1" i="0" kern="1200" dirty="0">
                          <a:solidFill>
                            <a:schemeClr val="dk1"/>
                          </a:solidFill>
                          <a:effectLst/>
                          <a:latin typeface="+mn-lt"/>
                          <a:ea typeface="+mn-ea"/>
                          <a:cs typeface="+mn-cs"/>
                        </a:rPr>
                        <a:t>283,877</a:t>
                      </a:r>
                    </a:p>
                    <a:p>
                      <a:pPr fontAlgn="base"/>
                      <a:r>
                        <a:rPr lang="en-US" sz="2400" b="1" i="0" u="none" strike="noStrike" kern="1200" dirty="0">
                          <a:solidFill>
                            <a:schemeClr val="dk1"/>
                          </a:solidFill>
                          <a:effectLst/>
                          <a:latin typeface="+mn-lt"/>
                          <a:ea typeface="+mn-ea"/>
                          <a:cs typeface="+mn-cs"/>
                        </a:rPr>
                        <a:t>Confirmed deaths</a:t>
                      </a:r>
                    </a:p>
                    <a:p>
                      <a:br>
                        <a:rPr lang="en-US" sz="2400" b="1" i="0" u="none" strike="noStrike" kern="1200" dirty="0">
                          <a:solidFill>
                            <a:schemeClr val="dk1"/>
                          </a:solidFill>
                          <a:effectLst/>
                          <a:latin typeface="+mn-lt"/>
                          <a:ea typeface="+mn-ea"/>
                          <a:cs typeface="+mn-cs"/>
                        </a:rPr>
                      </a:br>
                      <a:endParaRPr lang="en-US" sz="2400" b="1" dirty="0"/>
                    </a:p>
                  </a:txBody>
                  <a:tcPr/>
                </a:tc>
                <a:tc>
                  <a:txBody>
                    <a:bodyPr/>
                    <a:lstStyle/>
                    <a:p>
                      <a:pPr fontAlgn="base"/>
                      <a:r>
                        <a:rPr lang="en-US" sz="2400" b="1" i="0" u="none" strike="noStrike" kern="1200" dirty="0">
                          <a:solidFill>
                            <a:schemeClr val="dk1"/>
                          </a:solidFill>
                          <a:effectLst/>
                          <a:latin typeface="+mn-lt"/>
                          <a:ea typeface="+mn-ea"/>
                          <a:cs typeface="+mn-cs"/>
                        </a:rPr>
                        <a:t>215</a:t>
                      </a:r>
                    </a:p>
                    <a:p>
                      <a:pPr fontAlgn="base"/>
                      <a:r>
                        <a:rPr lang="en-US" sz="2400" b="1" i="0" u="none" strike="noStrike" kern="1200" dirty="0">
                          <a:solidFill>
                            <a:schemeClr val="dk1"/>
                          </a:solidFill>
                          <a:effectLst/>
                          <a:latin typeface="+mn-lt"/>
                          <a:ea typeface="+mn-ea"/>
                          <a:cs typeface="+mn-cs"/>
                        </a:rPr>
                        <a:t>Countries, areas or territories with cases</a:t>
                      </a:r>
                    </a:p>
                  </a:txBody>
                  <a:tcPr/>
                </a:tc>
                <a:tc>
                  <a:txBody>
                    <a:bodyPr/>
                    <a:lstStyle/>
                    <a:p>
                      <a:pPr algn="ctr"/>
                      <a:r>
                        <a:rPr lang="en-US" sz="2400" b="1" i="0" kern="1200" dirty="0">
                          <a:solidFill>
                            <a:schemeClr val="dk1"/>
                          </a:solidFill>
                          <a:effectLst/>
                          <a:latin typeface="+mn-lt"/>
                          <a:ea typeface="+mn-ea"/>
                          <a:cs typeface="+mn-cs"/>
                        </a:rPr>
                        <a:t>1,493,500</a:t>
                      </a:r>
                    </a:p>
                    <a:p>
                      <a:pPr algn="ctr"/>
                      <a:r>
                        <a:rPr lang="en-US" sz="2400" b="1" i="0" kern="1200" dirty="0">
                          <a:solidFill>
                            <a:schemeClr val="dk1"/>
                          </a:solidFill>
                          <a:effectLst/>
                          <a:latin typeface="+mn-lt"/>
                          <a:ea typeface="+mn-ea"/>
                          <a:cs typeface="+mn-cs"/>
                        </a:rPr>
                        <a:t>Recovered</a:t>
                      </a:r>
                    </a:p>
                    <a:p>
                      <a:pPr algn="ctr"/>
                      <a:endParaRPr lang="en-US" sz="2400" b="1" i="0" kern="1200" dirty="0">
                        <a:solidFill>
                          <a:schemeClr val="dk1"/>
                        </a:solidFill>
                        <a:effectLst/>
                        <a:latin typeface="+mn-lt"/>
                        <a:ea typeface="+mn-ea"/>
                        <a:cs typeface="+mn-cs"/>
                      </a:endParaRPr>
                    </a:p>
                    <a:p>
                      <a:pPr algn="ctr"/>
                      <a:endParaRPr lang="en-US" sz="2400" b="1" dirty="0"/>
                    </a:p>
                  </a:txBody>
                  <a:tcPr/>
                </a:tc>
                <a:extLst>
                  <a:ext uri="{0D108BD9-81ED-4DB2-BD59-A6C34878D82A}">
                    <a16:rowId xmlns:a16="http://schemas.microsoft.com/office/drawing/2014/main" val="389634857"/>
                  </a:ext>
                </a:extLst>
              </a:tr>
              <a:tr h="370840">
                <a:tc>
                  <a:txBody>
                    <a:bodyPr/>
                    <a:lstStyle/>
                    <a:p>
                      <a:pPr fontAlgn="base"/>
                      <a:r>
                        <a:rPr lang="en-US" sz="2400" b="1" i="0" kern="1200" dirty="0">
                          <a:solidFill>
                            <a:schemeClr val="dk1"/>
                          </a:solidFill>
                          <a:effectLst/>
                          <a:latin typeface="+mn-lt"/>
                          <a:ea typeface="+mn-ea"/>
                          <a:cs typeface="+mn-cs"/>
                        </a:rPr>
                        <a:t>2,403,844</a:t>
                      </a:r>
                    </a:p>
                    <a:p>
                      <a:pPr fontAlgn="base"/>
                      <a:r>
                        <a:rPr lang="en-US" sz="2400" b="1" i="0" kern="1200" dirty="0">
                          <a:solidFill>
                            <a:schemeClr val="dk1"/>
                          </a:solidFill>
                          <a:effectLst/>
                          <a:latin typeface="+mn-lt"/>
                          <a:ea typeface="+mn-ea"/>
                          <a:cs typeface="+mn-cs"/>
                        </a:rPr>
                        <a:t>Active cases</a:t>
                      </a:r>
                      <a:endParaRPr lang="en-US" sz="2400" b="1" dirty="0"/>
                    </a:p>
                  </a:txBody>
                  <a:tcPr/>
                </a:tc>
                <a:tc>
                  <a:txBody>
                    <a:bodyPr/>
                    <a:lstStyle/>
                    <a:p>
                      <a:r>
                        <a:rPr lang="en-US" sz="2400" b="1" dirty="0"/>
                        <a:t>98% Mild</a:t>
                      </a:r>
                    </a:p>
                  </a:txBody>
                  <a:tcPr/>
                </a:tc>
                <a:tc>
                  <a:txBody>
                    <a:bodyPr/>
                    <a:lstStyle/>
                    <a:p>
                      <a:pPr fontAlgn="base"/>
                      <a:r>
                        <a:rPr lang="en-US" sz="2400" b="1" i="0" u="none" strike="noStrike" kern="1200" dirty="0">
                          <a:solidFill>
                            <a:schemeClr val="dk1"/>
                          </a:solidFill>
                          <a:effectLst/>
                          <a:latin typeface="+mn-lt"/>
                          <a:ea typeface="+mn-ea"/>
                          <a:cs typeface="+mn-cs"/>
                        </a:rPr>
                        <a:t>2% serious or critical </a:t>
                      </a:r>
                    </a:p>
                    <a:p>
                      <a:pPr fontAlgn="base"/>
                      <a:r>
                        <a:rPr lang="en-US" sz="2400" b="1" i="0" kern="1200" dirty="0">
                          <a:solidFill>
                            <a:schemeClr val="dk1"/>
                          </a:solidFill>
                          <a:effectLst/>
                          <a:latin typeface="+mn-lt"/>
                          <a:ea typeface="+mn-ea"/>
                          <a:cs typeface="+mn-cs"/>
                        </a:rPr>
                        <a:t>47,024 </a:t>
                      </a:r>
                      <a:endParaRPr lang="en-US" sz="2400" b="1" i="0" u="none" strike="noStrike" kern="1200" dirty="0">
                        <a:solidFill>
                          <a:schemeClr val="dk1"/>
                        </a:solidFill>
                        <a:effectLst/>
                        <a:latin typeface="+mn-lt"/>
                        <a:ea typeface="+mn-ea"/>
                        <a:cs typeface="+mn-cs"/>
                      </a:endParaRPr>
                    </a:p>
                  </a:txBody>
                  <a:tcPr/>
                </a:tc>
                <a:tc>
                  <a:txBody>
                    <a:bodyPr/>
                    <a:lstStyle/>
                    <a:p>
                      <a:pPr algn="ctr"/>
                      <a:endParaRPr lang="en-US" sz="2400" b="1" dirty="0"/>
                    </a:p>
                  </a:txBody>
                  <a:tcPr/>
                </a:tc>
                <a:extLst>
                  <a:ext uri="{0D108BD9-81ED-4DB2-BD59-A6C34878D82A}">
                    <a16:rowId xmlns:a16="http://schemas.microsoft.com/office/drawing/2014/main" val="2782073804"/>
                  </a:ext>
                </a:extLst>
              </a:tr>
            </a:tbl>
          </a:graphicData>
        </a:graphic>
      </p:graphicFrame>
      <p:pic>
        <p:nvPicPr>
          <p:cNvPr id="3" name="Picture 2">
            <a:extLst>
              <a:ext uri="{FF2B5EF4-FFF2-40B4-BE49-F238E27FC236}">
                <a16:creationId xmlns:a16="http://schemas.microsoft.com/office/drawing/2014/main" id="{3CD32486-5B01-4819-B448-0FCC31D44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spTree>
    <p:extLst>
      <p:ext uri="{BB962C8B-B14F-4D97-AF65-F5344CB8AC3E}">
        <p14:creationId xmlns:p14="http://schemas.microsoft.com/office/powerpoint/2010/main" val="425092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2A39-E3AE-49FA-8F2D-9690C0270B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C76966-BD53-4C5C-97B3-EE91A96CB82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3B2022B-15A0-465E-BC31-0404C49FE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23" y="10160"/>
            <a:ext cx="1607114" cy="1497330"/>
          </a:xfrm>
          <a:prstGeom prst="rect">
            <a:avLst/>
          </a:prstGeom>
        </p:spPr>
      </p:pic>
      <p:pic>
        <p:nvPicPr>
          <p:cNvPr id="5" name="Picture 4">
            <a:extLst>
              <a:ext uri="{FF2B5EF4-FFF2-40B4-BE49-F238E27FC236}">
                <a16:creationId xmlns:a16="http://schemas.microsoft.com/office/drawing/2014/main" id="{5612F5B3-4730-4265-A4A0-1DDD13ABD870}"/>
              </a:ext>
            </a:extLst>
          </p:cNvPr>
          <p:cNvPicPr>
            <a:picLocks noChangeAspect="1"/>
          </p:cNvPicPr>
          <p:nvPr/>
        </p:nvPicPr>
        <p:blipFill>
          <a:blip r:embed="rId3"/>
          <a:stretch>
            <a:fillRect/>
          </a:stretch>
        </p:blipFill>
        <p:spPr>
          <a:xfrm>
            <a:off x="0" y="10160"/>
            <a:ext cx="12192000" cy="6847840"/>
          </a:xfrm>
          <a:prstGeom prst="rect">
            <a:avLst/>
          </a:prstGeom>
        </p:spPr>
      </p:pic>
    </p:spTree>
    <p:extLst>
      <p:ext uri="{BB962C8B-B14F-4D97-AF65-F5344CB8AC3E}">
        <p14:creationId xmlns:p14="http://schemas.microsoft.com/office/powerpoint/2010/main" val="2153289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610</TotalTime>
  <Words>1913</Words>
  <Application>Microsoft Office PowerPoint</Application>
  <PresentationFormat>Widescreen</PresentationFormat>
  <Paragraphs>209</Paragraphs>
  <Slides>40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adelle-sans</vt:lpstr>
      <vt:lpstr>Arial</vt:lpstr>
      <vt:lpstr>Century Gothic</vt:lpstr>
      <vt:lpstr>Georgia</vt:lpstr>
      <vt:lpstr>Helvetica Neue</vt:lpstr>
      <vt:lpstr>inherit</vt:lpstr>
      <vt:lpstr>Merriweather</vt:lpstr>
      <vt:lpstr>miller-text</vt:lpstr>
      <vt:lpstr>muli</vt:lpstr>
      <vt:lpstr>noto sans</vt:lpstr>
      <vt:lpstr>Open Sans</vt:lpstr>
      <vt:lpstr>Poppins</vt:lpstr>
      <vt:lpstr>Symbol</vt:lpstr>
      <vt:lpstr>Times New Roman</vt:lpstr>
      <vt:lpstr>Wingdings 3</vt:lpstr>
      <vt:lpstr>Ion</vt:lpstr>
      <vt:lpstr>Covid-19 &amp; Diabetes </vt:lpstr>
      <vt:lpstr>                   Update on Covid-19 Pandemic</vt:lpstr>
      <vt:lpstr>PowerPoint Presentation</vt:lpstr>
      <vt:lpstr>PowerPoint Presentation</vt:lpstr>
      <vt:lpstr>Disease spectrum</vt:lpstr>
      <vt:lpstr>PowerPoint Presentation</vt:lpstr>
      <vt:lpstr>Global Update</vt:lpstr>
      <vt:lpstr>PowerPoint Presentation</vt:lpstr>
      <vt:lpstr>PowerPoint Presentation</vt:lpstr>
      <vt:lpstr>PowerPoint Presentation</vt:lpstr>
      <vt:lpstr>Bangladesh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Presentation</vt:lpstr>
      <vt:lpstr>PowerPoint Presentation</vt:lpstr>
      <vt:lpstr>PowerPoint Presentation</vt:lpstr>
      <vt:lpstr>Newer presentations</vt:lpstr>
      <vt:lpstr>PowerPoint Presentation</vt:lpstr>
      <vt:lpstr>PowerPoint Presentation</vt:lpstr>
      <vt:lpstr>Tests</vt:lpstr>
      <vt:lpstr>PowerPoint Presentation</vt:lpstr>
      <vt:lpstr>PowerPoint Presentation</vt:lpstr>
      <vt:lpstr>Treatment options under study</vt:lpstr>
      <vt:lpstr>Vaccine</vt:lpstr>
      <vt:lpstr>Covid-19 &amp; DM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&amp; Diabetes: Update on Covid 19 Pandemic</dc:title>
  <dc:creator>ASUS</dc:creator>
  <cp:lastModifiedBy>ASUS</cp:lastModifiedBy>
  <cp:revision>129</cp:revision>
  <dcterms:created xsi:type="dcterms:W3CDTF">2020-05-08T16:49:48Z</dcterms:created>
  <dcterms:modified xsi:type="dcterms:W3CDTF">2020-05-13T08:10:00Z</dcterms:modified>
</cp:coreProperties>
</file>